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8" r:id="rId2"/>
    <p:sldId id="260" r:id="rId3"/>
    <p:sldId id="261" r:id="rId4"/>
    <p:sldId id="262" r:id="rId5"/>
    <p:sldId id="263" r:id="rId6"/>
    <p:sldId id="273" r:id="rId7"/>
    <p:sldId id="264" r:id="rId8"/>
    <p:sldId id="265" r:id="rId9"/>
    <p:sldId id="274" r:id="rId10"/>
    <p:sldId id="266" r:id="rId11"/>
    <p:sldId id="275" r:id="rId12"/>
    <p:sldId id="267" r:id="rId13"/>
    <p:sldId id="295" r:id="rId14"/>
    <p:sldId id="276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27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DIA INDIA" initials="II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2342" autoAdjust="0"/>
  </p:normalViewPr>
  <p:slideViewPr>
    <p:cSldViewPr>
      <p:cViewPr>
        <p:scale>
          <a:sx n="60" d="100"/>
          <a:sy n="60" d="100"/>
        </p:scale>
        <p:origin x="-1638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EA0CF-709B-4D93-93F2-7D833973D313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5E58C-04E8-4D09-A008-5E9556DEF5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EEF126-EE31-4CF0-876E-1DBB982A66B2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332198-DDDB-433F-85D4-A9E0BA09B57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d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19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8600" y="152400"/>
            <a:ext cx="4953000" cy="65532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Course-P.G. in Sanskrit</a:t>
            </a:r>
          </a:p>
          <a:p>
            <a:pPr algn="ctr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Semester-4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bn-IN" sz="3200" b="1" u="sng" dirty="0" smtClean="0">
                <a:latin typeface="Kalpurush" pitchFamily="2" charset="0"/>
                <a:cs typeface="Kalpurush" pitchFamily="2" charset="0"/>
              </a:rPr>
              <a:t> </a:t>
            </a:r>
            <a:r>
              <a:rPr lang="bn-IN" sz="3200" b="1" dirty="0" smtClean="0">
                <a:latin typeface="Kalpurush" pitchFamily="2" charset="0"/>
                <a:cs typeface="Kalpurush" pitchFamily="2" charset="0"/>
              </a:rPr>
              <a:t> </a:t>
            </a:r>
            <a:endParaRPr lang="en-US" sz="3200" b="1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endParaRPr lang="en-US" sz="3200" b="1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r>
              <a:rPr lang="bn-IN" sz="2800" b="1" dirty="0" smtClean="0">
                <a:latin typeface="Kalpurush" pitchFamily="2" charset="0"/>
                <a:cs typeface="Kalpurush" pitchFamily="2" charset="0"/>
              </a:rPr>
              <a:t>বিশ্বনাথন্যায়পঞ্চাননভট্টাচার্য্যকৃতঃ</a:t>
            </a:r>
          </a:p>
          <a:p>
            <a:pPr algn="ctr">
              <a:buNone/>
            </a:pPr>
            <a:r>
              <a:rPr lang="bn-IN" sz="6000" b="1" u="sng" dirty="0" smtClean="0">
                <a:latin typeface="Kalpurush" pitchFamily="2" charset="0"/>
                <a:cs typeface="Kalpurush" pitchFamily="2" charset="0"/>
              </a:rPr>
              <a:t>ভাষাপরিচ্ছেদঃ</a:t>
            </a:r>
            <a:endParaRPr lang="en-US" sz="7200" b="1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endParaRPr lang="en-US" sz="5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400" b="1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endParaRPr lang="en-US" sz="2400" b="1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endParaRPr lang="en-US" sz="2400" b="1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r>
              <a:rPr lang="en-US" sz="2400" b="1" dirty="0" smtClean="0">
                <a:latin typeface="Kalpurush" pitchFamily="2" charset="0"/>
                <a:cs typeface="Kalpurush" pitchFamily="2" charset="0"/>
              </a:rPr>
              <a:t>Dr. </a:t>
            </a:r>
            <a:r>
              <a:rPr lang="en-US" sz="2400" b="1" dirty="0" err="1" smtClean="0">
                <a:latin typeface="Kalpurush" pitchFamily="2" charset="0"/>
                <a:cs typeface="Kalpurush" pitchFamily="2" charset="0"/>
              </a:rPr>
              <a:t>Swapan</a:t>
            </a:r>
            <a:r>
              <a:rPr lang="en-US" sz="2400" b="1" dirty="0" smtClean="0">
                <a:latin typeface="Kalpurush" pitchFamily="2" charset="0"/>
                <a:cs typeface="Kalpurush" pitchFamily="2" charset="0"/>
              </a:rPr>
              <a:t> Mal</a:t>
            </a:r>
          </a:p>
          <a:p>
            <a:pPr algn="ctr">
              <a:buNone/>
            </a:pPr>
            <a:r>
              <a:rPr lang="en-US" sz="2400" b="1" dirty="0" smtClean="0">
                <a:latin typeface="Kalpurush" pitchFamily="2" charset="0"/>
                <a:cs typeface="Kalpurush" pitchFamily="2" charset="0"/>
              </a:rPr>
              <a:t>Assistant Professor</a:t>
            </a:r>
          </a:p>
          <a:p>
            <a:pPr algn="ctr">
              <a:buNone/>
            </a:pPr>
            <a:r>
              <a:rPr lang="en-US" sz="2400" b="1" dirty="0" smtClean="0">
                <a:latin typeface="Kalpurush" pitchFamily="2" charset="0"/>
                <a:cs typeface="Kalpurush" pitchFamily="2" charset="0"/>
              </a:rPr>
              <a:t>Department of Sanskrit</a:t>
            </a:r>
          </a:p>
          <a:p>
            <a:pPr algn="ctr">
              <a:buNone/>
            </a:pPr>
            <a:r>
              <a:rPr lang="en-US" sz="2400" b="1" dirty="0" err="1" smtClean="0">
                <a:latin typeface="Kalpurush" pitchFamily="2" charset="0"/>
                <a:cs typeface="Kalpurush" pitchFamily="2" charset="0"/>
              </a:rPr>
              <a:t>Raiganj</a:t>
            </a:r>
            <a:r>
              <a:rPr lang="en-US" sz="2400" b="1" dirty="0" smtClean="0">
                <a:latin typeface="Kalpurush" pitchFamily="2" charset="0"/>
                <a:cs typeface="Kalpurush" pitchFamily="2" charset="0"/>
              </a:rPr>
              <a:t> University</a:t>
            </a:r>
            <a:endParaRPr lang="bn-IN" sz="2400" b="1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Email: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swapanmalvb@gmail.com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219200"/>
          </a:xfrm>
        </p:spPr>
        <p:txBody>
          <a:bodyPr>
            <a:noAutofit/>
          </a:bodyPr>
          <a:lstStyle/>
          <a:p>
            <a:pPr algn="ctr"/>
            <a:r>
              <a:rPr lang="bn-IN" sz="44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r>
              <a:rPr lang="bn-IN" sz="4000" u="sng" dirty="0" smtClean="0">
                <a:latin typeface="Kalpurush" pitchFamily="2" charset="0"/>
                <a:cs typeface="Kalpurush" pitchFamily="2" charset="0"/>
              </a:rPr>
              <a:t/>
            </a:r>
            <a:br>
              <a:rPr lang="bn-IN" sz="4000" u="sng" dirty="0" smtClean="0">
                <a:latin typeface="Kalpurush" pitchFamily="2" charset="0"/>
                <a:cs typeface="Kalpurush" pitchFamily="2" charset="0"/>
              </a:rPr>
            </a:br>
            <a:r>
              <a:rPr lang="bn-IN" sz="3200" u="sng" dirty="0" smtClean="0">
                <a:latin typeface="Kalpurush" pitchFamily="2" charset="0"/>
                <a:cs typeface="Kalpurush" pitchFamily="2" charset="0"/>
              </a:rPr>
              <a:t>মিশ্রগ্রন্থ, প্রকরণগ্রন্থ, নামকরণ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334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মিশ্রগ্রন্থ-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 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ন্যায়-বৈশেষিকদর্শনসম্মত প্রমেয় ও প্রমাণতত্ত্বের সমাবেশহেতু।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প্রকরণগ্রন্থ- শাস্ত্রৈকদেশসংবদ্ধং শাস্ত্রকার্যান্তরে স্থিতম্।</a:t>
            </a:r>
          </a:p>
          <a:p>
            <a:pPr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			আহুঃ প্রকরণং নাম গ্রন্থভেদং বিপশ্চিতঃ।।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নামকরণ- ১.ভাষ্যতে অনেন ইতি ভাষা, ব্যাখ্যা, বর্ণনা, বিবরণ।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২.ভাষা- পরিভাষা- নব্যন্যায়ের পরিভাষা- অবচ্ছেদ্য, অবচ্ছেদক, অবচ্ছিন্ন, প্রতিযোগী, অনুযোগী, প্রতিযোগিতা, অনুযোগিতা ইত্যাদি।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পরিচ্ছেদঃ- ১.পরিচ্ছিদ্যতে অনেন ইতি। পরিচ্ছিন্ন, খণ্ড, বিভাগ, অধ্যায়। পাঁচটি খণ্ড- প্রত্যক্ষ, অনুমান, উপমান, শব্দ, গুণখণ্ড।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২. সুনির্দিষ্ট লক্ষণ বা পরিচয়।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ভাষাপরিচ্ছেদঃ- নব্যন্যায়ের পরিভাষা অনুসরণপূর্বক ন্যায়-বৈশেষিকসম্মত প্রমেয় ও প্রমাণতত্ত্বের বিভাজন অনুযায়ী পরিচয় বা লক্ষণ বর্ণনা।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মুক্তাবলী- মুক্তানাং সমূহঃ(আবলিঃ), মুক্তা- সপ্তপদার্থ ও প্রমাণচতুষ্টয় স্বমহিমায় উজ্জ্বল মুক্তা সদৃশ। সিদ্ধান্ত- খণ্ডন-মণ্ডনের পর সর্বশেষ মত।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সিদ্ধান্তমুক্তাবলী- পদার্থ ও প্রমাণ সম্পর্কিত ন্যায়-বৈশেষিকদর্শনের সর্বশেষ যুক্তিগ্রাহ্য সিদ্ধান্ত।</a:t>
            </a:r>
            <a:endParaRPr lang="en-US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bn-IN" sz="44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r>
              <a:rPr lang="bn-IN" sz="4000" u="sng" dirty="0" smtClean="0">
                <a:latin typeface="Kalpurush" pitchFamily="2" charset="0"/>
                <a:cs typeface="Kalpurush" pitchFamily="2" charset="0"/>
              </a:rPr>
              <a:t/>
            </a:r>
            <a:br>
              <a:rPr lang="bn-IN" sz="4000" u="sng" dirty="0" smtClean="0">
                <a:latin typeface="Kalpurush" pitchFamily="2" charset="0"/>
                <a:cs typeface="Kalpurush" pitchFamily="2" charset="0"/>
              </a:rPr>
            </a:br>
            <a:r>
              <a:rPr lang="bn-IN" sz="3600" u="sng" dirty="0" smtClean="0">
                <a:latin typeface="Kalpurush" pitchFamily="2" charset="0"/>
                <a:cs typeface="Kalpurush" pitchFamily="2" charset="0"/>
              </a:rPr>
              <a:t>গ্রন্থকার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686800" cy="4876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বিশ্বনাথন্যায়পঞ্চানন ভট্টাচার্য- গ্রন্থকার।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ভাষাপরিচ্ছেদের মাতৃকান্তর্গত পুষ্পিকাংশে বিশ্বনাথের নাম উল্লিখিত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বিষ্ণোর্বক্ষসি বিশ্বনাথকৃতিনা।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মহামহোপাধ্যায় হরপ্রসাদ শাস্ত্রী- বিদ্যানিবাস ভট্টাচার্যের পুত্র বিশ্বনাথ ন্যায়পঞ্চানন ভাষাপরিচ্ছেদের গ্রন্থকার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রাজেন্দ্রনাথ শাস্ত্রী- বিশ্বনাথ উক্ত গ্রন্থের রচয়িতা, তথাপি তিনি কামদেব বিদ্যানিবাসের পুত্র।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ডঃ দীনেশচন্দ্র ভট্টাচার্য- কৃষ্ণদাস সার্বভৌম ভাষাপরিচ্ছেদের রচয়িতা। বিষ্ণোর্বক্ষসি কৃষ্ণদাসকৃতিনা।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সর্বসম্মত মত-  বিশ্বনাথন্যায়পঞ্চানন ভট্টাচার্য ভাষাপরিচ্ছেদ গ্রন্থের রচয়িতা।</a:t>
            </a:r>
            <a:endParaRPr lang="en-US" sz="2800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bn-IN" sz="36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r>
              <a:rPr lang="bn-IN" sz="3200" u="sng" dirty="0" smtClean="0">
                <a:latin typeface="Kalpurush" pitchFamily="2" charset="0"/>
                <a:cs typeface="Kalpurush" pitchFamily="2" charset="0"/>
              </a:rPr>
              <a:t/>
            </a:r>
            <a:br>
              <a:rPr lang="bn-IN" sz="3200" u="sng" dirty="0" smtClean="0">
                <a:latin typeface="Kalpurush" pitchFamily="2" charset="0"/>
                <a:cs typeface="Kalpurush" pitchFamily="2" charset="0"/>
              </a:rPr>
            </a:br>
            <a:r>
              <a:rPr lang="bn-IN" sz="2800" u="sng" dirty="0" smtClean="0">
                <a:latin typeface="Kalpurush" pitchFamily="2" charset="0"/>
                <a:cs typeface="Kalpurush" pitchFamily="2" charset="0"/>
              </a:rPr>
              <a:t>মঙ্গলাচরণ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864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bn-IN" sz="3000" b="1" u="sng" dirty="0" smtClean="0">
                <a:latin typeface="Kalpurush" pitchFamily="2" charset="0"/>
                <a:cs typeface="Kalpurush" pitchFamily="2" charset="0"/>
              </a:rPr>
              <a:t>প্রত্যক্ষখণ্ড</a:t>
            </a:r>
          </a:p>
          <a:p>
            <a:pPr algn="ctr">
              <a:buNone/>
            </a:pPr>
            <a:r>
              <a:rPr lang="bn-IN" smtClean="0">
                <a:latin typeface="Kalpurush" pitchFamily="2" charset="0"/>
                <a:cs typeface="Kalpurush" pitchFamily="2" charset="0"/>
              </a:rPr>
              <a:t>নূতনজলধররুচয়ে গোপবধূটীদুকূলচৌরায়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।</a:t>
            </a: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তস্মৈ কৃষ্ণায় নমঃ সংসারমহীরুহস্য বীজায়।।১।।</a:t>
            </a:r>
          </a:p>
          <a:p>
            <a:pPr algn="ctr">
              <a:buNone/>
            </a:pPr>
            <a:r>
              <a:rPr lang="bn-IN" sz="3000" b="1" u="sng" dirty="0" smtClean="0">
                <a:latin typeface="Kalpurush" pitchFamily="2" charset="0"/>
                <a:cs typeface="Kalpurush" pitchFamily="2" charset="0"/>
              </a:rPr>
              <a:t>সিদ্ধান্তমুক্তাবলী</a:t>
            </a:r>
            <a:endParaRPr lang="bn-IN" b="1" u="sng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চূড়ামণীকৃতবিধুর্বলয়ীকৃতবাসুকিঃ।</a:t>
            </a: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ভবো ভবতু ভব্যায় লীলাতাণ্ডবপণ্ডিতঃ।।১।।</a:t>
            </a: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নিজনির্মিতকারিকাবলীমতিসংক্ষিপ্তচিরন্তনোক্তিভিঃ।</a:t>
            </a: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বিশদীকরবাণি কৌতুকান্ননু রাজীবদয়াবশংবদঃ।।২।।</a:t>
            </a: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সদ্রব্যা গুণগুম্ফিতা সুকৃতিনাং সৎকর্মণাং জ্ঞাপিকা।</a:t>
            </a: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সৎসামান্যবিশেষনিত্যমিলিতাহভাবপ্রকর্ষোজ্জ্বলা।।৩।।</a:t>
            </a: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বিষ্ণোর্বক্ষসি বিশ্বনাথকৃতিনা সিদ্ধান্তমুক্তাবলী।</a:t>
            </a:r>
          </a:p>
          <a:p>
            <a:pPr algn="ctr"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বিন্যস্তা মনসো মুদাং বিতনুতাং সদ্-যুক্তিরেষা চিরম্।।৪।।</a:t>
            </a:r>
            <a:endParaRPr lang="sa-IN" dirty="0" smtClean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r>
              <a:rPr lang="bn-IN" sz="4800" u="sng" dirty="0" smtClean="0">
                <a:latin typeface="Kalpurush" pitchFamily="2" charset="0"/>
                <a:cs typeface="Kalpurush" pitchFamily="2" charset="0"/>
              </a:rPr>
              <a:t/>
            </a:r>
            <a:br>
              <a:rPr lang="bn-IN" sz="4800" u="sng" dirty="0" smtClean="0">
                <a:latin typeface="Kalpurush" pitchFamily="2" charset="0"/>
                <a:cs typeface="Kalpurush" pitchFamily="2" charset="0"/>
              </a:rPr>
            </a:br>
            <a:r>
              <a:rPr lang="bn-IN" sz="4400" u="sng" dirty="0" smtClean="0">
                <a:latin typeface="Kalpurush" pitchFamily="2" charset="0"/>
                <a:cs typeface="Kalpurush" pitchFamily="2" charset="0"/>
              </a:rPr>
              <a:t>মঙ্গলাচরণ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371600"/>
            <a:ext cx="6934200" cy="5257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বিঘ্নবিঘাতায় কৃতং মঙ্গলং শিষ্যশিক্ষায়ৈ নিবধ্নাতি নূতনেত্যাদি। মঙ্গলং ন বিঘ্নধ্বংসং প্রতি ন বা সমাপ্তিং প্রতিকারণম্, বিনাপি মঙ্গলং নাস্তিকাদীনাং গ্রন্থে নির্বিঘ্নপরিসমাপ্তিদর্শনাদিতি চেৎ। ন। অবিগীতশিষ্টাচারবিষয়ত্বেন মঙ্গলস্য সফলত্বে সিদ্ধে, তত্র ফলজিজ্ঞাসায়াং , সম্ভবতি দৃষ্টফলকত্বেহদৃষ্টফলকল্পনায়া অন্যায্যত্বাৎ, উপস্থিতত্বাচ্চ সমাপ্তিরেব ফলং কল্প্যতে। ইত্থঞ্চ যত্র মঙ্গলং ন দৃশ্যতে তত্রাপি জন্মান্তরীয়ং তৎ কল্প্যতে। যত্র চ সত্যপি মঙ্গলে সমাপ্তির্ন দৃশ্যতে, তত্র বলবত্তরো বিঘ্নো বিঘ্নপ্রাচুর্য্যং বা বোধ্যম্। প্রচুরস্যাস্যৈব বলবত্তরবিঘ্ননিবারণে কারণত্বম্।</a:t>
            </a:r>
            <a:endParaRPr lang="en-US" sz="2800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bn-IN" sz="4400" u="sng" dirty="0" smtClean="0">
                <a:latin typeface="Kalpurush" pitchFamily="2" charset="0"/>
                <a:cs typeface="Kalpurush" pitchFamily="2" charset="0"/>
              </a:rPr>
              <a:t>ভাষাপরিচ্ছেদ- মঙ্গলাচরণ</a:t>
            </a:r>
            <a:endParaRPr lang="en-US" sz="4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228600" y="1219200"/>
          <a:ext cx="4114800" cy="4953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28700"/>
                <a:gridCol w="955222"/>
                <a:gridCol w="1102178"/>
                <a:gridCol w="1028700"/>
              </a:tblGrid>
              <a:tr h="558542">
                <a:tc gridSpan="2"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Kalpurush" pitchFamily="2" charset="0"/>
                          <a:cs typeface="Kalpurush" pitchFamily="2" charset="0"/>
                        </a:rPr>
                        <a:t>অন্বয়সহচার</a:t>
                      </a:r>
                      <a:endParaRPr lang="en-US" sz="2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bn-IN" sz="2800" dirty="0" smtClean="0">
                          <a:latin typeface="Kalpurush" pitchFamily="2" charset="0"/>
                          <a:cs typeface="Kalpurush" pitchFamily="2" charset="0"/>
                        </a:rPr>
                        <a:t>ব্যতিরেকসহচার</a:t>
                      </a:r>
                      <a:endParaRPr lang="en-US" sz="2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7501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FF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যৎসত্ত্বে</a:t>
                      </a:r>
                      <a:endParaRPr lang="en-US" dirty="0">
                        <a:solidFill>
                          <a:srgbClr val="FF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যৎসত্তা</a:t>
                      </a:r>
                      <a:endParaRPr lang="en-US" dirty="0">
                        <a:solidFill>
                          <a:srgbClr val="00206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7030A0"/>
                          </a:solidFill>
                          <a:latin typeface="Kalpurush" pitchFamily="2" charset="0"/>
                          <a:cs typeface="Kalpurush" pitchFamily="2" charset="0"/>
                        </a:rPr>
                        <a:t>যদভাবে</a:t>
                      </a:r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        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baseline="0" dirty="0" smtClean="0">
                          <a:latin typeface="Kalpurush" pitchFamily="2" charset="0"/>
                          <a:cs typeface="Kalpurush" pitchFamily="2" charset="0"/>
                        </a:rPr>
                        <a:t>যদভাবঃ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034337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C0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কারণসত্ত্বে</a:t>
                      </a:r>
                      <a:endParaRPr lang="en-US" dirty="0">
                        <a:solidFill>
                          <a:srgbClr val="C0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কার্যসত্তা</a:t>
                      </a:r>
                      <a:endParaRPr lang="en-US" dirty="0">
                        <a:solidFill>
                          <a:srgbClr val="00206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7030A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কারণাভাবে</a:t>
                      </a:r>
                      <a:endParaRPr lang="en-US" dirty="0">
                        <a:solidFill>
                          <a:srgbClr val="7030A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কার্যাভাবঃ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241204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C0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কুঠারসত্ত্বে</a:t>
                      </a:r>
                      <a:endParaRPr lang="en-US" dirty="0">
                        <a:solidFill>
                          <a:srgbClr val="C0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ছেদন ক্রিয়াসত্তা</a:t>
                      </a:r>
                      <a:endParaRPr lang="en-US" dirty="0">
                        <a:solidFill>
                          <a:srgbClr val="00206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7030A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কুঠারাভাবে</a:t>
                      </a:r>
                      <a:endParaRPr lang="en-US" dirty="0">
                        <a:solidFill>
                          <a:srgbClr val="7030A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ছেদনক্রিয়াঅভাবঃ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161416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C0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মঙ্গলসত্ত্বে</a:t>
                      </a:r>
                      <a:endParaRPr lang="en-US" dirty="0">
                        <a:solidFill>
                          <a:srgbClr val="C0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নির্বিঘ্নগ্রন্থ</a:t>
                      </a:r>
                    </a:p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সমাপ্তি</a:t>
                      </a:r>
                    </a:p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সত্তা</a:t>
                      </a:r>
                      <a:endParaRPr lang="en-US" dirty="0">
                        <a:solidFill>
                          <a:srgbClr val="00206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7030A0"/>
                          </a:solidFill>
                          <a:latin typeface="Kalpurush" pitchFamily="2" charset="0"/>
                          <a:cs typeface="Kalpurush" pitchFamily="2" charset="0"/>
                        </a:rPr>
                        <a:t>মঙ্গলাভাবে</a:t>
                      </a:r>
                      <a:endParaRPr lang="en-US" dirty="0">
                        <a:solidFill>
                          <a:srgbClr val="7030A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নির্বিঘ্নগ্রন্থ</a:t>
                      </a:r>
                    </a:p>
                    <a:p>
                      <a:pPr algn="ctr"/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সমাপ্ত্য- ভাবঃ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4800600" y="1219200"/>
          <a:ext cx="4114800" cy="495299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02179"/>
                <a:gridCol w="955221"/>
                <a:gridCol w="1028700"/>
                <a:gridCol w="1028700"/>
              </a:tblGrid>
              <a:tr h="525899">
                <a:tc gridSpan="2"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অন্বয়ব্যভিচার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ব্যতিরেকব্যভিচার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76675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FF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যৎসত্ত্বে</a:t>
                      </a:r>
                      <a:endParaRPr lang="en-US" dirty="0">
                        <a:solidFill>
                          <a:srgbClr val="FF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যদভাবঃ</a:t>
                      </a:r>
                      <a:endParaRPr lang="en-US" dirty="0">
                        <a:solidFill>
                          <a:srgbClr val="00206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7030A0"/>
                          </a:solidFill>
                          <a:latin typeface="Kalpurush" pitchFamily="2" charset="0"/>
                          <a:cs typeface="Kalpurush" pitchFamily="2" charset="0"/>
                        </a:rPr>
                        <a:t>যদভাবে</a:t>
                      </a:r>
                      <a:endParaRPr lang="en-US" dirty="0">
                        <a:solidFill>
                          <a:srgbClr val="7030A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যৎসত্তা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001835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C0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কারণসত্ত্বে</a:t>
                      </a:r>
                      <a:endParaRPr lang="en-US" dirty="0">
                        <a:solidFill>
                          <a:srgbClr val="C0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কার্যাভাবঃ</a:t>
                      </a:r>
                      <a:endParaRPr lang="en-US" dirty="0">
                        <a:solidFill>
                          <a:srgbClr val="00206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7030A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কারণা-ভাবে</a:t>
                      </a:r>
                      <a:endParaRPr lang="en-US" dirty="0">
                        <a:solidFill>
                          <a:srgbClr val="7030A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কার্যসত্তা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217387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C0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মঙ্গলসত্ত্বে</a:t>
                      </a:r>
                      <a:endParaRPr lang="en-US" dirty="0">
                        <a:solidFill>
                          <a:srgbClr val="C0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গ্রন্থসমাপ্ত্যভাবঃ</a:t>
                      </a:r>
                      <a:endParaRPr lang="en-US" dirty="0">
                        <a:solidFill>
                          <a:srgbClr val="00206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7030A0"/>
                          </a:solidFill>
                          <a:latin typeface="Kalpurush" pitchFamily="2" charset="0"/>
                          <a:cs typeface="Kalpurush" pitchFamily="2" charset="0"/>
                        </a:rPr>
                        <a:t>মঙ্গলাভাবে</a:t>
                      </a:r>
                      <a:endParaRPr lang="en-US" dirty="0">
                        <a:solidFill>
                          <a:srgbClr val="7030A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গ্রন্থসমাপ্তি সত্তা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468151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C0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যথা</a:t>
                      </a:r>
                      <a:endParaRPr lang="en-US" dirty="0">
                        <a:solidFill>
                          <a:srgbClr val="C0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002060"/>
                          </a:solidFill>
                          <a:latin typeface="Kalpurush" pitchFamily="2" charset="0"/>
                          <a:cs typeface="Kalpurush" pitchFamily="2" charset="0"/>
                        </a:rPr>
                        <a:t>কাদম্বরী</a:t>
                      </a:r>
                      <a:endParaRPr lang="en-US" dirty="0">
                        <a:solidFill>
                          <a:srgbClr val="00206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7030A0"/>
                          </a:solidFill>
                          <a:latin typeface="Kalpurush" pitchFamily="2" charset="0"/>
                          <a:cs typeface="Kalpurush" pitchFamily="2" charset="0"/>
                        </a:rPr>
                        <a:t>যথা</a:t>
                      </a:r>
                      <a:endParaRPr lang="en-US" dirty="0">
                        <a:solidFill>
                          <a:srgbClr val="7030A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Kalpurush" pitchFamily="2" charset="0"/>
                          <a:cs typeface="Kalpurush" pitchFamily="2" charset="0"/>
                        </a:rPr>
                        <a:t>কিরণাবলী</a:t>
                      </a:r>
                      <a:endParaRPr lang="en-US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763052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FF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উত্তরপক্ষী</a:t>
                      </a:r>
                      <a:endParaRPr lang="en-US" dirty="0">
                        <a:solidFill>
                          <a:srgbClr val="FF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FF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বৃহত্তর মঙ্গল</a:t>
                      </a:r>
                      <a:endParaRPr lang="en-US" dirty="0">
                        <a:solidFill>
                          <a:srgbClr val="FF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FF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উত্তরপক্ষী</a:t>
                      </a:r>
                      <a:endParaRPr lang="en-US" dirty="0">
                        <a:solidFill>
                          <a:srgbClr val="FF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solidFill>
                            <a:srgbClr val="FF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পূর্বজন্মে</a:t>
                      </a:r>
                      <a:r>
                        <a:rPr lang="bn-IN" baseline="0" dirty="0" smtClean="0">
                          <a:solidFill>
                            <a:srgbClr val="FF0000"/>
                          </a:solidFill>
                          <a:latin typeface="Kalpurush" pitchFamily="2" charset="0"/>
                          <a:cs typeface="Kalpurush" pitchFamily="2" charset="0"/>
                        </a:rPr>
                        <a:t> কৃত মঙ্গল</a:t>
                      </a:r>
                      <a:endParaRPr lang="en-US" dirty="0">
                        <a:solidFill>
                          <a:srgbClr val="FF0000"/>
                        </a:solidFill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ভাষাপরিচ্ছেদ- মঙ্গলাচরণ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86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বিঘ্নধ্বংসস্তু মঙ্গলস্য দ্বারমিত্যাহুঃ প্রাঞ্চঃ। নব্যাস্তু মঙ্গলস্য বিঘ্নধ্বংস এব ফলম্। সমাপ্তিস্তু বুদ্ধিপ্রতিভাদিকারণকলাপাৎ। ন চৈবং স্বতঃসিদ্ধবিঘ্নবিরহবতা কৃতস্য মঙ্গলস্য নিষ্ফলত্বাপত্তিরিতি বাচ্যম্। ইষ্টাপত্তেঃ বিঘ্নাশঙ্কয়া তদাচরণাৎ, তথৈব শিষ্টাচারাৎ। ন চ তস্য নিষ্ফলত্বে তদ্বোধকশিষ্টাচারানুমিতবেদাপ্রামাণ্যাপত্তিরিতি বাচ্যম্। সতি বিঘ্নে তন্নাশস্যৈব বেদবোধিতত্বাৎ। অতএব পাপভ্রমেণ কৃতস্য প্রায়শ্চিত্তস্য নিষ্ফলত্বেহপি ন তদ্বোধকবেদাপ্রামাণ্যম্। মঙ্গলন্তু বিঘ্নধ্বংসবিশেষে কারণম্, বিঘ্নধ্বংসবিশেষে চ বিনায়কস্তবপাঠাদি। ক্বচিচ্চ বিঘ্নাত্যন্তাভাব এব সমাপ্তিসাধনং প্রতিবন্ধকসংসর্গাভাবস্যৈব কার্যজনকত্বাৎ। ইত্থঞ্চ নাস্তিকাদীনাং গ্রন্থেষু জন্মান্তরীয়মঙ্গলজন্যদূরিতধ্বংসঃ স্বতঃসিদ্ধবিঘ্নাত্যন্তাভাবো বাহস্তীতি ন ব্যভিচার ইত্যাহুঃ।</a:t>
            </a:r>
            <a:endParaRPr lang="en-US" sz="2800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/>
            <a:r>
              <a:rPr lang="bn-IN" sz="4800" u="sng" dirty="0" smtClean="0">
                <a:latin typeface="Kalpurush" pitchFamily="2" charset="0"/>
                <a:cs typeface="Kalpurush" pitchFamily="2" charset="0"/>
              </a:rPr>
              <a:t>ভাষাপরিচ্ছেদ- মঙ্গলাচরণ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5334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সংসারেতি। সংসার এব মহীরুহো বৃক্ষস্তস্য বীজায় নিমিত্তকারণায়েত্যর্থঃ। এতেন ঈশ্বরে প্রামাণ্যমপি দর্শিতং ভবতি। তথা হি- যথা ঘটাদিকার্যং কর্তৃজন্যং তথা ক্ষিত্যঙ্কুরাদিকমপি। ন চ তৎকর্তৃত্বমস্মদাদীনাং সম্ভবতীত্যতস্তৎকর্তৃত্বেনেশ্বরসিদ্ধিঃ। ন চ শরীরাজন্যত্বেন কর্ত্রজন্যত্বসাধকেন সৎপ্রতিপক্ষ ইতি বাচ্যম্। অপ্রযোজকত্বাৎ। মম তু কর্তৃত্বেন কার্যত্বেন কার্যকারণভাব এব অনুকূলস্তর্কঃ। দ্যাবাভূমী জনয়ন্ দেব একঃ, বিশ্বস্য কর্তা ভুবনস্য গোপ্তা ইত্যাদয় আগমা অপ্যনুসন্ধেয়াঃ।।</a:t>
            </a:r>
            <a:endParaRPr lang="en-US" sz="3200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			</a:t>
            </a: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দ্রব্যং গুণস্তথা কর্ম সামান্যং সবিশেষকম্।</a:t>
            </a:r>
          </a:p>
          <a:p>
            <a:pPr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			সমবায়স্তথাভাবঃ পদার্থাঃ সপ্ত কীর্তিতাঃ।।২।।</a:t>
            </a:r>
            <a:endParaRPr lang="bn-IN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পদার্থান্ বিভজতে- দ্রব্যং গুণ ইতি। অত্র সপ্তমস্যাভাবত্বকথনাদেব ষণ্ণাং ভাবত্বং প্রাপ্তম্, তেন ভাবত্বেন পৃথগুপন্যাসো ন কৃতঃ। এতে চ পদার্থা বৈশেষিকপ্রসিদ্ধাঃ নৈয়ায়িকানামপ্যবিরুদ্ধাঃ প্রতিপাদিতঞ্চৈবমেব ভাষ্যে। অতএব চিন্তামণৌ সপ্তপদার্থভিন্নতয়া শক্তিসাদৃশ্যাদীনামতিরিক্তপদার্থত্বমাশঙ্কিতম্। ননু কথমেত এব পদার্থাঃ, শক্তিসাদৃশ্যাদীনামপ্যতিরিক্তপদার্থত্বাৎ। তথা হি- মণ্যাদিসমবহিতেন বহ্নিনা দাহো ন জন্যতে, তচ্ছূন্যেন তু জন্যতে। তত্র মণ্যাদিনা দাহানকুলা শক্তির্নাশ্যতে, উত্তেজকেন মণ্যাদ্যপসারণেন চ জন্যতে ইতি কল্প্যতে। এবং সাদৃশ্যাদীনামপ্যতিরিক্তঃ পদার্থঃ। তদ্ধি ন ষট্সু ভাবেষ্বন্তর্ভবতি, সামান্যেহপি সত্ত্বাৎ। যথা গোত্বং নিত্যং তথা অশ্বত্বমপি নিত্যমিতি সাদৃশ্যপ্রতীতেঃ। নাপ্যভাবে সত্ত্বেন প্রতীয়মানত্বাদিতি চেৎ।</a:t>
            </a:r>
            <a:endParaRPr lang="en-US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638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ন। মণ্যাদ্যভাববিশিষ্টবহ্ন্যাদের্দাহাদিকং প্রতি স্বাতন্ত্রেণ মণ্যাদ্যভাবাদেরেব বা হেতুত্বং কল্প্যতে। অনেনৈব সামঞ্জস্যে অনন্তশক্তি-তৎপ্রাগভাব-ধ্বংস-কল্পনৌচিত্যত্বাৎ। ন চোত্তেজকে সতি প্রতিবন্ধকসদ্ভাবেহপি কথং দাহ ইতি বাচ্যম্। উত্তেজকাভাববিশিষ্টমণ্যভাবস্য হেতুত্বাৎ। সাদৃশ্যমপি ন পদার্থান্তরম্, কিন্তু তদ্ভিন্নত্বে সতি তদ্গতভূয়োধর্মবত্ত্বম্। যথা চন্দ্রভিন্নত্বে সতি চন্দ্রগতাহ্লাদিমত্ত্বং মুখে চন্দ্রসাদৃশ্যমিতি।।২।।</a:t>
            </a:r>
          </a:p>
          <a:p>
            <a:pPr>
              <a:buNone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			ক্ষিত্যপ্তেজোমরুদ্বোমোকালা দিগ্দেহিনৌ মনঃ।</a:t>
            </a:r>
          </a:p>
          <a:p>
            <a:pPr>
              <a:buNone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			দ্রব্যাণ্যথ গুণা রূপং রসো গন্ধস্ততঃ পরম্।৩।।</a:t>
            </a:r>
          </a:p>
          <a:p>
            <a:pPr>
              <a:buNone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			স্পর্শঃ </a:t>
            </a:r>
            <a:r>
              <a:rPr lang="bn-IN" sz="2800" smtClean="0">
                <a:latin typeface="Kalpurush" pitchFamily="2" charset="0"/>
                <a:cs typeface="Kalpurush" pitchFamily="2" charset="0"/>
              </a:rPr>
              <a:t>সংখ্যা পরিমিতিঃ </a:t>
            </a: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পৃথক্ত্বঞ্চ ততঃ পরম্।</a:t>
            </a:r>
          </a:p>
          <a:p>
            <a:pPr>
              <a:buNone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			সংযোগশ্চ বিভাগশ্চ পরত্বঞ্চাপরত্বকম্।।৪।।</a:t>
            </a:r>
          </a:p>
          <a:p>
            <a:pPr>
              <a:buNone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			বুদ্ধিঃ সুখং দুঃখমিচ্ছা দ্বেষো যত্নো গুরুত্বকম্।</a:t>
            </a:r>
          </a:p>
          <a:p>
            <a:pPr>
              <a:buNone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			দ্রব্যত্বং স্নেহসংস্কারাবদৃষ্টং শব্দ এব চ।।৫।।</a:t>
            </a:r>
            <a:endParaRPr lang="en-US" sz="2800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638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দ্রব্যাণি বিভজতে- ক্ষিত্যবিতি। ক্ষিতিঃ পৃথিবী, আপো জলানি, তেজৌ বহ্নিঃ, মরুদ্ বায়ুঃ, ব্যোম আকাশঃ, কালঃ সময়ঃ, দিক্ আশা, দেহী আত্মা, মনঃ- এতানি নব দ্রব্যাণীত্যর্থঃ। ননু দ্রব্যত্বজাতৌ কিং মানম্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?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 ন হি তত্র প্রত্যক্ষং প্রমাণং ঘৃতজতুপ্রভৃতিষু দ্রব্যত্বাদিতি চেৎ। ন, কার্যসমবায়িকারণতাবচ্ছেদকতয়া দ্রব্যত্বসিদ্ধেরিতি। ননু দশমং দ্রব্যং তমঃ কুতো নোক্তম্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?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 তদ্ধি গন্ধশূন্যত্বান্ন পৃথিবী, নীলরূপবত্ত্বাচ্চ ন জলাদিকম্। তৎপ্রত্যক্ষে চালোকনিরপেক্ষং চক্ষুঃ কারণমিতি চেৎ। ন। আবশ্যকতেজোহভাবেনৈবোপপত্তৌ দ্রব্যান্তরকল্পনায়া অন্যায্যত্বাৎ। রূপবত্তাপ্রতীতিস্তু ভ্রমরূপা। কার্যবত্তাপ্রতীতিরপ্যালোকাপসারণৌপাধিকী ভ্রান্তিরেব। তমসোহতিরিক্তদ্রব্যত্বেহনন্তাবয়বাদিকল্পনাগৌরবঞ্চ স্যাৎ। সুবর্ণস্য যথা তেজস্যন্তর্ভাবস্তথাগ্রে বক্ষ্যতে।।৩।।</a:t>
            </a: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গুণান্ বিভজতে- অথ গুণা ইতি। এতে গুণাশ্চতুর্বিংশতিসংখ্যকাঃ কণাদেন কণ্ঠতশ্চশব্দেন চ দর্শিতাঃ। অত্র গুণত্বজাতিসিদ্ধিরগ্রে বক্ষ্যতে।।৪-৫।।</a:t>
            </a:r>
            <a:endParaRPr lang="en-US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pPr algn="ctr"/>
            <a:r>
              <a:rPr lang="bn-IN" sz="6000" u="sng" dirty="0" smtClean="0">
                <a:latin typeface="Kalpurush" pitchFamily="2" charset="0"/>
                <a:cs typeface="Kalpurush" pitchFamily="2" charset="0"/>
              </a:rPr>
              <a:t>দর্শন</a:t>
            </a:r>
            <a:endParaRPr lang="en-US" sz="6000" u="sng" dirty="0">
              <a:latin typeface="Kalpurush" pitchFamily="2" charset="0"/>
              <a:cs typeface="Kalpuru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638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Tahoma"/>
                <a:ea typeface="Tahoma"/>
                <a:cs typeface="Kalpurush" pitchFamily="2" charset="0"/>
              </a:rPr>
              <a:t>√</a:t>
            </a: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দৃশ্+ল্যুট্</a:t>
            </a:r>
            <a:r>
              <a:rPr lang="en-US" sz="2800" dirty="0" smtClean="0">
                <a:latin typeface="Kalpurush" pitchFamily="2" charset="0"/>
                <a:cs typeface="Kalpurush" pitchFamily="2" charset="0"/>
              </a:rPr>
              <a:t>=</a:t>
            </a: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 দর্শন, </a:t>
            </a:r>
            <a:r>
              <a:rPr lang="bn-IN" sz="2800" dirty="0" smtClean="0">
                <a:latin typeface="Tahoma"/>
                <a:ea typeface="Tahoma"/>
                <a:cs typeface="Kalpurush" pitchFamily="2" charset="0"/>
              </a:rPr>
              <a:t>√</a:t>
            </a: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দৃশ্- প্রেক্ষণার্থক, ল্যুট্- করণবাচ্যে </a:t>
            </a: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(করণাধিকরণয়োশ্চ, পা.সূ.৩/৩/১১৭)</a:t>
            </a:r>
            <a:endParaRPr lang="bn-IN" sz="2800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দৃশ্যতে অনেন ইতি দর্শনম্।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দৃশ্যতে সাক্ষাত্ক্রীয়তে অনেন ইতি দর্শনম্।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দৃশ্যতে সাক্ষাত্ক্রীয়তে পরমাত্মাদিসংজ্ঞাসংজ্ঞিতপরমপুরুষঃ যেন তদ্ দর্শনম্।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পরমাত্মা/পরমপুরুষ/ব্রহ্ম- সত্য</a:t>
            </a: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(ব্রহ্মৈব সদ্বস্তু, বেদান্তসার),</a:t>
            </a: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 সত্যস্য সত্যম্</a:t>
            </a: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(বৃহদারণ্যকোপনিষদ্)।</a:t>
            </a:r>
            <a:endParaRPr lang="bn-IN" sz="2800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পদার্থতত্ত্বের প্রকৃত স্বরূপানুসন্ধান।</a:t>
            </a: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দৃশ্যতে যথার্থতয়া জ্ঞায়তে পদার্থোহনেন করণে ল্যুট্। </a:t>
            </a: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(বাচস্পত্যম্)</a:t>
            </a:r>
            <a:endParaRPr lang="bn-IN" sz="2800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ভারতীয়দর্শন শাখা- নাস্তিক, আস্তিক।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Autofit/>
          </a:bodyPr>
          <a:lstStyle/>
          <a:p>
            <a:pPr algn="ctr"/>
            <a:r>
              <a:rPr lang="bn-IN" sz="48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562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উৎক্ষেপণং ততোহবক্ষেপণমাকুঞ্চনং তথা।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প্রসারণঞ্চ গমনং কর্মাণ্যেতানি পঞ্চ চ।।৬।।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ভ্রমণং রেচনং স্যন্দনোর্ধ্বজ্বলনমেব চ।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তির্যগ্গমনমপ্যত্র গমনাদেব লভ্যতে।।৭।।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সামান্যং দ্বিবিধং </a:t>
            </a:r>
            <a:r>
              <a:rPr lang="bn-IN" sz="3200" smtClean="0">
                <a:latin typeface="Kalpurush" pitchFamily="2" charset="0"/>
                <a:cs typeface="Kalpurush" pitchFamily="2" charset="0"/>
              </a:rPr>
              <a:t>প্রোক্তং পরঞ্চাপরমেব </a:t>
            </a: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চ।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দ্রব্যাদিত্রিক্বৃত্তিস্তু সত্তা পরতয়োচ্যতে।।৮।।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পরাভিন্না চ যা জাতিঃ সৈবাপরতয়োচ্যতে।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দ্রব্যাদিকজাতিস্তু পরাপরতয়োচ্যতে।।৯।।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ব্যাপকত্বাৎ পরাপি স্যাৎ ব্যাপ্যত্বাদপরাপি চ।</a:t>
            </a:r>
            <a:endParaRPr lang="en-US" sz="3200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48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638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bn-IN" sz="2700" dirty="0" smtClean="0">
                <a:latin typeface="Kalpurush" pitchFamily="2" charset="0"/>
                <a:cs typeface="Kalpurush" pitchFamily="2" charset="0"/>
              </a:rPr>
              <a:t>সামান্যং নিরূপয়তি- সামান্যমিতি। তল্লক্ষণন্তু নিত্যত্বে সতি অনেকসমবেতত্বম্। অনেকসমবেতত্বং সংযোগাদীনামপ্যস্তি, অত উক্তম্- নিত্যত্বে সতীতি। নিত্যত্বে সতি সমবেতত্বং গগন-পরিমাণাদীনামপ্যস্তি, অত উক্তম্- অনেকেতি। নিত্যত্বে সতি অনেকবৃত্তিত্বমত্যন্ত্যাভাবেহপ্যস্তি, অতো বৃত্তিত্বসামান্যং বিহায়সমবেতত্বমিত্যুক্তম্। একমাত্রবৃত্তিস্তু ন জাতিঃ। তথা চোক্তম্- ব্যক্তেরভেদস্তুল্যত্বং সঙ্করোহনবস্থিতিঃ।</a:t>
            </a:r>
          </a:p>
          <a:p>
            <a:pPr>
              <a:buNone/>
            </a:pPr>
            <a:r>
              <a:rPr lang="en-US" sz="2700" dirty="0" smtClean="0">
                <a:latin typeface="Kalpurush" pitchFamily="2" charset="0"/>
                <a:cs typeface="Kalpurush" pitchFamily="2" charset="0"/>
              </a:rPr>
              <a:t>				  </a:t>
            </a:r>
            <a:r>
              <a:rPr lang="bn-IN" sz="2700" dirty="0" smtClean="0">
                <a:latin typeface="Kalpurush" pitchFamily="2" charset="0"/>
                <a:cs typeface="Kalpurush" pitchFamily="2" charset="0"/>
              </a:rPr>
              <a:t>রূপহানিরসম্বন্ধো জাতিবাধকসংগ্রহঃ।।</a:t>
            </a:r>
          </a:p>
          <a:p>
            <a:pPr>
              <a:buFont typeface="Wingdings" pitchFamily="2" charset="2"/>
              <a:buChar char="Ø"/>
            </a:pPr>
            <a:r>
              <a:rPr lang="bn-IN" sz="2700" dirty="0" smtClean="0">
                <a:latin typeface="Kalpurush" pitchFamily="2" charset="0"/>
                <a:cs typeface="Kalpurush" pitchFamily="2" charset="0"/>
              </a:rPr>
              <a:t>দ্রব্যাদিতি। পরত্বমধিকদেশবৃত্তিত্বম্। অপরত্বমল্পদেশবৃত্তিত্বম্। সকলজাত্যপেক্ষয়া সত্তায়া অধিকদেশবৃত্তিত্বাৎ পরত্বম্। তদপেক্ষয়া দ্রব্যত্বাদেরধিকদেশবৃত্তিত্বাৎ </a:t>
            </a:r>
            <a:r>
              <a:rPr lang="bn-IN" sz="2700" smtClean="0">
                <a:latin typeface="Kalpurush" pitchFamily="2" charset="0"/>
                <a:cs typeface="Kalpurush" pitchFamily="2" charset="0"/>
              </a:rPr>
              <a:t>ব্যাপকত্বাৎ পরত্বম্, </a:t>
            </a:r>
            <a:r>
              <a:rPr lang="bn-IN" sz="2700" dirty="0" smtClean="0">
                <a:latin typeface="Kalpurush" pitchFamily="2" charset="0"/>
                <a:cs typeface="Kalpurush" pitchFamily="2" charset="0"/>
              </a:rPr>
              <a:t>সত্তাপেক্ষায়াহল্পদেশবৃত্তিত্বাদ্ ব্যপ্যত্বাদপরত্বম্। তথা চ ধর্মদ্বয়সমাবেশাদুভয়মবিরুদ্ধম্।।</a:t>
            </a:r>
            <a:r>
              <a:rPr lang="bn-IN" sz="2700" smtClean="0">
                <a:latin typeface="Kalpurush" pitchFamily="2" charset="0"/>
                <a:cs typeface="Kalpurush" pitchFamily="2" charset="0"/>
              </a:rPr>
              <a:t>৮-৯।।</a:t>
            </a:r>
            <a:endParaRPr lang="bn-IN" sz="2700" dirty="0" smtClean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48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638800"/>
          </a:xfrm>
        </p:spPr>
        <p:txBody>
          <a:bodyPr/>
          <a:lstStyle/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অন্ত্যো নিত্যদ্রব্যবৃত্তির্বিশেষঃ পরিকীর্তিতঃ।।১০।।</a:t>
            </a:r>
            <a:endParaRPr lang="bn-IN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বিশেষং নিরূপয়তি- অন্ত্য ইতি। অন্তে অবসানে বর্ততে ইত্যন্তঃ, যদপেক্ষয়া বিশেষো নাস্তীত্যর্থঃ। ঘটাদীনাং দ্ব্যণুকপর্যন্তানাং তত্তদবয়বভেদাৎ পরস্পরং ভেদঃ, পরমাণুনাং পরস্পরং ভেদকো বিশেষ এব। স তু স্বত এব ব্যাবৃত্তঃ তেন তত্র বিশেষান্তরাপেক্ষা নাস্তীত্যর্থঃ।।১০।।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ঘটাদীনাং কপালাদৌ দ্রব্যেষু গুণকর্মণোঃ।</a:t>
            </a:r>
          </a:p>
          <a:p>
            <a:pPr algn="ctr"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তেষু জাতেশ্চ সম্বন্ধঃ সমবায়ঃ প্রকীর্তিতঃ।।১১।।</a:t>
            </a:r>
            <a:endParaRPr lang="bn-IN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সমবায়ং দর্শয়তি- ঘটাদীনামিতি। অবয়বায়বিনোর্জাতিব্যক্তোর্গুণগুণিনোঃ ক্রিয়াক্রিয়াবতো নিত্যদ্রব্যবিশেষয়োশ্চ যঃ সম্বন্ধঃ, স সমবায়ঃ। সমবায়ত্বং নিত্যসম্বন্ধত্বম্। তত্র প্রমাণন্তু- গুণক্রিয়াদিবিশিষ্টবুদ্ধির্বিশেষণবিশেষ্যসম্বন্ধবিষয়া বিশিষ্টবুদ্ধিত্বাদ্ দণ্ডী পুরুষ ইতি বিশিষ্টবুদ্ধিবদিত্যনুমানম্। এতেন সংযোগাদিবাধাৎ সমবায়সিদ্ধিঃ।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Autofit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ন চ স্বরূপসম্বন্ধেন সিদ্ধসাধনমর্থান্তরং বা, অনন্তস্বরূপাণাং সম্বন্ধত্বকল্পনে  গৌরবাৎ লাঘবাদেকসমবায়সিদ্ধিঃ। ন চ সমবায়স্যৈকত্বে বায়ৌ রূপবত্তাবুদ্ধিপ্রসঙ্গঃ, তত্র রূপসমবায়সত্ত্বেহপি রূপাভাবাৎ। ন চৈবমভাবস্য বৈশিষ্ট্যং সম্বন্ধান্তরং সিদ্ধ্যেদিতি বাচ্যং তস্য নিত্যত্বে ভূতলে ঘটানয়নানন্তরমপি ঘটাভাববুদ্ধিপ্রসঙ্গাৎ, ঘটাভাবস্য তত্র সত্ত্বাৎ, তস্য চ নিত্যত্বাৎ, অন্যথা দেশান্তরেহপি তৎপ্রতীতির্ন স্যাৎ, বিশিষ্টস্য চ তত্র সত্ত্বাৎ। মম তু ঘটে পাকরক্তদশায়াং শ্যামরূপস্য নষ্টত্বান্ন তদ্বত্তাবুদ্ধিঃ। বৈশিষ্ট্যস্যানিত্যত্বে ত্বনন্তবৈশিষ্ট্যকল্পনে তবৈব গৌরবম্। এবঞ্চ তত্তৎকালীনং তত্তদ্ভূতলাদিকং তত্তদভাবানাং সম্বন্ধঃ।।১১।।</a:t>
            </a:r>
            <a:endParaRPr lang="en-US" sz="3200" dirty="0" smtClean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Autofit/>
          </a:bodyPr>
          <a:lstStyle/>
          <a:p>
            <a:pPr algn="ctr"/>
            <a:r>
              <a:rPr lang="bn-IN" sz="60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638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IN" sz="2800" b="1" dirty="0" smtClean="0">
                <a:latin typeface="Kalpurush" pitchFamily="2" charset="0"/>
                <a:cs typeface="Kalpurush" pitchFamily="2" charset="0"/>
              </a:rPr>
              <a:t>অভাবস্তু দ্বিধা সংসর্গান্যোন্যাভাবভেদতঃ।</a:t>
            </a:r>
          </a:p>
          <a:p>
            <a:pPr algn="ctr">
              <a:buNone/>
            </a:pPr>
            <a:r>
              <a:rPr lang="bn-IN" sz="2800" b="1" dirty="0" smtClean="0">
                <a:latin typeface="Kalpurush" pitchFamily="2" charset="0"/>
                <a:cs typeface="Kalpurush" pitchFamily="2" charset="0"/>
              </a:rPr>
              <a:t>প্রাগভাবস্তথা ধ্বংসোহপ্যত্যন্তাভাব এব চ।।</a:t>
            </a:r>
          </a:p>
          <a:p>
            <a:pPr algn="ctr">
              <a:buNone/>
            </a:pPr>
            <a:r>
              <a:rPr lang="bn-IN" sz="2800" b="1" dirty="0" smtClean="0">
                <a:latin typeface="Kalpurush" pitchFamily="2" charset="0"/>
                <a:cs typeface="Kalpurush" pitchFamily="2" charset="0"/>
              </a:rPr>
              <a:t>এবং ত্রৈবিধ্যমাপন্নঃ সংসর্গাভাব ইষ্যতে।</a:t>
            </a:r>
          </a:p>
          <a:p>
            <a:pPr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অভাবং বিভজতে – অভাবস্তিতি। অভাবত্বং দ্রব্যাদিষট্কান্যোন্যাভাবত্বম্। সংসর্গেতি। সংসর্গাভাবান্যোন্যাভাবভেদাদিত্যর্থঃ। অন্যোন্যাভাবস্যৈকবিধত্বাৎ তদ্বিভাগাভাবত্বাৎ সংসর্গাভাবং বিভজতে – প্রাগভাব ইতি। সংসর্গাভাবত্বমন্যোন্যাভাবভিন্নাভাবত্বম্। অন্যোন্যাভাবত্বং তাদাত্ম্যসম্বন্ধাবচ্ছিন্নপ্রতিযোগিতাকাভাবত্বম্। বিনাশ্যভাবত্বং প্রাগভাবত্বম্। জন্যাভাবত্বং ধ্বংসত্বম্। নিত্যসংসর্গাভাবত্বম্ অত্যন্তাভাবত্বম্। যত্র তু ভূতলাদৌ ঘটাদিকমপসারিতং পুনরানীতঞ্চ, তত্র ঘটকালস্য সম্বন্ধাঘটক- ত্বাদত্যন্তাভাবস্য নিত্যত্বেহপি ঘটকালে ন ঘটাত্যন্তাভাববুদ্ধিঃ। তত্রোৎপাদ-বিনাশশালী চতুর্থোহয়মভাব ইতি কেচিৎ। অত্র ধ্বংপ্রাগভাবাধিকরণে নাত্যন্তাভাব ইতি প্রাচাং মতম্।</a:t>
            </a:r>
          </a:p>
        </p:txBody>
      </p:sp>
    </p:spTree>
  </p:cSld>
  <p:clrMapOvr>
    <a:masterClrMapping/>
  </p:clrMapOvr>
  <p:transition spd="slow">
    <p:push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ভাষাপরিচ্ছেদ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IN" sz="3200" dirty="0" smtClean="0">
                <a:latin typeface="Kalpurush" pitchFamily="2" charset="0"/>
                <a:cs typeface="Kalpurush" pitchFamily="2" charset="0"/>
              </a:rPr>
              <a:t>শ্যামঘটে  রক্তো নাস্তি, রক্তঘটে শ্যামো নাস্তীতি ধীশ্চ প্রাগভাবং ধ্বংসঞ্চাবগাহতে, ন তু তদত্যন্তাভাবং তয়োর্বিরোধাৎ। নব্যাস্তু – তত্র বিরোধে মানাভাবাৎ ধ্বংসাদিকালাবচ্ছেদেনাপ্যত্যন্তাভাবো বর্তত ইত্যাহুঃ। নন্বস্ত্বভাবানামধিকরণাত্মকং লাঘবাদিতি চেৎ, ন। অনন্তাধিকরণাত্মকত্বকল্পনাপেক্ষয়াহতিরিক্তকল্পনায়া এব লঘীয়স্ত্বাৎ। এবঞ্চাধারাধেয়ভাবোহপ্যুপপদ্যতে। এবঞ্চ তত্তচ্ছব্দগন্ধরসাদ্যভাবানাং প্রত্যক্ষত্বমুপপদ্যতে, অন্যথা তত্তদধিকরণানাং তত্তদিন্দ্রিয়গ্রাহ্যত্বাৎ প্রত্যক্ষত্বং ন স্যাৎ। এতেন জ্ঞানবিশেষকালবিশেষাদ্যাত্মকত্বমভাবস্যেতি প্রত্যুক্তম্, অপ্রত্যক্ষত্বাপত্তেঃ।।১২।।</a:t>
            </a:r>
            <a:endParaRPr lang="en-US" sz="3200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981200"/>
          </a:xfrm>
        </p:spPr>
        <p:txBody>
          <a:bodyPr>
            <a:noAutofit/>
          </a:bodyPr>
          <a:lstStyle/>
          <a:p>
            <a:pPr algn="ctr"/>
            <a:r>
              <a:rPr lang="bn-IN" sz="4000" dirty="0" smtClean="0">
                <a:latin typeface="Kalpurush" pitchFamily="2" charset="0"/>
                <a:cs typeface="Kalpurush" pitchFamily="2" charset="0"/>
              </a:rPr>
              <a:t>সর্বে ভবন্তু সুখিনঃ সর্বে সন্তু নিরাময়াঃ।</a:t>
            </a:r>
            <a:br>
              <a:rPr lang="bn-IN" sz="4000" dirty="0" smtClean="0">
                <a:latin typeface="Kalpurush" pitchFamily="2" charset="0"/>
                <a:cs typeface="Kalpurush" pitchFamily="2" charset="0"/>
              </a:rPr>
            </a:br>
            <a:r>
              <a:rPr lang="bn-IN" sz="4000" dirty="0" smtClean="0">
                <a:latin typeface="Kalpurush" pitchFamily="2" charset="0"/>
                <a:cs typeface="Kalpurush" pitchFamily="2" charset="0"/>
              </a:rPr>
              <a:t>সর্বে ভদ্রাণি পশ্যন্তু মা কশ্চিদ্ দুঃখভাগ্ভবেৎ।।</a:t>
            </a:r>
            <a:br>
              <a:rPr lang="bn-IN" sz="4000" dirty="0" smtClean="0">
                <a:latin typeface="Kalpurush" pitchFamily="2" charset="0"/>
                <a:cs typeface="Kalpurush" pitchFamily="2" charset="0"/>
              </a:rPr>
            </a:br>
            <a:r>
              <a:rPr lang="bn-IN" sz="4000" dirty="0" smtClean="0">
                <a:latin typeface="Kalpurush" pitchFamily="2" charset="0"/>
                <a:cs typeface="Kalpurush" pitchFamily="2" charset="0"/>
              </a:rPr>
              <a:t>ঔঁ শান্তিঃ শান্তিঃ শান্তিঃ।।</a:t>
            </a:r>
            <a:endParaRPr lang="en-US" sz="4000" dirty="0">
              <a:latin typeface="Kalpurush" pitchFamily="2" charset="0"/>
              <a:cs typeface="Kalpurush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2286000"/>
            <a:ext cx="3886200" cy="406892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bn-IN" sz="9600" dirty="0" smtClean="0">
              <a:latin typeface="Kalpurush" pitchFamily="2" charset="0"/>
              <a:cs typeface="Kalpurush" pitchFamily="2" charset="0"/>
            </a:endParaRPr>
          </a:p>
          <a:p>
            <a:pPr algn="ctr">
              <a:buNone/>
            </a:pPr>
            <a:r>
              <a:rPr lang="bn-IN" sz="9600" dirty="0" smtClean="0">
                <a:latin typeface="Kalpurush" pitchFamily="2" charset="0"/>
                <a:cs typeface="Kalpurush" pitchFamily="2" charset="0"/>
              </a:rPr>
              <a:t>নমস্কার</a:t>
            </a:r>
            <a:endParaRPr lang="en-US" sz="9600" dirty="0">
              <a:latin typeface="Kalpurush" pitchFamily="2" charset="0"/>
              <a:cs typeface="Kalpurush" pitchFamily="2" charset="0"/>
            </a:endParaRPr>
          </a:p>
        </p:txBody>
      </p:sp>
      <p:pic>
        <p:nvPicPr>
          <p:cNvPr id="5" name="Content Placeholder 5" descr="Surya_Namaskar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" y="2286000"/>
            <a:ext cx="4572000" cy="3962400"/>
          </a:xfrm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pPr algn="ctr"/>
            <a:r>
              <a:rPr lang="bn-IN" sz="6000" u="sng" dirty="0" smtClean="0">
                <a:latin typeface="Kalpurush" pitchFamily="2" charset="0"/>
                <a:cs typeface="Kalpurush" pitchFamily="2" charset="0"/>
              </a:rPr>
              <a:t>নাস্তিক দর্শন</a:t>
            </a:r>
            <a:endParaRPr lang="en-US" sz="6000" u="sng" dirty="0">
              <a:latin typeface="Kalpurush" pitchFamily="2" charset="0"/>
              <a:cs typeface="Kalpuru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638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অস্তিনাস্তিদিষ্টং মতিঃ।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 (পা.সূ. ৪/৪/৬০)</a:t>
            </a:r>
            <a:endParaRPr lang="bn-IN" sz="2400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অস্তিপরলোক ইত্যেবং মতির্যস্য স আস্তিকঃ। নাস্তীতি মতির্যস্য স নাস্তিকঃ। 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(সিদ্ধান্তকৌমুদী, পা. সূ. ৪/৪/৬০)</a:t>
            </a:r>
            <a:endParaRPr lang="bn-IN" sz="2400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নাস্তিকো বেদনিন্দকঃ। 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(মনুসংহিতা- ২/১১)</a:t>
            </a:r>
            <a:endParaRPr lang="bn-IN" sz="2400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নাস্তিক- চার্বাক, বৌদ্ধ এবং জৈন।</a:t>
            </a:r>
          </a:p>
          <a:p>
            <a:pPr>
              <a:buFont typeface="Wingdings" pitchFamily="2" charset="2"/>
              <a:buChar char="v"/>
            </a:pPr>
            <a:r>
              <a:rPr lang="bn-IN" sz="2400" dirty="0" smtClean="0">
                <a:latin typeface="Kalpurush" pitchFamily="2" charset="0"/>
                <a:cs typeface="Kalpurush" pitchFamily="2" charset="0"/>
              </a:rPr>
              <a:t>চার্বাক- চার্বাক/বৃহস্পতি। পুরুষার্থ- অর্থ ও কাম, জড়বাদী, দেহাত্মবাদী, 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ঈশ্বর-রাজা, পুরুষার্থ- অঙ্গনালিঙ্গনাদিজন্য সুখ, নরক- কণ্টকাদিব্যথাজন্য দুঃখ, প্রমাণ- প্রত্যক্ষ, বেদ- ত্রিবিধদোষযুক্ত, মোক্ষ-মরণ, লোকায়তিক।</a:t>
            </a:r>
          </a:p>
          <a:p>
            <a:pPr>
              <a:buFont typeface="Wingdings" pitchFamily="2" charset="2"/>
              <a:buChar char="v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বৌদ্ধ- বুদ্ধদেব। আর্যসত্যচতুষ্টয়- দুঃখ, দুঃখ সমুদয়, দুঃখ নিরোধ, দুঃখ নিরোধ মার্গ।</a:t>
            </a:r>
          </a:p>
          <a:p>
            <a:pPr>
              <a:buFont typeface="Wingdings" pitchFamily="2" charset="2"/>
              <a:buChar char="v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জৈন- মহাবীরজৈন। অহিংসা, অনেকান্তবাদ, অপরিগ্রহ, পঞ্চমহাব্রত, ত্রিরত্ন, সর্বজ্ঞ।</a:t>
            </a:r>
            <a:endParaRPr lang="en-US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আস্তিক দর্শন</a:t>
            </a:r>
            <a:endParaRPr lang="en-US" sz="5400" u="sng" dirty="0">
              <a:latin typeface="Kalpurush" pitchFamily="2" charset="0"/>
              <a:cs typeface="Kalpuru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334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প্রসিদ্ধ আস্তিক দর্শন- ৬টি।</a:t>
            </a: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সাংখ্য, যোগ, ন্যায়, বৈশেষিক, পূর্বমীমাংসা ও উত্তরমীমাংসা বা বেদান্ত।</a:t>
            </a: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সাংখ্য- কপিলপ্রতিষ্ঠিত। পঞ্চবিংশতিতত্ত্ব- পুরুষ, প্রকৃতি, মহৎ, অহংকার, পঞ্চজ্ঞানেন্দ্রিয়, মন, পঞ্চকর্মেন্দ্রিয়, পঞ্চতন্মাত্র এবং পঞ্চমহাভূত। প্রমাণ- প্রত্যক্ষ, অনুমান, আগম(শব্দ)। মুক্তি- ঐকান্তিক এবং আত্যন্তিক।</a:t>
            </a: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যোগ- পতঞ্জলিপ্রতিষ্ঠিত। ষড়্-বিংশতিতত্ত্ব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=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 সাংখ্যসম্মত ২৫তত্ত্ব+১ঈশ্বরতত্ত্ব। সাংখ্য- তাত্ত্বিক দর্শন, যোগ-প্রায়োগিক দর্শন। (সাংখ্যযোগৌ পৃথগ্ বালাঃ প্রবদন্তি ন পণ্ডিতাঃ</a:t>
            </a:r>
            <a:r>
              <a:rPr lang="sa-IN" dirty="0" smtClean="0">
                <a:latin typeface="Kalpurush" pitchFamily="2" charset="0"/>
                <a:cs typeface="Kalpurush" pitchFamily="2" charset="0"/>
              </a:rPr>
              <a:t>। </a:t>
            </a:r>
            <a:r>
              <a:rPr lang="bn-IN" sz="2200" dirty="0" smtClean="0">
                <a:latin typeface="Kalpurush" pitchFamily="2" charset="0"/>
                <a:cs typeface="Kalpurush" pitchFamily="2" charset="0"/>
              </a:rPr>
              <a:t>(শ্রীমদ্ভগবদ্গীতা- ৫/৪)</a:t>
            </a:r>
            <a:endParaRPr lang="bn-IN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পূর্বমীমাংসা- জৈমিনিকৃত, সম্প্রদায়- ২টি- ভাট্টমীমাংসা(কুমারিল ভট্ট), প্রাভাকর মীমাংসা(প্রভাকর মিশ্র), ভাট্টমত- প্রমেয়- দ্রব্য, গুণ, কর্ম, সামান্য ও অভাব। প্রমাণ- প্রত্যক্ষ, অনুমান, উপমান, শব্দ, অর্থাপত্তি ও অনুপলব্ধি। প্রাভাকরমত- প্রমেয়- দ্রব্য, গুণ, কর্ম, সামান্য, সমবায়, শক্তি, সাদৃশ্য, সংখ্যা। প্রমাণ- প্রত্যক্ষ, অনুমান, উপমান, শব্দ, অর্থাপত্তি।</a:t>
            </a: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বেদান্ত- উপনিষদ্, গীতা প্রভৃতি। মহর্ষিবাদরায়ণকৃত। শঙ্করাচার্য, রামানুজাচার্য, বল্লভাচার্য, নিম্বার্কাচার্য ইত্যাদি ন্যায়প্রস্থানের ভাষ্যকারগণ। শঙ্করাচার্য মতে- ব্রহ্ম সত্যং জগন্মিথ্যা জীবো ব্রহ্মৈব নাপরঃ।</a:t>
            </a:r>
            <a:endParaRPr lang="en-US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ctr"/>
            <a:r>
              <a:rPr lang="bn-IN" u="sng" dirty="0" smtClean="0">
                <a:latin typeface="Kalpurush" pitchFamily="2" charset="0"/>
                <a:cs typeface="Kalpurush" pitchFamily="2" charset="0"/>
              </a:rPr>
              <a:t>ন্যায়দর্শন</a:t>
            </a:r>
            <a:endParaRPr lang="en-US" u="sng" dirty="0">
              <a:latin typeface="Kalpurush" pitchFamily="2" charset="0"/>
              <a:cs typeface="Kalpuru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638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ন্যায়মধীতে সর্ব্বস্তনুতে কুতুকান্নিবন্ধমপ্যত্র। অস্য তু কিমপি রহস্যং কেচন বিজ্ঞাতুমীশতে সুধিয়ঃ।। 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(রঘুনাথ শিরোমণিকৃত, দীধিতিটীকা)</a:t>
            </a:r>
            <a:endParaRPr lang="bn-IN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ন্যায়- নীয়তে প্রাপ্যতে বিবক্ষিতার্থসিদ্ধিরনেন।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(ভারতকোষ, ৪র্থ খণ্ড, পৃ. ২৭১)</a:t>
            </a:r>
            <a:endParaRPr lang="bn-IN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প্রদীপঃ সর্ববিদ্যানামুপায়ঃ সর্বকর্মণাম্।</a:t>
            </a:r>
          </a:p>
          <a:p>
            <a:pPr>
              <a:buNone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	আশ্রয়ঃ সর্বধর্মাণাং শশ্বদান্বীক্ষিকী মতা।।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(কৌটিল্যকৃত অর্থশাস্ত্র)</a:t>
            </a:r>
            <a:endParaRPr lang="bn-IN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আন্বীক্ষিকী বিদ্যার প্রসিদ্ধ নাম ন্যায়। 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(ন্যায় পরিচয়, ফণীভূষণ তর্কবাগীশ, পৃ. ২৪)</a:t>
            </a:r>
            <a:endParaRPr lang="bn-IN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মূল গ্রন্থ মহর্ষি গৌতমের ন্যায়সূত্র। অধ্যায়-৫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,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 আহ্নিক-১০, মোট সূত্রসংখ্যা- ৫২৮। ন্যায়সূত্রের গ্রন্থ বাৎস্যায়নের ন্যায়ভাষ্য, উদ্দ্যোতকরের ন্যায়বার্ত্তিক, বাচস্পতি মিশ্রের (নবম শতক) ন্যায়বার্তিক-তাৎপর্য টীকা, উদয়নাচার্যের (দশম শতক) ন্যায়বার্তিক-তাৎপর্যপরিশুদ্ধি এবং ন্যায়-কুসুমাঞ্জলি, জয়ন্ত ভট্টের (নবম-দশম শতক) ন্যায়মঞ্জরী ইত্যাদি।</a:t>
            </a:r>
          </a:p>
          <a:p>
            <a:pPr>
              <a:buFont typeface="Wingdings" pitchFamily="2" charset="2"/>
              <a:buChar char="ü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ন্যায় সম্প্রদায়- প্রাচীন ও নব্য। তত্ত্বচিন্তামণিকার গঙ্গেশোপাধ্যায়</a:t>
            </a:r>
            <a:r>
              <a:rPr lang="sa-IN" dirty="0" smtClean="0">
                <a:latin typeface="Kalpurush" pitchFamily="2" charset="0"/>
                <a:cs typeface="Kalpurush" pitchFamily="2" charset="0"/>
              </a:rPr>
              <a:t>(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সম্ভবতঃ খ্রীষ্টীয় দ্বাদশ শতক</a:t>
            </a:r>
            <a:r>
              <a:rPr lang="sa-IN" dirty="0" smtClean="0">
                <a:latin typeface="Kalpurush" pitchFamily="2" charset="0"/>
                <a:cs typeface="Kalpurush" pitchFamily="2" charset="0"/>
              </a:rPr>
              <a:t>)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 নব্যন্যায়ের জনক। তৎপূর্বে প্রাচীন ন্যায়। গদাধর ভট্টাচার্য, জগদীশ তর্কালংকার, বাসুদেব সার্বভৌম, মথুরানাথ তর্কবাগীশ, রঘুনাথ শিরোমণি প্রমুখ নব্য নৈয়ায়িক।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bn-IN" u="sng" dirty="0" smtClean="0">
                <a:latin typeface="Kalpurush" pitchFamily="2" charset="0"/>
                <a:cs typeface="Kalpurush" pitchFamily="2" charset="0"/>
              </a:rPr>
              <a:t>ন্যায়দর্শন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562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প্রথম ন্যায়সূত্র- প্রমাণপ্রমেয়সংশয়প্রয়োজনদৃষ্টান্তসিদ্ধান্তাবয়বতর্কনির্ণয়বাদজল্পবিতণ্ডাহেত্বা-ভাসচ্ছলজাতিনিগ্রহস্থানানাং তত্ত্বজ্ঞানান্নিঃশ্রেয়সাধিগমঃ। 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(ন্যায়সূত্র-১/১/১)</a:t>
            </a:r>
            <a:endParaRPr lang="bn-IN" sz="2800" dirty="0" smtClean="0">
              <a:latin typeface="Kalpurush" pitchFamily="2" charset="0"/>
              <a:cs typeface="Kalpurush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প্রমাণ- ৪টি, প্রত্যক্ষ, অনুমান, উপমান ও শব্দ।</a:t>
            </a:r>
          </a:p>
          <a:p>
            <a:pPr>
              <a:buFont typeface="Wingdings" pitchFamily="2" charset="2"/>
              <a:buChar char="Ø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প্রমেয়- আত্মা, শরীর, ইন্দ্রিয়, অর্থ, বুদ্ধি, মন, প্রবৃত্তি, দোষ, প্রেত্যভাব, ফল, দুঃখ এবং অপবর্গ।</a:t>
            </a:r>
          </a:p>
          <a:p>
            <a:pPr>
              <a:buFont typeface="Wingdings" pitchFamily="2" charset="2"/>
              <a:buChar char="Ø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নিঃশ্রেয়স্- দ্বিবিধ- দৃষ্ট ও অদৃষ্ট। দৃষ্ট- ষোড়শপদার্থের তত্ত্বজ্ঞানলাভ। অদৃষ্ট- আত্যন্তিক মুক্তি বা অপবর্গ।</a:t>
            </a:r>
          </a:p>
          <a:p>
            <a:pPr>
              <a:buFont typeface="Wingdings" pitchFamily="2" charset="2"/>
              <a:buChar char="Ø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অপবর্গ- দুঃখজন্মপ্রবৃত্তিদোষমিথ্যাজ্ঞানানামুত্তরোত্তরাপায়ে তদন্তরাপায়াদপবর্গঃ। 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(ন্যায়সূত্র-১/১/২)</a:t>
            </a: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 তদত্যন্তবিমোক্ষোহপবর্গঃ।</a:t>
            </a:r>
            <a:r>
              <a:rPr lang="bn-IN" sz="2000" dirty="0" smtClean="0">
                <a:latin typeface="Kalpurush" pitchFamily="2" charset="0"/>
                <a:cs typeface="Kalpurush" pitchFamily="2" charset="0"/>
              </a:rPr>
              <a:t>(ন্যায়সূত্র- ১/১/২২)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বৈশেষিকদর্শন</a:t>
            </a:r>
            <a:endParaRPr lang="en-US" sz="5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5626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নামান্তর- কণাদদর্শন, ঔলূক্যদর্শন, কাশ্যপীয়দর্শন।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নামকরণ- বিশেষ+ঠক্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=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বৈশেষিক, অর্থ- বিশেষসংক্রান্ত। বিশেষ+অণ্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=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বৈশেষিক, অর্থ-বৈশেষিক শাস্ত্রজ্ঞ। বিশেষ+ইকন্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 =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বৈশেষিক, অর্থ-বৈশেষিক শাস্ত্র। অপরাপর শাস্ত্র থেকে পৃথক্/বিশেষ।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বিশেষ- অন্ত্যো নিত্যদ্রব্যবৃত্তির্বিশেষঃ পরিকীর্তিতঃ।(ভাষাপরিচ্ছেদ-১০)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মূলগ্রন্থ-কণাদসূত্র(খ্রীঃ পূঃ ৩০০০-২০০০অব্দ), মোটসূত্র- ৩৬৯(উপেন্দ্রনাথ মুখোপাধ্যায়) বা ৩৭০ (গফ/প্রসিদ্ধ), ৩৮০(শ্যামাপদ মিশ্র)। অধ্যায়-১০, আহ্নিক-২০। পদার্থধর্মসংগ্রহ-প্রশস্তপাদ, ব্যোমবতী-ব্যোমশিবাচার্য, ন্যায়কন্দলী-শ্রীধরভট্ট, কিরণাবলী-উদয়ন, ন্যায়লীলাবতী-বল্লভাচার্য ইত্যাদি।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ধর্ম্মবিশেষপ্রসূতাদ্দ্রব্যগুণকর্মসামান্যবিশেষসমবায়ানাং পদার্থানাং সাধর্ম্ম্যবৈধর্ম্ম্যাভ্যাং তত্ত্বজ্ঞানান্নিঃশ্রেয়সম্।(বৈ,সূ.১/১/৪)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পদার্থধর্মসংগ্রহপ্রণেতা প্রশস্তপাদাচার্য অভাব নামে এক পদার্থের উল্লেখ করিয়াছেন।(ভারতকোষ, ৫ম খণ্ড, পৃ.১৬৬)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প্রমেয়-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 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সপ্ত পদার্থ, প্রমাণ- প্রত্যক্ষ, অনুমান। শব্দ অনুমানের অন্তর্গত।</a:t>
            </a:r>
          </a:p>
          <a:p>
            <a:pPr>
              <a:buFont typeface="Wingdings" pitchFamily="2" charset="2"/>
              <a:buChar char="q"/>
            </a:pPr>
            <a:r>
              <a:rPr lang="bn-IN" dirty="0" smtClean="0">
                <a:latin typeface="Kalpurush" pitchFamily="2" charset="0"/>
                <a:cs typeface="Kalpurush" pitchFamily="2" charset="0"/>
              </a:rPr>
              <a:t>মোক্ষ-</a:t>
            </a:r>
            <a:r>
              <a:rPr lang="en-US" dirty="0" smtClean="0">
                <a:latin typeface="Kalpurush" pitchFamily="2" charset="0"/>
                <a:cs typeface="Kalpurush" pitchFamily="2" charset="0"/>
              </a:rPr>
              <a:t> </a:t>
            </a:r>
            <a:r>
              <a:rPr lang="bn-IN" dirty="0" smtClean="0">
                <a:latin typeface="Kalpurush" pitchFamily="2" charset="0"/>
                <a:cs typeface="Kalpurush" pitchFamily="2" charset="0"/>
              </a:rPr>
              <a:t>তদভাবে সংযোগাভাবোহপ্রাদুর্ভাবশ্চ মোক্ষ।(বৈ.সূ. ৫/২/১৮)</a:t>
            </a:r>
            <a:endParaRPr lang="en-US" dirty="0">
              <a:latin typeface="Kalpurush" pitchFamily="2" charset="0"/>
              <a:cs typeface="Kalpurush" pitchFamily="2" charset="0"/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bn-IN" sz="5400" u="sng" dirty="0" smtClean="0">
                <a:latin typeface="Kalpurush" pitchFamily="2" charset="0"/>
                <a:cs typeface="Kalpurush" pitchFamily="2" charset="0"/>
              </a:rPr>
              <a:t>ন্যায়-বৈশেষিক দর্শনের সমন্বয়</a:t>
            </a:r>
            <a:endParaRPr lang="en-US" sz="5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181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ন্যায়দর্শনে ষোড়শপদার্থ- প্রমাণপ্রমেয়সংশয়প্রয়োজনদৃষ্টান্তসিদ্ধান্তাবয়বতর্কনির্ণয়বাদজল্পবিতণ্ডা-হেত্বাভাসছলজাতিনিগ্রহস্থানানাং তত্ত্বজ্ঞানান্নিঃশ্রেয়সাধিগমঃ।(ন্যায়সূত্রম্-১/১/১)</a:t>
            </a:r>
          </a:p>
          <a:p>
            <a:pPr>
              <a:buFont typeface="Wingdings" pitchFamily="2" charset="2"/>
              <a:buChar char="v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বৈশেষিকদর্শনে সপ্ত পদার্থ/প্রমেয়- দ্রব্যগুণকর্মসামান্যবিশেষসমবায়াভাবাঃ সপ্তপদার্থাঃ।(তর্কসংগ্রহঃ-২), প্রমাণ- প্রত্যক্ষ ও অনুমান।</a:t>
            </a:r>
          </a:p>
          <a:p>
            <a:pPr>
              <a:buFont typeface="Wingdings" pitchFamily="2" charset="2"/>
              <a:buChar char="v"/>
            </a:pPr>
            <a:r>
              <a:rPr lang="bn-IN" sz="2800" dirty="0" smtClean="0">
                <a:latin typeface="Kalpurush" pitchFamily="2" charset="0"/>
                <a:cs typeface="Kalpurush" pitchFamily="2" charset="0"/>
              </a:rPr>
              <a:t>ন্যায়দর্শনে প্রমেয়-১২টি। যথা- আত্মশরীরেন্দ্রিয়ার্থবুদ্ধিমনঃপ্রবৃত্তিদোষপ্রেত্যভাবফলদুঃখাপবর্গাস্তু প্রমেয়ম্। (ন্যায়সূত্রম্-১/১/৯), প্রমাণ- প্রত্যক্ষানুমানোপমানশব্দাঃ প্রমাণানি।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bn-IN" sz="4800" u="sng" dirty="0" smtClean="0">
                <a:latin typeface="Kalpurush" pitchFamily="2" charset="0"/>
                <a:cs typeface="Kalpurush" pitchFamily="2" charset="0"/>
              </a:rPr>
              <a:t>ন্যায়-বৈশেষিক দর্শনের সমন্বয়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228600" y="990600"/>
          <a:ext cx="4267200" cy="50901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133600"/>
                <a:gridCol w="2133600"/>
              </a:tblGrid>
              <a:tr h="314036">
                <a:tc>
                  <a:txBody>
                    <a:bodyPr/>
                    <a:lstStyle/>
                    <a:p>
                      <a:pPr algn="ctr"/>
                      <a:r>
                        <a:rPr lang="bn-IN" sz="2800" u="sng" dirty="0" smtClean="0">
                          <a:latin typeface="Kalpurush" pitchFamily="2" charset="0"/>
                          <a:cs typeface="Kalpurush" pitchFamily="2" charset="0"/>
                        </a:rPr>
                        <a:t>ন্যায়</a:t>
                      </a:r>
                      <a:endParaRPr lang="en-US" sz="2800" u="sng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u="sng" dirty="0" smtClean="0">
                          <a:latin typeface="Kalpurush" pitchFamily="2" charset="0"/>
                          <a:cs typeface="Kalpurush" pitchFamily="2" charset="0"/>
                        </a:rPr>
                        <a:t>বৈশেষিক</a:t>
                      </a:r>
                      <a:endParaRPr lang="en-US" sz="2800" u="sng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314036"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প্রত্যক্ষ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দ্রব্য(ইন্দ্রিয়প্রত্যক্ষত্বাৎ)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314036"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অনুমান, উপমান, শব্দ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গুণ(জ্ঞানত্বাৎ)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314036"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আত্মা, শরীর, ইন্দ্রিয়, মন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দ্রব্য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5495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বুদ্ধি, প্রবৃত্তি, দ্বেষ, ফল, দুঃখ, অর্থ, প্রেত্যভাব</a:t>
                      </a:r>
                      <a:endParaRPr lang="en-US" sz="1800" dirty="0" smtClean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গুণ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549564"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অপবর্গ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অভাব</a:t>
                      </a:r>
                    </a:p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(আত্যন্তিকদুঃখাভাবত্বাৎ)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785091"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সংশয়, অবয়ব, তর্ক, নির্ণয়, বাদ, জল্প, বিতণ্ডা, ছল, জাতি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গুণ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549564"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প্রয়োজন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গুণ,</a:t>
                      </a:r>
                      <a:r>
                        <a:rPr lang="bn-IN" sz="1800" baseline="0" dirty="0" smtClean="0">
                          <a:latin typeface="Kalpurush" pitchFamily="2" charset="0"/>
                          <a:cs typeface="Kalpurush" pitchFamily="2" charset="0"/>
                        </a:rPr>
                        <a:t> অভাব </a:t>
                      </a:r>
                    </a:p>
                    <a:p>
                      <a:pPr algn="ctr"/>
                      <a:r>
                        <a:rPr lang="bn-IN" sz="1800" baseline="0" dirty="0" smtClean="0">
                          <a:latin typeface="Kalpurush" pitchFamily="2" charset="0"/>
                          <a:cs typeface="Kalpurush" pitchFamily="2" charset="0"/>
                        </a:rPr>
                        <a:t>(সুখ, দুঃখহানি)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549564"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দৃষ্টান্ত, সিদ্ধান্ত, হেত্বাভাস,</a:t>
                      </a:r>
                      <a:r>
                        <a:rPr lang="bn-IN" sz="1800" baseline="0" dirty="0" smtClean="0">
                          <a:latin typeface="Kalpurush" pitchFamily="2" charset="0"/>
                          <a:cs typeface="Kalpurush" pitchFamily="2" charset="0"/>
                        </a:rPr>
                        <a:t> নিগ্রহস্থান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1800" dirty="0" smtClean="0">
                          <a:latin typeface="Kalpurush" pitchFamily="2" charset="0"/>
                          <a:cs typeface="Kalpurush" pitchFamily="2" charset="0"/>
                        </a:rPr>
                        <a:t>দ্রব্য</a:t>
                      </a:r>
                      <a:endParaRPr lang="en-US" sz="18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648200" y="990600"/>
          <a:ext cx="4343400" cy="510540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171700"/>
                <a:gridCol w="2171700"/>
              </a:tblGrid>
              <a:tr h="589733">
                <a:tc>
                  <a:txBody>
                    <a:bodyPr/>
                    <a:lstStyle/>
                    <a:p>
                      <a:pPr algn="ctr"/>
                      <a:r>
                        <a:rPr lang="bn-IN" sz="2800" u="sng" dirty="0" smtClean="0">
                          <a:latin typeface="Kalpurush" pitchFamily="2" charset="0"/>
                          <a:cs typeface="Kalpurush" pitchFamily="2" charset="0"/>
                        </a:rPr>
                        <a:t>বৈশেষিক</a:t>
                      </a:r>
                      <a:endParaRPr lang="en-US" sz="2800" u="sng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800" u="sng" dirty="0" smtClean="0">
                          <a:latin typeface="Kalpurush" pitchFamily="2" charset="0"/>
                          <a:cs typeface="Kalpurush" pitchFamily="2" charset="0"/>
                        </a:rPr>
                        <a:t>ন্যায়</a:t>
                      </a:r>
                      <a:endParaRPr lang="en-US" sz="2800" u="sng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128917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প্রত্যক্ষ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প্রত্যক্ষ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128917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অনুমান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অনুমান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128917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অনুমানান্তর্গত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উপমান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  <a:tr h="1128917"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অনুমানান্তর্গত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Kalpurush" pitchFamily="2" charset="0"/>
                          <a:cs typeface="Kalpurush" pitchFamily="2" charset="0"/>
                        </a:rPr>
                        <a:t>শব্দ</a:t>
                      </a:r>
                      <a:endParaRPr lang="en-US" sz="2400" dirty="0">
                        <a:latin typeface="Kalpurush" pitchFamily="2" charset="0"/>
                        <a:cs typeface="Kalpurush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2455</TotalTime>
  <Words>1661</Words>
  <Application>Microsoft Office PowerPoint</Application>
  <PresentationFormat>On-screen Show (4:3)</PresentationFormat>
  <Paragraphs>225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Flow</vt:lpstr>
      <vt:lpstr>Slide 1</vt:lpstr>
      <vt:lpstr>দর্শন</vt:lpstr>
      <vt:lpstr>নাস্তিক দর্শন</vt:lpstr>
      <vt:lpstr>আস্তিক দর্শন</vt:lpstr>
      <vt:lpstr>ন্যায়দর্শন</vt:lpstr>
      <vt:lpstr>ন্যায়দর্শন</vt:lpstr>
      <vt:lpstr>বৈশেষিকদর্শন</vt:lpstr>
      <vt:lpstr>ন্যায়-বৈশেষিক দর্শনের সমন্বয়</vt:lpstr>
      <vt:lpstr>ন্যায়-বৈশেষিক দর্শনের সমন্বয়</vt:lpstr>
      <vt:lpstr>ভাষাপরিচ্ছেদ মিশ্রগ্রন্থ, প্রকরণগ্রন্থ, নামকরণ</vt:lpstr>
      <vt:lpstr>ভাষাপরিচ্ছেদ গ্রন্থকার</vt:lpstr>
      <vt:lpstr>ভাষাপরিচ্ছেদ মঙ্গলাচরণ</vt:lpstr>
      <vt:lpstr>ভাষাপরিচ্ছেদ মঙ্গলাচরণ</vt:lpstr>
      <vt:lpstr>ভাষাপরিচ্ছেদ- মঙ্গলাচরণ</vt:lpstr>
      <vt:lpstr>ভাষাপরিচ্ছেদ- মঙ্গলাচরণ</vt:lpstr>
      <vt:lpstr>ভাষাপরিচ্ছেদ- মঙ্গলাচরণ</vt:lpstr>
      <vt:lpstr>ভাষাপরিচ্ছেদ</vt:lpstr>
      <vt:lpstr>ভাষাপরিচ্ছেদ</vt:lpstr>
      <vt:lpstr>ভাষাপরিচ্ছেদ</vt:lpstr>
      <vt:lpstr>ভাষাপরিচ্ছেদ</vt:lpstr>
      <vt:lpstr>ভাষাপরিচ্ছেদ</vt:lpstr>
      <vt:lpstr>ভাষাপরিচ্ছেদ</vt:lpstr>
      <vt:lpstr>ভাষাপরিচ্ছেদ</vt:lpstr>
      <vt:lpstr>ভাষাপরিচ্ছেদ</vt:lpstr>
      <vt:lpstr>ভাষাপরিচ্ছেদ</vt:lpstr>
      <vt:lpstr>সর্বে ভবন্তু সুখিনঃ সর্বে সন্তু নিরাময়াঃ। সর্বে ভদ্রাণি পশ্যন্তু মা কশ্চিদ্ দুঃখভাগ্ভবেৎ।। ঔঁ শান্তিঃ শান্তিঃ শান্তিঃ।।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Importance of Tarkasaṃgraha</dc:title>
  <dc:creator>INDIA INDIA</dc:creator>
  <cp:lastModifiedBy>Home</cp:lastModifiedBy>
  <cp:revision>538</cp:revision>
  <dcterms:created xsi:type="dcterms:W3CDTF">2021-06-11T04:08:25Z</dcterms:created>
  <dcterms:modified xsi:type="dcterms:W3CDTF">2021-12-11T17:13:01Z</dcterms:modified>
</cp:coreProperties>
</file>