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498" y="-78"/>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4CE59B-ED18-46DD-8A85-56A215D09370}" type="datetimeFigureOut">
              <a:rPr lang="en-US" smtClean="0"/>
              <a:pPr/>
              <a:t>12/12/2021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288C35-76BB-422B-92F0-1675588E8816}" type="slidenum">
              <a:rPr lang="en-US" smtClean="0"/>
              <a:pPr/>
              <a:t>‹#›</a:t>
            </a:fld>
            <a:endParaRPr lang="en-US"/>
          </a:p>
        </p:txBody>
      </p:sp>
    </p:spTree>
    <p:extLst>
      <p:ext uri="{BB962C8B-B14F-4D97-AF65-F5344CB8AC3E}">
        <p14:creationId xmlns:p14="http://schemas.microsoft.com/office/powerpoint/2010/main" xmlns="" val="3816937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1484E5A-6700-4300-A951-CB669C2EC44C}" type="datetimeFigureOut">
              <a:rPr lang="en-US" smtClean="0"/>
              <a:pPr/>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B0DB6-86FA-4486-8CE7-F8533053275E}" type="slidenum">
              <a:rPr lang="en-US" smtClean="0"/>
              <a:pPr/>
              <a:t>‹#›</a:t>
            </a:fld>
            <a:endParaRPr lang="en-US"/>
          </a:p>
        </p:txBody>
      </p:sp>
    </p:spTree>
    <p:extLst>
      <p:ext uri="{BB962C8B-B14F-4D97-AF65-F5344CB8AC3E}">
        <p14:creationId xmlns:p14="http://schemas.microsoft.com/office/powerpoint/2010/main" xmlns="" val="1340239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484E5A-6700-4300-A951-CB669C2EC44C}" type="datetimeFigureOut">
              <a:rPr lang="en-US" smtClean="0"/>
              <a:pPr/>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B0DB6-86FA-4486-8CE7-F8533053275E}" type="slidenum">
              <a:rPr lang="en-US" smtClean="0"/>
              <a:pPr/>
              <a:t>‹#›</a:t>
            </a:fld>
            <a:endParaRPr lang="en-US"/>
          </a:p>
        </p:txBody>
      </p:sp>
    </p:spTree>
    <p:extLst>
      <p:ext uri="{BB962C8B-B14F-4D97-AF65-F5344CB8AC3E}">
        <p14:creationId xmlns:p14="http://schemas.microsoft.com/office/powerpoint/2010/main" xmlns="" val="2558298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484E5A-6700-4300-A951-CB669C2EC44C}" type="datetimeFigureOut">
              <a:rPr lang="en-US" smtClean="0"/>
              <a:pPr/>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B0DB6-86FA-4486-8CE7-F8533053275E}" type="slidenum">
              <a:rPr lang="en-US" smtClean="0"/>
              <a:pPr/>
              <a:t>‹#›</a:t>
            </a:fld>
            <a:endParaRPr lang="en-US"/>
          </a:p>
        </p:txBody>
      </p:sp>
    </p:spTree>
    <p:extLst>
      <p:ext uri="{BB962C8B-B14F-4D97-AF65-F5344CB8AC3E}">
        <p14:creationId xmlns:p14="http://schemas.microsoft.com/office/powerpoint/2010/main" xmlns="" val="14750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484E5A-6700-4300-A951-CB669C2EC44C}" type="datetimeFigureOut">
              <a:rPr lang="en-US" smtClean="0"/>
              <a:pPr/>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B0DB6-86FA-4486-8CE7-F8533053275E}" type="slidenum">
              <a:rPr lang="en-US" smtClean="0"/>
              <a:pPr/>
              <a:t>‹#›</a:t>
            </a:fld>
            <a:endParaRPr lang="en-US"/>
          </a:p>
        </p:txBody>
      </p:sp>
    </p:spTree>
    <p:extLst>
      <p:ext uri="{BB962C8B-B14F-4D97-AF65-F5344CB8AC3E}">
        <p14:creationId xmlns:p14="http://schemas.microsoft.com/office/powerpoint/2010/main" xmlns="" val="3225621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484E5A-6700-4300-A951-CB669C2EC44C}" type="datetimeFigureOut">
              <a:rPr lang="en-US" smtClean="0"/>
              <a:pPr/>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B0DB6-86FA-4486-8CE7-F8533053275E}" type="slidenum">
              <a:rPr lang="en-US" smtClean="0"/>
              <a:pPr/>
              <a:t>‹#›</a:t>
            </a:fld>
            <a:endParaRPr lang="en-US"/>
          </a:p>
        </p:txBody>
      </p:sp>
    </p:spTree>
    <p:extLst>
      <p:ext uri="{BB962C8B-B14F-4D97-AF65-F5344CB8AC3E}">
        <p14:creationId xmlns:p14="http://schemas.microsoft.com/office/powerpoint/2010/main" xmlns="" val="1074541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1484E5A-6700-4300-A951-CB669C2EC44C}" type="datetimeFigureOut">
              <a:rPr lang="en-US" smtClean="0"/>
              <a:pPr/>
              <a:t>12/12/2021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2B0DB6-86FA-4486-8CE7-F8533053275E}" type="slidenum">
              <a:rPr lang="en-US" smtClean="0"/>
              <a:pPr/>
              <a:t>‹#›</a:t>
            </a:fld>
            <a:endParaRPr lang="en-US"/>
          </a:p>
        </p:txBody>
      </p:sp>
    </p:spTree>
    <p:extLst>
      <p:ext uri="{BB962C8B-B14F-4D97-AF65-F5344CB8AC3E}">
        <p14:creationId xmlns:p14="http://schemas.microsoft.com/office/powerpoint/2010/main" xmlns="" val="2614362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1484E5A-6700-4300-A951-CB669C2EC44C}" type="datetimeFigureOut">
              <a:rPr lang="en-US" smtClean="0"/>
              <a:pPr/>
              <a:t>12/12/2021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2B0DB6-86FA-4486-8CE7-F8533053275E}" type="slidenum">
              <a:rPr lang="en-US" smtClean="0"/>
              <a:pPr/>
              <a:t>‹#›</a:t>
            </a:fld>
            <a:endParaRPr lang="en-US"/>
          </a:p>
        </p:txBody>
      </p:sp>
    </p:spTree>
    <p:extLst>
      <p:ext uri="{BB962C8B-B14F-4D97-AF65-F5344CB8AC3E}">
        <p14:creationId xmlns:p14="http://schemas.microsoft.com/office/powerpoint/2010/main" xmlns="" val="1752002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1484E5A-6700-4300-A951-CB669C2EC44C}" type="datetimeFigureOut">
              <a:rPr lang="en-US" smtClean="0"/>
              <a:pPr/>
              <a:t>12/12/2021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2B0DB6-86FA-4486-8CE7-F8533053275E}" type="slidenum">
              <a:rPr lang="en-US" smtClean="0"/>
              <a:pPr/>
              <a:t>‹#›</a:t>
            </a:fld>
            <a:endParaRPr lang="en-US"/>
          </a:p>
        </p:txBody>
      </p:sp>
    </p:spTree>
    <p:extLst>
      <p:ext uri="{BB962C8B-B14F-4D97-AF65-F5344CB8AC3E}">
        <p14:creationId xmlns:p14="http://schemas.microsoft.com/office/powerpoint/2010/main" xmlns="" val="1134804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484E5A-6700-4300-A951-CB669C2EC44C}" type="datetimeFigureOut">
              <a:rPr lang="en-US" smtClean="0"/>
              <a:pPr/>
              <a:t>12/12/2021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2B0DB6-86FA-4486-8CE7-F8533053275E}" type="slidenum">
              <a:rPr lang="en-US" smtClean="0"/>
              <a:pPr/>
              <a:t>‹#›</a:t>
            </a:fld>
            <a:endParaRPr lang="en-US"/>
          </a:p>
        </p:txBody>
      </p:sp>
    </p:spTree>
    <p:extLst>
      <p:ext uri="{BB962C8B-B14F-4D97-AF65-F5344CB8AC3E}">
        <p14:creationId xmlns:p14="http://schemas.microsoft.com/office/powerpoint/2010/main" xmlns="" val="57532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484E5A-6700-4300-A951-CB669C2EC44C}" type="datetimeFigureOut">
              <a:rPr lang="en-US" smtClean="0"/>
              <a:pPr/>
              <a:t>12/12/2021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2B0DB6-86FA-4486-8CE7-F8533053275E}" type="slidenum">
              <a:rPr lang="en-US" smtClean="0"/>
              <a:pPr/>
              <a:t>‹#›</a:t>
            </a:fld>
            <a:endParaRPr lang="en-US"/>
          </a:p>
        </p:txBody>
      </p:sp>
    </p:spTree>
    <p:extLst>
      <p:ext uri="{BB962C8B-B14F-4D97-AF65-F5344CB8AC3E}">
        <p14:creationId xmlns:p14="http://schemas.microsoft.com/office/powerpoint/2010/main" xmlns="" val="2674574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484E5A-6700-4300-A951-CB669C2EC44C}" type="datetimeFigureOut">
              <a:rPr lang="en-US" smtClean="0"/>
              <a:pPr/>
              <a:t>12/12/2021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2B0DB6-86FA-4486-8CE7-F8533053275E}" type="slidenum">
              <a:rPr lang="en-US" smtClean="0"/>
              <a:pPr/>
              <a:t>‹#›</a:t>
            </a:fld>
            <a:endParaRPr lang="en-US"/>
          </a:p>
        </p:txBody>
      </p:sp>
    </p:spTree>
    <p:extLst>
      <p:ext uri="{BB962C8B-B14F-4D97-AF65-F5344CB8AC3E}">
        <p14:creationId xmlns:p14="http://schemas.microsoft.com/office/powerpoint/2010/main" xmlns="" val="3547428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484E5A-6700-4300-A951-CB669C2EC44C}" type="datetimeFigureOut">
              <a:rPr lang="en-US" smtClean="0"/>
              <a:pPr/>
              <a:t>12/12/2021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2B0DB6-86FA-4486-8CE7-F8533053275E}" type="slidenum">
              <a:rPr lang="en-US" smtClean="0"/>
              <a:pPr/>
              <a:t>‹#›</a:t>
            </a:fld>
            <a:endParaRPr lang="en-US"/>
          </a:p>
        </p:txBody>
      </p:sp>
    </p:spTree>
    <p:extLst>
      <p:ext uri="{BB962C8B-B14F-4D97-AF65-F5344CB8AC3E}">
        <p14:creationId xmlns:p14="http://schemas.microsoft.com/office/powerpoint/2010/main" xmlns="" val="28126710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17" Type="http://schemas.openxmlformats.org/officeDocument/2006/relationships/hyperlink" Target="https://timesofindia.indiatimes.com/city/hubli" TargetMode="External"/><Relationship Id="rId21" Type="http://schemas.openxmlformats.org/officeDocument/2006/relationships/hyperlink" Target="https://timesofindia.indiatimes.com/city/delhi" TargetMode="External"/><Relationship Id="rId42" Type="http://schemas.openxmlformats.org/officeDocument/2006/relationships/hyperlink" Target="https://timesofindia.indiatimes.com/city/weather/city-Bangalore.cms" TargetMode="External"/><Relationship Id="rId63" Type="http://schemas.openxmlformats.org/officeDocument/2006/relationships/hyperlink" Target="https://photogallery.indiatimes.com/events/kolkata" TargetMode="External"/><Relationship Id="rId84" Type="http://schemas.openxmlformats.org/officeDocument/2006/relationships/hyperlink" Target="https://timesofindia.indiatimes.com/city/agartala" TargetMode="External"/><Relationship Id="rId138" Type="http://schemas.openxmlformats.org/officeDocument/2006/relationships/hyperlink" Target="https://timesofindia.indiatimes.com/city/nashik" TargetMode="External"/><Relationship Id="rId159" Type="http://schemas.openxmlformats.org/officeDocument/2006/relationships/hyperlink" Target="https://timesofindia.indiatimes.com/city/visakhapatnam" TargetMode="External"/><Relationship Id="rId170" Type="http://schemas.openxmlformats.org/officeDocument/2006/relationships/hyperlink" Target="https://timesofindia.indiatimes.com/city/bhubaneswar/lawyers-protest-centres-refusal-to-set-up-hc-benches-in-west-south-odisha/articleshow/65806725.cms" TargetMode="External"/><Relationship Id="rId191" Type="http://schemas.openxmlformats.org/officeDocument/2006/relationships/hyperlink" Target="https://timesofindia.indiatimes.com/topic/Odisha" TargetMode="External"/><Relationship Id="rId205" Type="http://schemas.openxmlformats.org/officeDocument/2006/relationships/hyperlink" Target="https://timesofindia.indiatimes.com/city/noida/rt-pcr-test-at-home-in-noida-list-of-labs-accepting-home-sample-collection-requests/articleshow/82213145.cms" TargetMode="External"/><Relationship Id="rId226" Type="http://schemas.openxmlformats.org/officeDocument/2006/relationships/hyperlink" Target="https://malayalam.samayam.com/" TargetMode="External"/><Relationship Id="rId247" Type="http://schemas.openxmlformats.org/officeDocument/2006/relationships/hyperlink" Target="https://timesofindia.indiatimes.com/life-style/fashion/web-stories/nora-fatehis-unbelievable-style-makeover/photostory/88066844.cms" TargetMode="External"/><Relationship Id="rId107" Type="http://schemas.openxmlformats.org/officeDocument/2006/relationships/hyperlink" Target="https://timesofindia.indiatimes.com/city/chandigarh" TargetMode="External"/><Relationship Id="rId268" Type="http://schemas.openxmlformats.org/officeDocument/2006/relationships/hyperlink" Target="https://www.idiva.com/?host=TOI" TargetMode="External"/><Relationship Id="rId289" Type="http://schemas.openxmlformats.org/officeDocument/2006/relationships/hyperlink" Target="http://www.techgig.com/" TargetMode="External"/><Relationship Id="rId11" Type="http://schemas.openxmlformats.org/officeDocument/2006/relationships/hyperlink" Target="https://timesofindia.indiatimes.com/city/mumbai/articlelist/-2128838597.cms?cfmid=11000000" TargetMode="External"/><Relationship Id="rId32" Type="http://schemas.openxmlformats.org/officeDocument/2006/relationships/hyperlink" Target="https://timesofindia.indiatimes.com/city/delhi/articlelist/-2128839596.cms?cfmid=10099000" TargetMode="External"/><Relationship Id="rId53" Type="http://schemas.openxmlformats.org/officeDocument/2006/relationships/hyperlink" Target="https://timesofindia.indiatimes.com/videos/city/hyderabad" TargetMode="External"/><Relationship Id="rId74" Type="http://schemas.openxmlformats.org/officeDocument/2006/relationships/hyperlink" Target="https://timesofindia.indiatimes.com/citizen-reporter/chennai/crstories/query-chennai.cms?ref=cty" TargetMode="External"/><Relationship Id="rId128" Type="http://schemas.openxmlformats.org/officeDocument/2006/relationships/hyperlink" Target="https://timesofindia.indiatimes.com/city/kolhapur" TargetMode="External"/><Relationship Id="rId149" Type="http://schemas.openxmlformats.org/officeDocument/2006/relationships/hyperlink" Target="https://timesofindia.indiatimes.com/city/shillong" TargetMode="External"/><Relationship Id="rId5" Type="http://schemas.openxmlformats.org/officeDocument/2006/relationships/hyperlink" Target="https://timesofindia.indiatimes.com/" TargetMode="External"/><Relationship Id="rId95" Type="http://schemas.openxmlformats.org/officeDocument/2006/relationships/hyperlink" Target="https://timesofindia.indiatimes.com/city/weather/city-Ahmedabad.cms" TargetMode="External"/><Relationship Id="rId160" Type="http://schemas.openxmlformats.org/officeDocument/2006/relationships/hyperlink" Target="https://timesofindia.indiatimes.com/city/bhubaneswar/articlelist/4118235.cms?cfmid=14000000" TargetMode="External"/><Relationship Id="rId181" Type="http://schemas.openxmlformats.org/officeDocument/2006/relationships/hyperlink" Target="https://timesofindia.indiatimes.com/city/bhubaneswar/gangadhar-meher-university-students-to-get-sambalpuri-makeover/articleshow/65241133.cms" TargetMode="External"/><Relationship Id="rId216" Type="http://schemas.openxmlformats.org/officeDocument/2006/relationships/hyperlink" Target="https://epaper.timesgroup.com/TOI/TimesOfIndia/index.html?a=c" TargetMode="External"/><Relationship Id="rId237" Type="http://schemas.openxmlformats.org/officeDocument/2006/relationships/hyperlink" Target="https://timesofindia.indiatimes.com/sports" TargetMode="External"/><Relationship Id="rId258" Type="http://schemas.openxmlformats.org/officeDocument/2006/relationships/hyperlink" Target="https://timesofindia.indiatimes.com/home/education/news/cat-answer-key-2021-released-at-iimcat-ac-in-heres-link/articleshow/88159200.cms" TargetMode="External"/><Relationship Id="rId279" Type="http://schemas.openxmlformats.org/officeDocument/2006/relationships/hyperlink" Target="https://timesofindia.indiatimes.com/life-style" TargetMode="External"/><Relationship Id="rId22" Type="http://schemas.openxmlformats.org/officeDocument/2006/relationships/hyperlink" Target="https://timesofindia.indiatimes.com/elections/assembly-elections/delhi" TargetMode="External"/><Relationship Id="rId43" Type="http://schemas.openxmlformats.org/officeDocument/2006/relationships/hyperlink" Target="https://timesofindia.indiatimes.com/city/bengaluru/pollution-news" TargetMode="External"/><Relationship Id="rId64" Type="http://schemas.openxmlformats.org/officeDocument/2006/relationships/hyperlink" Target="https://timesofindia.indiatimes.com/videos/city/kolkata" TargetMode="External"/><Relationship Id="rId118" Type="http://schemas.openxmlformats.org/officeDocument/2006/relationships/hyperlink" Target="https://timesofindia.indiatimes.com/city/imphal/articlelist/48264476.cms" TargetMode="External"/><Relationship Id="rId139" Type="http://schemas.openxmlformats.org/officeDocument/2006/relationships/hyperlink" Target="https://timesofindia.indiatimes.com/city/navi-mumbai" TargetMode="External"/><Relationship Id="rId290" Type="http://schemas.openxmlformats.org/officeDocument/2006/relationships/hyperlink" Target="http://www.timesjobs.com/" TargetMode="External"/><Relationship Id="rId85" Type="http://schemas.openxmlformats.org/officeDocument/2006/relationships/hyperlink" Target="https://timesofindia.indiatimes.com/city/weather/city-Agartala.cms" TargetMode="External"/><Relationship Id="rId150" Type="http://schemas.openxmlformats.org/officeDocument/2006/relationships/hyperlink" Target="https://timesofindia.indiatimes.com/city/shimla" TargetMode="External"/><Relationship Id="rId171" Type="http://schemas.openxmlformats.org/officeDocument/2006/relationships/hyperlink" Target="https://timesofindia.indiatimes.com/topic/western-Odisha" TargetMode="External"/><Relationship Id="rId192" Type="http://schemas.openxmlformats.org/officeDocument/2006/relationships/hyperlink" Target="https://timesofindia.indiatimes.com/topic/delhi-air-pollution" TargetMode="External"/><Relationship Id="rId206" Type="http://schemas.openxmlformats.org/officeDocument/2006/relationships/hyperlink" Target="https://timesofindia.indiatimes.com/india/pollution-news" TargetMode="External"/><Relationship Id="rId227" Type="http://schemas.openxmlformats.org/officeDocument/2006/relationships/hyperlink" Target="https://eisamay.com/" TargetMode="External"/><Relationship Id="rId248" Type="http://schemas.openxmlformats.org/officeDocument/2006/relationships/hyperlink" Target="https://timesofindia.indiatimes.com/entertainment/telugu/web-stories/10-telugu-films-celebs-pictures-from-their-gym-sessions/photostory/88101157.cms" TargetMode="External"/><Relationship Id="rId269" Type="http://schemas.openxmlformats.org/officeDocument/2006/relationships/hyperlink" Target="http://mensxp.com/" TargetMode="External"/><Relationship Id="rId12" Type="http://schemas.openxmlformats.org/officeDocument/2006/relationships/hyperlink" Target="https://timesofindia.indiatimes.com/city/mumbai/articlelist/-2128838597.cms?cfmid=5000000" TargetMode="External"/><Relationship Id="rId33" Type="http://schemas.openxmlformats.org/officeDocument/2006/relationships/hyperlink" Target="https://timesofindia.indiatimes.com/city/bangalore" TargetMode="External"/><Relationship Id="rId108" Type="http://schemas.openxmlformats.org/officeDocument/2006/relationships/hyperlink" Target="https://timesofindia.indiatimes.com/city/coimbatore" TargetMode="External"/><Relationship Id="rId129" Type="http://schemas.openxmlformats.org/officeDocument/2006/relationships/hyperlink" Target="https://timesofindia.indiatimes.com/city/kozhikode" TargetMode="External"/><Relationship Id="rId280" Type="http://schemas.openxmlformats.org/officeDocument/2006/relationships/hyperlink" Target="https://longwalks.onelink.me/OzWN/longwalksapp" TargetMode="External"/><Relationship Id="rId54" Type="http://schemas.openxmlformats.org/officeDocument/2006/relationships/hyperlink" Target="https://photogallery.indiatimes.com/events/hyderabad" TargetMode="External"/><Relationship Id="rId75" Type="http://schemas.openxmlformats.org/officeDocument/2006/relationships/hyperlink" Target="https://timesofindia.indiatimes.com/videos/city/chennai" TargetMode="External"/><Relationship Id="rId96" Type="http://schemas.openxmlformats.org/officeDocument/2006/relationships/hyperlink" Target="https://timesofindia.indiatimes.com/city/ahmedabad/pollution-news" TargetMode="External"/><Relationship Id="rId140" Type="http://schemas.openxmlformats.org/officeDocument/2006/relationships/hyperlink" Target="https://timesofindia.indiatimes.com/city/noida" TargetMode="External"/><Relationship Id="rId161" Type="http://schemas.openxmlformats.org/officeDocument/2006/relationships/hyperlink" Target="https://timesofindia.indiatimes.com/city/bhubaneswar/articlelist/4118235.cms?cfmid=2000000" TargetMode="External"/><Relationship Id="rId182" Type="http://schemas.openxmlformats.org/officeDocument/2006/relationships/hyperlink" Target="https://timesofindia.indiatimes.com/home/education/news/lady-teachers-in-govt-schools-to-wear-odisha-handloom-as-uniform/articleshow/64374339.cms" TargetMode="External"/><Relationship Id="rId217" Type="http://schemas.openxmlformats.org/officeDocument/2006/relationships/hyperlink" Target="https://timesofindia.indiatimes.com/sitemap.cms" TargetMode="External"/><Relationship Id="rId6" Type="http://schemas.openxmlformats.org/officeDocument/2006/relationships/hyperlink" Target="https://timesofindia.indiatimes.com/city" TargetMode="External"/><Relationship Id="rId238" Type="http://schemas.openxmlformats.org/officeDocument/2006/relationships/hyperlink" Target="https://timesofindia.indiatimes.com/business/india-business" TargetMode="External"/><Relationship Id="rId259" Type="http://schemas.openxmlformats.org/officeDocument/2006/relationships/hyperlink" Target="https://timesofindia.indiatimes.com/home/education/news/htet-2021-admit-card-to-be-released-today-on-haryanatet-in/articleshow/88159437.cms" TargetMode="External"/><Relationship Id="rId23" Type="http://schemas.openxmlformats.org/officeDocument/2006/relationships/hyperlink" Target="https://timesofindia.indiatimes.com/city/delhi/articlelist/-2128839596.cms?cfmid=14000000" TargetMode="External"/><Relationship Id="rId119" Type="http://schemas.openxmlformats.org/officeDocument/2006/relationships/hyperlink" Target="https://timesofindia.indiatimes.com/city/indore" TargetMode="External"/><Relationship Id="rId270" Type="http://schemas.openxmlformats.org/officeDocument/2006/relationships/hyperlink" Target="http://www.femina.in/" TargetMode="External"/><Relationship Id="rId291" Type="http://schemas.openxmlformats.org/officeDocument/2006/relationships/hyperlink" Target="https://play.google.com/store/apps/details?id=in.til.popkorn" TargetMode="External"/><Relationship Id="rId44" Type="http://schemas.openxmlformats.org/officeDocument/2006/relationships/hyperlink" Target="https://timesofindia.indiatimes.com/city/bengaluru/articlelist/-2128833038.cms?cfmid=10099000" TargetMode="External"/><Relationship Id="rId65" Type="http://schemas.openxmlformats.org/officeDocument/2006/relationships/hyperlink" Target="https://timesofindia.indiatimes.com/city/weather/city-Kolkata.cms" TargetMode="External"/><Relationship Id="rId86" Type="http://schemas.openxmlformats.org/officeDocument/2006/relationships/hyperlink" Target="https://timesofindia.indiatimes.com/elections/tripura-lok-sabha-election" TargetMode="External"/><Relationship Id="rId130" Type="http://schemas.openxmlformats.org/officeDocument/2006/relationships/hyperlink" Target="https://timesofindia.indiatimes.com/city/ludhiana" TargetMode="External"/><Relationship Id="rId151" Type="http://schemas.openxmlformats.org/officeDocument/2006/relationships/hyperlink" Target="https://timesofindia.indiatimes.com/city/srinagar" TargetMode="External"/><Relationship Id="rId172" Type="http://schemas.openxmlformats.org/officeDocument/2006/relationships/hyperlink" Target="https://timesofindia.indiatimes.com/topic/Kosali" TargetMode="External"/><Relationship Id="rId193" Type="http://schemas.openxmlformats.org/officeDocument/2006/relationships/hyperlink" Target="https://timesofindia.indiatimes.com/topic/delhi-temperature" TargetMode="External"/><Relationship Id="rId207" Type="http://schemas.openxmlformats.org/officeDocument/2006/relationships/hyperlink" Target="https://timesofindia.indiatimes.com/topic/srinagar-encounter" TargetMode="External"/><Relationship Id="rId228" Type="http://schemas.openxmlformats.org/officeDocument/2006/relationships/hyperlink" Target="https://www.iamgujarat.com/" TargetMode="External"/><Relationship Id="rId249" Type="http://schemas.openxmlformats.org/officeDocument/2006/relationships/hyperlink" Target="https://timesofindia.indiatimes.com/entertainment/hindi/bollywood/news/vicky-kaushal-katrina-kaif-wedding-bridal-couple-gives-guests-special-hamper-and-note-of-dos-and-donts-ahead-of-sangeet-ceremony/articleshow/88144173.cms" TargetMode="External"/><Relationship Id="rId13" Type="http://schemas.openxmlformats.org/officeDocument/2006/relationships/hyperlink" Target="https://timesofindia.indiatimes.com/city/mumbai/mumbai-mirror-sunday" TargetMode="External"/><Relationship Id="rId109" Type="http://schemas.openxmlformats.org/officeDocument/2006/relationships/hyperlink" Target="https://timesofindia.indiatimes.com/city/cuttack" TargetMode="External"/><Relationship Id="rId260" Type="http://schemas.openxmlformats.org/officeDocument/2006/relationships/hyperlink" Target="https://timesofindia.indiatimes.com/sports/cricket/news/live-cricket-score-australia-vs-england-2021-1st-ashes-test/liveblog/88155550.cms" TargetMode="External"/><Relationship Id="rId281" Type="http://schemas.openxmlformats.org/officeDocument/2006/relationships/hyperlink" Target="https://subscribe.timesgroup.com/subscription" TargetMode="External"/><Relationship Id="rId34" Type="http://schemas.openxmlformats.org/officeDocument/2006/relationships/hyperlink" Target="https://timesofindia.indiatimes.com/city/bengaluru/articlelist/-2128833038.cms?cfmid=14000000" TargetMode="External"/><Relationship Id="rId55" Type="http://schemas.openxmlformats.org/officeDocument/2006/relationships/hyperlink" Target="https://timesofindia.indiatimes.com/city/hyderabad/pollution-news" TargetMode="External"/><Relationship Id="rId76" Type="http://schemas.openxmlformats.org/officeDocument/2006/relationships/hyperlink" Target="https://photogallery.indiatimes.com/events/chennai" TargetMode="External"/><Relationship Id="rId97" Type="http://schemas.openxmlformats.org/officeDocument/2006/relationships/hyperlink" Target="https://timesofindia.indiatimes.com/city/ahmedabad/articlelist/-2128821153.cms?cfmid=10099000" TargetMode="External"/><Relationship Id="rId120" Type="http://schemas.openxmlformats.org/officeDocument/2006/relationships/hyperlink" Target="https://timesofindia.indiatimes.com/city/itanagar" TargetMode="External"/><Relationship Id="rId141" Type="http://schemas.openxmlformats.org/officeDocument/2006/relationships/hyperlink" Target="https://timesofindia.indiatimes.com/city/patna" TargetMode="External"/><Relationship Id="rId7" Type="http://schemas.openxmlformats.org/officeDocument/2006/relationships/hyperlink" Target="https://timesofindia.indiatimes.com/city/bhubaneswar" TargetMode="External"/><Relationship Id="rId71" Type="http://schemas.openxmlformats.org/officeDocument/2006/relationships/hyperlink" Target="https://timesofindia.indiatimes.com/city/chennai/articlelist/2950623.cms?cfmid=11000000" TargetMode="External"/><Relationship Id="rId92" Type="http://schemas.openxmlformats.org/officeDocument/2006/relationships/hyperlink" Target="https://timesofindia.indiatimes.com/elections/gujarat-lok-sabha-election" TargetMode="External"/><Relationship Id="rId162" Type="http://schemas.openxmlformats.org/officeDocument/2006/relationships/hyperlink" Target="https://timesofindia.indiatimes.com/city/bhubaneswar/articlelist/4118235.cms?cfmid=11000000" TargetMode="External"/><Relationship Id="rId183" Type="http://schemas.openxmlformats.org/officeDocument/2006/relationships/hyperlink" Target="https://timesofindia.indiatimes.com/city/bhubaneswar/odisha-minister-suggests-replacing-utkala-with-odisha-in-state-anthem-draws-sharp-reactions/articleshow/64751254.cms" TargetMode="External"/><Relationship Id="rId213" Type="http://schemas.openxmlformats.org/officeDocument/2006/relationships/hyperlink" Target="https://timesofindia.indiatimes.com/rss.cms" TargetMode="External"/><Relationship Id="rId218" Type="http://schemas.openxmlformats.org/officeDocument/2006/relationships/hyperlink" Target="https://timesofindia.indiatimes.com/archive.cms" TargetMode="External"/><Relationship Id="rId234" Type="http://schemas.openxmlformats.org/officeDocument/2006/relationships/hyperlink" Target="http://www.educationtimes.com/" TargetMode="External"/><Relationship Id="rId239" Type="http://schemas.openxmlformats.org/officeDocument/2006/relationships/hyperlink" Target="https://timesofindia.indiatimes.com/india" TargetMode="External"/><Relationship Id="rId2" Type="http://schemas.openxmlformats.org/officeDocument/2006/relationships/hyperlink" Target="https://timesofindia.indiatimes.com/toi-plus/plans" TargetMode="External"/><Relationship Id="rId29" Type="http://schemas.openxmlformats.org/officeDocument/2006/relationships/hyperlink" Target="https://photogallery.indiatimes.com/events/delhi" TargetMode="External"/><Relationship Id="rId250" Type="http://schemas.openxmlformats.org/officeDocument/2006/relationships/hyperlink" Target="https://timesofindia.indiatimes.com/life-style/fashion/web-stories/10-times-katrina-kaifs-lil-sister-isabelle-slayed-in-ethnic-wear/photostory/88149197.cms" TargetMode="External"/><Relationship Id="rId255" Type="http://schemas.openxmlformats.org/officeDocument/2006/relationships/hyperlink" Target="https://timesofindia.indiatimes.com/india/all-you-need-to-know-about-mi-17v5-chopper-that-crashed-with-cds-bipin-rawat-on-board/articleshow/88164502.cms" TargetMode="External"/><Relationship Id="rId271" Type="http://schemas.openxmlformats.org/officeDocument/2006/relationships/hyperlink" Target="https://timesofindia.indiatimes.com/etimes" TargetMode="External"/><Relationship Id="rId276" Type="http://schemas.openxmlformats.org/officeDocument/2006/relationships/hyperlink" Target="http://cricbuzz.com/" TargetMode="External"/><Relationship Id="rId292" Type="http://schemas.openxmlformats.org/officeDocument/2006/relationships/hyperlink" Target="http://www.timesmobile.in/" TargetMode="External"/><Relationship Id="rId24" Type="http://schemas.openxmlformats.org/officeDocument/2006/relationships/hyperlink" Target="https://timesofindia.indiatimes.com/city/delhi/articlelist/-2128839596.cms?cfmid=2000000" TargetMode="External"/><Relationship Id="rId40" Type="http://schemas.openxmlformats.org/officeDocument/2006/relationships/hyperlink" Target="https://photogallery.indiatimes.com/events/bangalore" TargetMode="External"/><Relationship Id="rId45" Type="http://schemas.openxmlformats.org/officeDocument/2006/relationships/hyperlink" Target="https://timesofindia.indiatimes.com/city/hyderabad" TargetMode="External"/><Relationship Id="rId66" Type="http://schemas.openxmlformats.org/officeDocument/2006/relationships/hyperlink" Target="https://timesofindia.indiatimes.com/city/kolkata/pollution-news" TargetMode="External"/><Relationship Id="rId87" Type="http://schemas.openxmlformats.org/officeDocument/2006/relationships/hyperlink" Target="https://timesofindia.indiatimes.com/city/ahmedabad" TargetMode="External"/><Relationship Id="rId110" Type="http://schemas.openxmlformats.org/officeDocument/2006/relationships/hyperlink" Target="https://timesofindia.indiatimes.com/city/dehradun/articlelist/36768551.cms" TargetMode="External"/><Relationship Id="rId115" Type="http://schemas.openxmlformats.org/officeDocument/2006/relationships/hyperlink" Target="https://timesofindia.indiatimes.com/city/gurgaon" TargetMode="External"/><Relationship Id="rId131" Type="http://schemas.openxmlformats.org/officeDocument/2006/relationships/hyperlink" Target="https://timesofindia.indiatimes.com/city/lucknow" TargetMode="External"/><Relationship Id="rId136" Type="http://schemas.openxmlformats.org/officeDocument/2006/relationships/hyperlink" Target="https://timesofindia.indiatimes.com/city/mysuru/articlelist/3942693.cms" TargetMode="External"/><Relationship Id="rId157" Type="http://schemas.openxmlformats.org/officeDocument/2006/relationships/hyperlink" Target="https://timesofindia.indiatimes.com/city/varanasi" TargetMode="External"/><Relationship Id="rId178" Type="http://schemas.openxmlformats.org/officeDocument/2006/relationships/hyperlink" Target="https://timesofindia.indiatimes.com/india/change-yourself-or-changes-will-happen-pm-to-truant-bjp-mp/articleshow/88153220.cms" TargetMode="External"/><Relationship Id="rId61" Type="http://schemas.openxmlformats.org/officeDocument/2006/relationships/hyperlink" Target="https://timesofindia.indiatimes.com/city/kolkata/articlelist/-2128830821.cms?cfmid=5000000" TargetMode="External"/><Relationship Id="rId82" Type="http://schemas.openxmlformats.org/officeDocument/2006/relationships/hyperlink" Target="https://timesofindia.indiatimes.com/city/agra/pollution-news" TargetMode="External"/><Relationship Id="rId152" Type="http://schemas.openxmlformats.org/officeDocument/2006/relationships/hyperlink" Target="https://timesofindia.indiatimes.com/city/surat" TargetMode="External"/><Relationship Id="rId173" Type="http://schemas.openxmlformats.org/officeDocument/2006/relationships/hyperlink" Target="https://timesofindia.indiatimes.com/topic/Language-Movement" TargetMode="External"/><Relationship Id="rId194" Type="http://schemas.openxmlformats.org/officeDocument/2006/relationships/hyperlink" Target="https://timesofindia.indiatimes.com/topic/chennai-weather" TargetMode="External"/><Relationship Id="rId199" Type="http://schemas.openxmlformats.org/officeDocument/2006/relationships/hyperlink" Target="https://timesofindia.indiatimes.com/topic/Hyderabad-Rains" TargetMode="External"/><Relationship Id="rId203" Type="http://schemas.openxmlformats.org/officeDocument/2006/relationships/hyperlink" Target="https://timesofindia.indiatimes.com/topic/fire-in-mumbai" TargetMode="External"/><Relationship Id="rId208" Type="http://schemas.openxmlformats.org/officeDocument/2006/relationships/hyperlink" Target="https://www.timesinternet.in/" TargetMode="External"/><Relationship Id="rId229" Type="http://schemas.openxmlformats.org/officeDocument/2006/relationships/hyperlink" Target="https://www.timesnownews.com/" TargetMode="External"/><Relationship Id="rId19" Type="http://schemas.openxmlformats.org/officeDocument/2006/relationships/hyperlink" Target="https://timesofindia.indiatimes.com/city/mumbai/pollution-news" TargetMode="External"/><Relationship Id="rId224" Type="http://schemas.openxmlformats.org/officeDocument/2006/relationships/hyperlink" Target="https://telugu.samayam.com/" TargetMode="External"/><Relationship Id="rId240" Type="http://schemas.openxmlformats.org/officeDocument/2006/relationships/hyperlink" Target="https://timesofindia.indiatimes.com/world" TargetMode="External"/><Relationship Id="rId245" Type="http://schemas.openxmlformats.org/officeDocument/2006/relationships/hyperlink" Target="https://timesofindia.indiatimes.com/entertainment/hindi/bollywood/news/katrina-kaif-vicky-kaushal-wedding-rajasthan-fort-sangeet-mehendi-haldi-salman-khan-ranbir-kapoor/liveblog/88155805.cms" TargetMode="External"/><Relationship Id="rId261" Type="http://schemas.openxmlformats.org/officeDocument/2006/relationships/hyperlink" Target="https://timesofindia.indiatimes.com/religion/festivals/vivah-panchami-2021-date-time-and-importance/articleshow/88158409.cms" TargetMode="External"/><Relationship Id="rId266" Type="http://schemas.openxmlformats.org/officeDocument/2006/relationships/hyperlink" Target="https://timesofindia.indiatimes.com/astrology/horoscope/horoscope-today-8-december-2021-check-astrological-prediction-for-aries-taurus-gemini-cancer-and-other-signs/articleshow/88139296.cms" TargetMode="External"/><Relationship Id="rId287" Type="http://schemas.openxmlformats.org/officeDocument/2006/relationships/hyperlink" Target="https://www.dineout.co.in/" TargetMode="External"/><Relationship Id="rId14" Type="http://schemas.openxmlformats.org/officeDocument/2006/relationships/hyperlink" Target="https://timesofindia.indiatimes.com/elections/maharashtra-lok-sabha-election" TargetMode="External"/><Relationship Id="rId30" Type="http://schemas.openxmlformats.org/officeDocument/2006/relationships/hyperlink" Target="https://timesofindia.indiatimes.com/city/weather/city-Delhi.cms" TargetMode="External"/><Relationship Id="rId35" Type="http://schemas.openxmlformats.org/officeDocument/2006/relationships/hyperlink" Target="https://timesofindia.indiatimes.com/city/bengaluru/articlelist/-2128833038.cms?cfmid=2000000" TargetMode="External"/><Relationship Id="rId56" Type="http://schemas.openxmlformats.org/officeDocument/2006/relationships/hyperlink" Target="https://timesofindia.indiatimes.com/city/hyderabad/articlelist/-2128816011.cms?cfmid=10099000" TargetMode="External"/><Relationship Id="rId77" Type="http://schemas.openxmlformats.org/officeDocument/2006/relationships/hyperlink" Target="https://timesofindia.indiatimes.com/city/weather/city-Chennai.cms" TargetMode="External"/><Relationship Id="rId100" Type="http://schemas.openxmlformats.org/officeDocument/2006/relationships/hyperlink" Target="https://timesofindia.indiatimes.com/city/allahabad" TargetMode="External"/><Relationship Id="rId105" Type="http://schemas.openxmlformats.org/officeDocument/2006/relationships/hyperlink" Target="https://timesofindia.indiatimes.com/city/bareilly/articlelist/36768532.cms" TargetMode="External"/><Relationship Id="rId126" Type="http://schemas.openxmlformats.org/officeDocument/2006/relationships/hyperlink" Target="https://timesofindia.indiatimes.com/city/kochi" TargetMode="External"/><Relationship Id="rId147" Type="http://schemas.openxmlformats.org/officeDocument/2006/relationships/hyperlink" Target="https://timesofindia.indiatimes.com/city/thane" TargetMode="External"/><Relationship Id="rId168" Type="http://schemas.openxmlformats.org/officeDocument/2006/relationships/hyperlink" Target="https://timesofindia.indiatimes.com/city/bhubaneswar/i-faced-criticism-for-writing-in-kosali/articleshow/64900779.cms" TargetMode="External"/><Relationship Id="rId282" Type="http://schemas.openxmlformats.org/officeDocument/2006/relationships/hyperlink" Target="https://timesofindia.indiatimes.com/life-style/food-news" TargetMode="External"/><Relationship Id="rId8" Type="http://schemas.openxmlformats.org/officeDocument/2006/relationships/hyperlink" Target="https://timesofindia.indiatimes.com/city/mumbai" TargetMode="External"/><Relationship Id="rId51" Type="http://schemas.openxmlformats.org/officeDocument/2006/relationships/hyperlink" Target="https://timesofindia.indiatimes.com/citizen-reporter/hyderabad/crstories/query-hyderabad.cms?ref=cty" TargetMode="External"/><Relationship Id="rId72" Type="http://schemas.openxmlformats.org/officeDocument/2006/relationships/hyperlink" Target="https://timesofindia.indiatimes.com/city/chennai/articlelist/2950623.cms?cfmid=5000000" TargetMode="External"/><Relationship Id="rId93" Type="http://schemas.openxmlformats.org/officeDocument/2006/relationships/hyperlink" Target="https://timesofindia.indiatimes.com/city/bhubaneswar/birth-of-a-movement/articleshow/videos/city/ahmedabad" TargetMode="External"/><Relationship Id="rId98" Type="http://schemas.openxmlformats.org/officeDocument/2006/relationships/hyperlink" Target="https://timesofindia.indiatimes.com/city/ajmer" TargetMode="External"/><Relationship Id="rId121" Type="http://schemas.openxmlformats.org/officeDocument/2006/relationships/hyperlink" Target="https://timesofindia.indiatimes.com/city/jaipur" TargetMode="External"/><Relationship Id="rId142" Type="http://schemas.openxmlformats.org/officeDocument/2006/relationships/hyperlink" Target="https://timesofindia.indiatimes.com/city/puducherry" TargetMode="External"/><Relationship Id="rId163" Type="http://schemas.openxmlformats.org/officeDocument/2006/relationships/hyperlink" Target="https://timesofindia.indiatimes.com/city/bhubaneswar/articlelist/4118235.cms?cfmid=5000000" TargetMode="External"/><Relationship Id="rId184" Type="http://schemas.openxmlformats.org/officeDocument/2006/relationships/hyperlink" Target="https://timesofindia.indiatimes.com/city/chennai/iaf-helicopter-crash-live-updates-13-dead-as-chopper-with-cds-bipin-rawat-on-board-crashes-in-tamil-nadu/liveblog/88150787.cms" TargetMode="External"/><Relationship Id="rId189" Type="http://schemas.openxmlformats.org/officeDocument/2006/relationships/hyperlink" Target="https://timesofindia.indiatimes.com/topic/Western-Odisha" TargetMode="External"/><Relationship Id="rId219" Type="http://schemas.openxmlformats.org/officeDocument/2006/relationships/hyperlink" Target="https://economictimes.indiatimes.com/" TargetMode="External"/><Relationship Id="rId3" Type="http://schemas.openxmlformats.org/officeDocument/2006/relationships/hyperlink" Target="https://timesofindia.indiatimes.com/videos" TargetMode="External"/><Relationship Id="rId214" Type="http://schemas.openxmlformats.org/officeDocument/2006/relationships/hyperlink" Target="https://timesofindia.indiatimes.com/newsletterhome.cms" TargetMode="External"/><Relationship Id="rId230" Type="http://schemas.openxmlformats.org/officeDocument/2006/relationships/hyperlink" Target="https://www.timesnowhindi.com/" TargetMode="External"/><Relationship Id="rId235" Type="http://schemas.openxmlformats.org/officeDocument/2006/relationships/hyperlink" Target="https://recipes.timesofindia.com/?_ga=2.136800816.1428222683.1593400724-amp-NKUM-n_c6RPY3Ify9MKZw1pfgLblvF469YKIurBFWMVAL1su-edve8E2rJu4yhmC" TargetMode="External"/><Relationship Id="rId251" Type="http://schemas.openxmlformats.org/officeDocument/2006/relationships/hyperlink" Target="https://timesofindia.indiatimes.com/entertainment/hindi/bollywood/news/katrina-kaifs-mehendi-done-celebrity-artist-veena-nagda-leaves-the-wedding-venue/articleshow/88160004.cms" TargetMode="External"/><Relationship Id="rId256" Type="http://schemas.openxmlformats.org/officeDocument/2006/relationships/hyperlink" Target="https://timesofindia.indiatimes.com/city/chennai/tamil-nadu-news-live-updates-active-covid-cases-drop-below-8000-in-state/liveblog/88150787.cms" TargetMode="External"/><Relationship Id="rId277" Type="http://schemas.openxmlformats.org/officeDocument/2006/relationships/hyperlink" Target="http://www.filmfare.com/" TargetMode="External"/><Relationship Id="rId25" Type="http://schemas.openxmlformats.org/officeDocument/2006/relationships/hyperlink" Target="https://timesofindia.indiatimes.com/city/delhi/articlelist/-2128839596.cms?cfmid=11000000" TargetMode="External"/><Relationship Id="rId46" Type="http://schemas.openxmlformats.org/officeDocument/2006/relationships/hyperlink" Target="https://timesofindia.indiatimes.com/city/hyderabad/articlelist/-2128816011.cms?cfmid=14000000" TargetMode="External"/><Relationship Id="rId67" Type="http://schemas.openxmlformats.org/officeDocument/2006/relationships/hyperlink" Target="https://timesofindia.indiatimes.com/city/kolkata/articlelist/-2128830821.cms?cfmid=10099000" TargetMode="External"/><Relationship Id="rId116" Type="http://schemas.openxmlformats.org/officeDocument/2006/relationships/hyperlink" Target="https://timesofindia.indiatimes.com/city/guwahati" TargetMode="External"/><Relationship Id="rId137" Type="http://schemas.openxmlformats.org/officeDocument/2006/relationships/hyperlink" Target="https://timesofindia.indiatimes.com/city/nagpur" TargetMode="External"/><Relationship Id="rId158" Type="http://schemas.openxmlformats.org/officeDocument/2006/relationships/hyperlink" Target="https://timesofindia.indiatimes.com/city/vijayawada" TargetMode="External"/><Relationship Id="rId272" Type="http://schemas.openxmlformats.org/officeDocument/2006/relationships/hyperlink" Target="http://www.grazia.co.in/" TargetMode="External"/><Relationship Id="rId293" Type="http://schemas.openxmlformats.org/officeDocument/2006/relationships/hyperlink" Target="https://www.gadgetsnow.com/" TargetMode="External"/><Relationship Id="rId20" Type="http://schemas.openxmlformats.org/officeDocument/2006/relationships/hyperlink" Target="https://timesofindia.indiatimes.com/city/mumbai/articlelist/-2128838597.cms?cfmid=10099000" TargetMode="External"/><Relationship Id="rId41" Type="http://schemas.openxmlformats.org/officeDocument/2006/relationships/hyperlink" Target="https://timesofindia.indiatimes.com/videos/city/bangalore" TargetMode="External"/><Relationship Id="rId62" Type="http://schemas.openxmlformats.org/officeDocument/2006/relationships/hyperlink" Target="https://timesofindia.indiatimes.com/elections/west-bengal-lok-sabha-election" TargetMode="External"/><Relationship Id="rId83" Type="http://schemas.openxmlformats.org/officeDocument/2006/relationships/hyperlink" Target="https://timesofindia.indiatimes.com/elections/uttar-pradesh-lok-sabha-election" TargetMode="External"/><Relationship Id="rId88" Type="http://schemas.openxmlformats.org/officeDocument/2006/relationships/hyperlink" Target="https://timesofindia.indiatimes.com/city/ahmedabad/articlelist/-2128821153.cms?cfmid=14000000" TargetMode="External"/><Relationship Id="rId111" Type="http://schemas.openxmlformats.org/officeDocument/2006/relationships/hyperlink" Target="https://timesofindia.indiatimes.com/city/erode/articlelist/48264804.cms" TargetMode="External"/><Relationship Id="rId132" Type="http://schemas.openxmlformats.org/officeDocument/2006/relationships/hyperlink" Target="https://timesofindia.indiatimes.com/city/madurai" TargetMode="External"/><Relationship Id="rId153" Type="http://schemas.openxmlformats.org/officeDocument/2006/relationships/hyperlink" Target="https://timesofindia.indiatimes.com/city/trichy" TargetMode="External"/><Relationship Id="rId174" Type="http://schemas.openxmlformats.org/officeDocument/2006/relationships/hyperlink" Target="https://timesofindia.indiatimes.com/topic/Sambalpuri" TargetMode="External"/><Relationship Id="rId179" Type="http://schemas.openxmlformats.org/officeDocument/2006/relationships/hyperlink" Target="https://timesofindia.indiatimes.com/city/bengaluru/merc-rams-6-vehicles-leaves-1-dead-in-bluru/articleshow/88154016.cms" TargetMode="External"/><Relationship Id="rId195" Type="http://schemas.openxmlformats.org/officeDocument/2006/relationships/hyperlink" Target="https://timesofindia.indiatimes.com/topic/bangalore-temperature" TargetMode="External"/><Relationship Id="rId209" Type="http://schemas.openxmlformats.org/officeDocument/2006/relationships/hyperlink" Target="https://ads.colombiaonline.com/expresso/selfservice/loginSelfService.htm" TargetMode="External"/><Relationship Id="rId190" Type="http://schemas.openxmlformats.org/officeDocument/2006/relationships/hyperlink" Target="https://timesofindia.indiatimes.com/topic/naveen-patnaik" TargetMode="External"/><Relationship Id="rId204" Type="http://schemas.openxmlformats.org/officeDocument/2006/relationships/hyperlink" Target="https://timesofindia.indiatimes.com/topic/mumbai-rain" TargetMode="External"/><Relationship Id="rId220" Type="http://schemas.openxmlformats.org/officeDocument/2006/relationships/hyperlink" Target="https://economictimes.indiatimes.com/hindi" TargetMode="External"/><Relationship Id="rId225" Type="http://schemas.openxmlformats.org/officeDocument/2006/relationships/hyperlink" Target="https://tamil.samayam.com/" TargetMode="External"/><Relationship Id="rId241" Type="http://schemas.openxmlformats.org/officeDocument/2006/relationships/hyperlink" Target="https://timesofindia.indiatimes.com/entertainment/hindi/bollywood/news" TargetMode="External"/><Relationship Id="rId246" Type="http://schemas.openxmlformats.org/officeDocument/2006/relationships/hyperlink" Target="https://timesofindia.indiatimes.com/entertainment/hindi/web-stories/vicky-kaushal-katrina-kaif-wedding-priceless-family-moments-of-the-actress/photostory/88148089.cms" TargetMode="External"/><Relationship Id="rId267" Type="http://schemas.openxmlformats.org/officeDocument/2006/relationships/hyperlink" Target="https://timesofindia.indiatimes.com/news" TargetMode="External"/><Relationship Id="rId288" Type="http://schemas.openxmlformats.org/officeDocument/2006/relationships/hyperlink" Target="http://www.magicbricks.com/" TargetMode="External"/><Relationship Id="rId15" Type="http://schemas.openxmlformats.org/officeDocument/2006/relationships/hyperlink" Target="https://timesofindia.indiatimes.com/citizen-reporter/mumbai/crstories/query-mumbai.cms?ref=cty" TargetMode="External"/><Relationship Id="rId36" Type="http://schemas.openxmlformats.org/officeDocument/2006/relationships/hyperlink" Target="https://timesofindia.indiatimes.com/city/bengaluru/articlelist/-2128833038.cms?cfmid=11000000" TargetMode="External"/><Relationship Id="rId57" Type="http://schemas.openxmlformats.org/officeDocument/2006/relationships/hyperlink" Target="https://timesofindia.indiatimes.com/city/kolkata" TargetMode="External"/><Relationship Id="rId106" Type="http://schemas.openxmlformats.org/officeDocument/2006/relationships/hyperlink" Target="https://timesofindia.indiatimes.com/city/bhopal" TargetMode="External"/><Relationship Id="rId127" Type="http://schemas.openxmlformats.org/officeDocument/2006/relationships/hyperlink" Target="https://timesofindia.indiatimes.com/city/kohima" TargetMode="External"/><Relationship Id="rId262" Type="http://schemas.openxmlformats.org/officeDocument/2006/relationships/hyperlink" Target="https://timesofindia.indiatimes.com/business/cryptocurrency/blockchain/heres-how-cryptocurrency-exchanges-work/articleshow/86977962.cms" TargetMode="External"/><Relationship Id="rId283" Type="http://schemas.openxmlformats.org/officeDocument/2006/relationships/hyperlink" Target="https://www.timesprime.com/?utm_source=TOI_Sites&amp;amp;utm_medium=et&amp;amp;utm_campaign=footer" TargetMode="External"/><Relationship Id="rId10" Type="http://schemas.openxmlformats.org/officeDocument/2006/relationships/hyperlink" Target="https://timesofindia.indiatimes.com/city/mumbai/articlelist/-2128838597.cms?cfmid=2000000" TargetMode="External"/><Relationship Id="rId31" Type="http://schemas.openxmlformats.org/officeDocument/2006/relationships/hyperlink" Target="https://timesofindia.indiatimes.com/city/delhi/pollution-news" TargetMode="External"/><Relationship Id="rId52" Type="http://schemas.openxmlformats.org/officeDocument/2006/relationships/hyperlink" Target="https://timesofindia.indiatimes.com/city/weather/city-Hyderabad.cms" TargetMode="External"/><Relationship Id="rId73" Type="http://schemas.openxmlformats.org/officeDocument/2006/relationships/hyperlink" Target="https://timesofindia.indiatimes.com/elections/tamil-nadu-lok-sabha-election" TargetMode="External"/><Relationship Id="rId78" Type="http://schemas.openxmlformats.org/officeDocument/2006/relationships/hyperlink" Target="https://timesofindia.indiatimes.com/city/chennai/pollution-news" TargetMode="External"/><Relationship Id="rId94" Type="http://schemas.openxmlformats.org/officeDocument/2006/relationships/hyperlink" Target="https://photogallery.indiatimes.com/events/ahmedabad" TargetMode="External"/><Relationship Id="rId99" Type="http://schemas.openxmlformats.org/officeDocument/2006/relationships/hyperlink" Target="https://timesofindia.indiatimes.com/city/weather/city-Ajmer.cms" TargetMode="External"/><Relationship Id="rId101" Type="http://schemas.openxmlformats.org/officeDocument/2006/relationships/hyperlink" Target="https://timesofindia.indiatimes.com/city/weather/city-Allahabad.cms" TargetMode="External"/><Relationship Id="rId122" Type="http://schemas.openxmlformats.org/officeDocument/2006/relationships/hyperlink" Target="https://timesofindia.indiatimes.com/city/jammu" TargetMode="External"/><Relationship Id="rId143" Type="http://schemas.openxmlformats.org/officeDocument/2006/relationships/hyperlink" Target="https://timesofindia.indiatimes.com/city/pune" TargetMode="External"/><Relationship Id="rId148" Type="http://schemas.openxmlformats.org/officeDocument/2006/relationships/hyperlink" Target="https://timesofindia.indiatimes.com/city/salem/articlelist/48263967.cms" TargetMode="External"/><Relationship Id="rId164" Type="http://schemas.openxmlformats.org/officeDocument/2006/relationships/hyperlink" Target="https://timesofindia.indiatimes.com/elections/odisha-lok-sabha-election" TargetMode="External"/><Relationship Id="rId169" Type="http://schemas.openxmlformats.org/officeDocument/2006/relationships/hyperlink" Target="https://timesofindia.indiatimes.com/city/bhubaneswar/a-fine-balance/articleshow/64900832.cms" TargetMode="External"/><Relationship Id="rId185" Type="http://schemas.openxmlformats.org/officeDocument/2006/relationships/hyperlink" Target="https://timesofindia.indiatimes.com/india/chopper-carrying-army-chief-bipin-rawat-crashes-near-ooty-in-tamil-nadu/articleshow/88162123.cms" TargetMode="External"/><Relationship Id="rId4" Type="http://schemas.openxmlformats.org/officeDocument/2006/relationships/hyperlink" Target="https://timesofindia.indiatimes.com/podcasts" TargetMode="External"/><Relationship Id="rId9" Type="http://schemas.openxmlformats.org/officeDocument/2006/relationships/hyperlink" Target="https://timesofindia.indiatimes.com/city/mumbai/articlelist/-2128838597.cms?cfmid=14000000" TargetMode="External"/><Relationship Id="rId180" Type="http://schemas.openxmlformats.org/officeDocument/2006/relationships/hyperlink" Target="https://timesofindia.indiatimes.com/india/normalcy-by-june-if-omicron-stays-less-virulent-says-expert/articleshow/88153745.cms" TargetMode="External"/><Relationship Id="rId210" Type="http://schemas.openxmlformats.org/officeDocument/2006/relationships/hyperlink" Target="https://www.indiatimes.com/termsandcondition" TargetMode="External"/><Relationship Id="rId215" Type="http://schemas.openxmlformats.org/officeDocument/2006/relationships/hyperlink" Target="https://timesofindia.indiatimes.com/feedback.cms" TargetMode="External"/><Relationship Id="rId236" Type="http://schemas.openxmlformats.org/officeDocument/2006/relationships/hyperlink" Target="https://www.misskyra.com/" TargetMode="External"/><Relationship Id="rId257" Type="http://schemas.openxmlformats.org/officeDocument/2006/relationships/hyperlink" Target="https://timesofindia.indiatimes.com/business/markets/sensex/stock-market-sensex-nifty-live/liveblog/88155979.cms" TargetMode="External"/><Relationship Id="rId278" Type="http://schemas.openxmlformats.org/officeDocument/2006/relationships/hyperlink" Target="https://gaana.com/newrelease" TargetMode="External"/><Relationship Id="rId26" Type="http://schemas.openxmlformats.org/officeDocument/2006/relationships/hyperlink" Target="https://timesofindia.indiatimes.com/city/delhi/articlelist/-2128839596.cms?cfmid=5000000" TargetMode="External"/><Relationship Id="rId231" Type="http://schemas.openxmlformats.org/officeDocument/2006/relationships/hyperlink" Target="https://www.timespoints.com/" TargetMode="External"/><Relationship Id="rId252" Type="http://schemas.openxmlformats.org/officeDocument/2006/relationships/hyperlink" Target="https://timesofindia.indiatimes.com/travel/travel-news/us-imposes-new-and-stricter-rules-for-international-travel/as88139844.cms" TargetMode="External"/><Relationship Id="rId273" Type="http://schemas.openxmlformats.org/officeDocument/2006/relationships/hyperlink" Target="https://www.zoomtventertainment.com/" TargetMode="External"/><Relationship Id="rId294" Type="http://schemas.openxmlformats.org/officeDocument/2006/relationships/hyperlink" Target="http://careers.timesgroup.com/" TargetMode="External"/><Relationship Id="rId47" Type="http://schemas.openxmlformats.org/officeDocument/2006/relationships/hyperlink" Target="https://timesofindia.indiatimes.com/city/hyderabad/articlelist/-2128816011.cms?cfmid=2000000" TargetMode="External"/><Relationship Id="rId68" Type="http://schemas.openxmlformats.org/officeDocument/2006/relationships/hyperlink" Target="https://timesofindia.indiatimes.com/city/chennai" TargetMode="External"/><Relationship Id="rId89" Type="http://schemas.openxmlformats.org/officeDocument/2006/relationships/hyperlink" Target="https://timesofindia.indiatimes.com/city/ahmedabad/articlelist/-2128821153.cms?cfmid=2000000" TargetMode="External"/><Relationship Id="rId112" Type="http://schemas.openxmlformats.org/officeDocument/2006/relationships/hyperlink" Target="https://timesofindia.indiatimes.com/city/faridabad" TargetMode="External"/><Relationship Id="rId133" Type="http://schemas.openxmlformats.org/officeDocument/2006/relationships/hyperlink" Target="https://timesofindia.indiatimes.com/city/mangalore" TargetMode="External"/><Relationship Id="rId154" Type="http://schemas.openxmlformats.org/officeDocument/2006/relationships/hyperlink" Target="https://timesofindia.indiatimes.com/city/thiruvananthapuram" TargetMode="External"/><Relationship Id="rId175" Type="http://schemas.openxmlformats.org/officeDocument/2006/relationships/hyperlink" Target="https://timesofindia.indiatimes.com/india/coronavirus-omicron-live-updates-india-and-world-december-12/liveblog/88232662.cms" TargetMode="External"/><Relationship Id="rId196" Type="http://schemas.openxmlformats.org/officeDocument/2006/relationships/hyperlink" Target="https://timesofindia.indiatimes.com/city/delhi/covid-vaccination-centres-in-delhi-find-the-complete-list-here/articleshow/82215098.cms" TargetMode="External"/><Relationship Id="rId200" Type="http://schemas.openxmlformats.org/officeDocument/2006/relationships/hyperlink" Target="https://timesofindia.indiatimes.com/topic/delhi-smog" TargetMode="External"/><Relationship Id="rId16" Type="http://schemas.openxmlformats.org/officeDocument/2006/relationships/hyperlink" Target="https://timesofindia.indiatimes.com/videos/city/mumbai" TargetMode="External"/><Relationship Id="rId221" Type="http://schemas.openxmlformats.org/officeDocument/2006/relationships/hyperlink" Target="https://navbharattimes.indiatimes.com/" TargetMode="External"/><Relationship Id="rId242" Type="http://schemas.openxmlformats.org/officeDocument/2006/relationships/hyperlink" Target="https://timesofindia.indiatimes.com/life-style/health-fitness" TargetMode="External"/><Relationship Id="rId263" Type="http://schemas.openxmlformats.org/officeDocument/2006/relationships/hyperlink" Target="https://timesofindia.indiatimes.com/business/cryptocurrency/bitcoin/how-to-buy-bitcoins-in-india/articleshow/86872622.cms" TargetMode="External"/><Relationship Id="rId284" Type="http://schemas.openxmlformats.org/officeDocument/2006/relationships/hyperlink" Target="https://www.whatshot.in/" TargetMode="External"/><Relationship Id="rId37" Type="http://schemas.openxmlformats.org/officeDocument/2006/relationships/hyperlink" Target="https://timesofindia.indiatimes.com/city/bengaluru/articlelist/-2128833038.cms?cfmid=5000000" TargetMode="External"/><Relationship Id="rId58" Type="http://schemas.openxmlformats.org/officeDocument/2006/relationships/hyperlink" Target="https://timesofindia.indiatimes.com/city/kolkata/articlelist/-2128830821.cms?cfmid=14000000" TargetMode="External"/><Relationship Id="rId79" Type="http://schemas.openxmlformats.org/officeDocument/2006/relationships/hyperlink" Target="https://timesofindia.indiatimes.com/city/chennai/articlelist/2950623.cms?cfmid=10099000" TargetMode="External"/><Relationship Id="rId102" Type="http://schemas.openxmlformats.org/officeDocument/2006/relationships/hyperlink" Target="https://timesofindia.indiatimes.com/city/amaravati" TargetMode="External"/><Relationship Id="rId123" Type="http://schemas.openxmlformats.org/officeDocument/2006/relationships/hyperlink" Target="https://timesofindia.indiatimes.com/city/jamshedpur" TargetMode="External"/><Relationship Id="rId144" Type="http://schemas.openxmlformats.org/officeDocument/2006/relationships/hyperlink" Target="https://timesofindia.indiatimes.com/city/raipur" TargetMode="External"/><Relationship Id="rId90" Type="http://schemas.openxmlformats.org/officeDocument/2006/relationships/hyperlink" Target="https://timesofindia.indiatimes.com/city/ahmedabad/articlelist/-2128821153.cms?cfmid=11000000" TargetMode="External"/><Relationship Id="rId165" Type="http://schemas.openxmlformats.org/officeDocument/2006/relationships/hyperlink" Target="https://timesofindia.indiatimes.com/city/weather/city-Bhubaneswar.cms" TargetMode="External"/><Relationship Id="rId186" Type="http://schemas.openxmlformats.org/officeDocument/2006/relationships/hyperlink" Target="https://timesofindia.indiatimes.com/world/rest-of-world/from-russia-with-what/articleshow/88149316.cms" TargetMode="External"/><Relationship Id="rId211" Type="http://schemas.openxmlformats.org/officeDocument/2006/relationships/hyperlink" Target="https://timesofindia.indiatimes.com/privacy-policy/cookiepolicy/86934312.cms" TargetMode="External"/><Relationship Id="rId232" Type="http://schemas.openxmlformats.org/officeDocument/2006/relationships/hyperlink" Target="https://www.indiatimes.com/" TargetMode="External"/><Relationship Id="rId253" Type="http://schemas.openxmlformats.org/officeDocument/2006/relationships/hyperlink" Target="https://timesofindia.indiatimes.com/life-style/health-fitness/web-stories/bride-to-be-katrina-kaifs-diet-secrets-for-a-lean-and-fit-body/photostory/88136360.cms" TargetMode="External"/><Relationship Id="rId274" Type="http://schemas.openxmlformats.org/officeDocument/2006/relationships/hyperlink" Target="https://timesofindia.indiatimes.com/travel/destinations" TargetMode="External"/><Relationship Id="rId295" Type="http://schemas.openxmlformats.org/officeDocument/2006/relationships/hyperlink" Target="https://www.colombiaonline.com/" TargetMode="External"/><Relationship Id="rId27" Type="http://schemas.openxmlformats.org/officeDocument/2006/relationships/hyperlink" Target="https://timesofindia.indiatimes.com/citizen-reporter/delhi/crstories/query-delhi.cms?ref=cty" TargetMode="External"/><Relationship Id="rId48" Type="http://schemas.openxmlformats.org/officeDocument/2006/relationships/hyperlink" Target="https://timesofindia.indiatimes.com/city/hyderabad/articlelist/-2128816011.cms?cfmid=11000000" TargetMode="External"/><Relationship Id="rId69" Type="http://schemas.openxmlformats.org/officeDocument/2006/relationships/hyperlink" Target="https://timesofindia.indiatimes.com/city/chennai/articlelist/2950623.cms?cfmid=14000000" TargetMode="External"/><Relationship Id="rId113" Type="http://schemas.openxmlformats.org/officeDocument/2006/relationships/hyperlink" Target="https://timesofindia.indiatimes.com/city/ghaziabad" TargetMode="External"/><Relationship Id="rId134" Type="http://schemas.openxmlformats.org/officeDocument/2006/relationships/hyperlink" Target="https://timesofindia.indiatimes.com/city/meerut" TargetMode="External"/><Relationship Id="rId80" Type="http://schemas.openxmlformats.org/officeDocument/2006/relationships/hyperlink" Target="https://timesofindia.indiatimes.com/city/agra" TargetMode="External"/><Relationship Id="rId155" Type="http://schemas.openxmlformats.org/officeDocument/2006/relationships/hyperlink" Target="https://timesofindia.indiatimes.com/city/udaipur" TargetMode="External"/><Relationship Id="rId176" Type="http://schemas.openxmlformats.org/officeDocument/2006/relationships/hyperlink" Target="https://timesofindia.indiatimes.com/india/coronavirus-omicron-live-updates-india-and-world-december-8/liveblog/88151943.cms" TargetMode="External"/><Relationship Id="rId197" Type="http://schemas.openxmlformats.org/officeDocument/2006/relationships/hyperlink" Target="https://timesofindia.indiatimes.com/coronavirus/india/delhi" TargetMode="External"/><Relationship Id="rId201" Type="http://schemas.openxmlformats.org/officeDocument/2006/relationships/hyperlink" Target="https://timesofindia.indiatimes.com/city/noida/pollution-news" TargetMode="External"/><Relationship Id="rId222" Type="http://schemas.openxmlformats.org/officeDocument/2006/relationships/hyperlink" Target="https://maharashtratimes.com/" TargetMode="External"/><Relationship Id="rId243" Type="http://schemas.openxmlformats.org/officeDocument/2006/relationships/hyperlink" Target="https://timesofindia.indiatimes.com/tv/hindi" TargetMode="External"/><Relationship Id="rId264" Type="http://schemas.openxmlformats.org/officeDocument/2006/relationships/hyperlink" Target="https://timesofindia.indiatimes.com/business/cryptocurrency/etherum/ethereum-changing-prices-and-trends-of-the-second-largest-cryptocurrency/articleshow/87889789.cms" TargetMode="External"/><Relationship Id="rId285" Type="http://schemas.openxmlformats.org/officeDocument/2006/relationships/hyperlink" Target="https://www.ads2book.com/?ref=timesofindia" TargetMode="External"/><Relationship Id="rId17" Type="http://schemas.openxmlformats.org/officeDocument/2006/relationships/hyperlink" Target="https://timesofindia.indiatimes.com/city/mumbai/photos" TargetMode="External"/><Relationship Id="rId38" Type="http://schemas.openxmlformats.org/officeDocument/2006/relationships/hyperlink" Target="https://timesofindia.indiatimes.com/elections/karnataka-lok-sabha-election" TargetMode="External"/><Relationship Id="rId59" Type="http://schemas.openxmlformats.org/officeDocument/2006/relationships/hyperlink" Target="https://timesofindia.indiatimes.com/city/kolkata/articlelist/-2128830821.cms?cfmid=2000000" TargetMode="External"/><Relationship Id="rId103" Type="http://schemas.openxmlformats.org/officeDocument/2006/relationships/hyperlink" Target="https://timesofindia.indiatimes.com/city/amritsar" TargetMode="External"/><Relationship Id="rId124" Type="http://schemas.openxmlformats.org/officeDocument/2006/relationships/hyperlink" Target="https://timesofindia.indiatimes.com/city/jodhpur" TargetMode="External"/><Relationship Id="rId70" Type="http://schemas.openxmlformats.org/officeDocument/2006/relationships/hyperlink" Target="https://timesofindia.indiatimes.com/city/chennai/articlelist/2950623.cms?cfmid=2000000" TargetMode="External"/><Relationship Id="rId91" Type="http://schemas.openxmlformats.org/officeDocument/2006/relationships/hyperlink" Target="https://timesofindia.indiatimes.com/city/ahmedabad/articlelist/-2128821153.cms?cfmid=5000000" TargetMode="External"/><Relationship Id="rId145" Type="http://schemas.openxmlformats.org/officeDocument/2006/relationships/hyperlink" Target="https://timesofindia.indiatimes.com/city/rajkot" TargetMode="External"/><Relationship Id="rId166" Type="http://schemas.openxmlformats.org/officeDocument/2006/relationships/hyperlink" Target="https://timesofindia.indiatimes.com/city/bhubaneswar/eventlist/4118235.cms?cfmid=10099000" TargetMode="External"/><Relationship Id="rId187" Type="http://schemas.openxmlformats.org/officeDocument/2006/relationships/hyperlink" Target="https://timesofindia.indiatimes.com/home/headlines" TargetMode="External"/><Relationship Id="rId1" Type="http://schemas.openxmlformats.org/officeDocument/2006/relationships/slideLayout" Target="../slideLayouts/slideLayout2.xml"/><Relationship Id="rId212" Type="http://schemas.openxmlformats.org/officeDocument/2006/relationships/hyperlink" Target="https://timesinternet.in/advertise/marketing" TargetMode="External"/><Relationship Id="rId233" Type="http://schemas.openxmlformats.org/officeDocument/2006/relationships/hyperlink" Target="http://brandcapital.co.in/" TargetMode="External"/><Relationship Id="rId254" Type="http://schemas.openxmlformats.org/officeDocument/2006/relationships/hyperlink" Target="https://timesofindia.indiatimes.com/life-style/health-fitness/health-news/coronavirus-the-possible-reason-behind-why-omicron-variant-may-be-more-transmissible/photostory/88146497.cms" TargetMode="External"/><Relationship Id="rId28" Type="http://schemas.openxmlformats.org/officeDocument/2006/relationships/hyperlink" Target="https://timesofindia.indiatimes.com/videos/city/delhi" TargetMode="External"/><Relationship Id="rId49" Type="http://schemas.openxmlformats.org/officeDocument/2006/relationships/hyperlink" Target="https://timesofindia.indiatimes.com/city/hyderabad/articlelist/-2128816011.cms?cfmid=5000000" TargetMode="External"/><Relationship Id="rId114" Type="http://schemas.openxmlformats.org/officeDocument/2006/relationships/hyperlink" Target="https://timesofindia.indiatimes.com/city/goa" TargetMode="External"/><Relationship Id="rId275" Type="http://schemas.openxmlformats.org/officeDocument/2006/relationships/hyperlink" Target="http://www.bombaytimes.com/" TargetMode="External"/><Relationship Id="rId60" Type="http://schemas.openxmlformats.org/officeDocument/2006/relationships/hyperlink" Target="https://timesofindia.indiatimes.com/city/kolkata/articlelist/-2128830821.cms?cfmid=11000000" TargetMode="External"/><Relationship Id="rId81" Type="http://schemas.openxmlformats.org/officeDocument/2006/relationships/hyperlink" Target="https://timesofindia.indiatimes.com/city/weather/city-Agra.cms" TargetMode="External"/><Relationship Id="rId135" Type="http://schemas.openxmlformats.org/officeDocument/2006/relationships/hyperlink" Target="https://timesofindia.indiatimes.com/city/mumbaicity/articlelist/51106724.cms" TargetMode="External"/><Relationship Id="rId156" Type="http://schemas.openxmlformats.org/officeDocument/2006/relationships/hyperlink" Target="https://timesofindia.indiatimes.com/city/vadodara" TargetMode="External"/><Relationship Id="rId177" Type="http://schemas.openxmlformats.org/officeDocument/2006/relationships/hyperlink" Target="https://timesofindia.indiatimes.com/india/india-registers-8439-cases-195-deaths-active-cases-lowest-in-555-days/articleshow/88157535.cms" TargetMode="External"/><Relationship Id="rId198" Type="http://schemas.openxmlformats.org/officeDocument/2006/relationships/hyperlink" Target="https://timesofindia.indiatimes.com/city/gurgaon/covid-rt-pcr-test-at-home-gurugram-list-of-labs-offering-home-sample-collection-facilities/articleshow/82214246.cms" TargetMode="External"/><Relationship Id="rId202" Type="http://schemas.openxmlformats.org/officeDocument/2006/relationships/hyperlink" Target="https://timesofindia.indiatimes.com/city/gurgaon/pollution-news" TargetMode="External"/><Relationship Id="rId223" Type="http://schemas.openxmlformats.org/officeDocument/2006/relationships/hyperlink" Target="https://vijaykarnataka.com/" TargetMode="External"/><Relationship Id="rId244" Type="http://schemas.openxmlformats.org/officeDocument/2006/relationships/hyperlink" Target="https://photogallery.indiatimes.com/celebs" TargetMode="External"/><Relationship Id="rId18" Type="http://schemas.openxmlformats.org/officeDocument/2006/relationships/hyperlink" Target="https://timesofindia.indiatimes.com/city/weather/city-Mumbai.cms" TargetMode="External"/><Relationship Id="rId39" Type="http://schemas.openxmlformats.org/officeDocument/2006/relationships/hyperlink" Target="https://timesofindia.indiatimes.com/citizen-reporter/bangalore/crstories/query-bangalore.cms?ref=cty" TargetMode="External"/><Relationship Id="rId265" Type="http://schemas.openxmlformats.org/officeDocument/2006/relationships/hyperlink" Target="https://timesofindia.indiatimes.com/business/cryptocurrency/cryptocurrency-price-in-india-today-live" TargetMode="External"/><Relationship Id="rId286" Type="http://schemas.openxmlformats.org/officeDocument/2006/relationships/hyperlink" Target="http://www.coupondunia.in/" TargetMode="External"/><Relationship Id="rId50" Type="http://schemas.openxmlformats.org/officeDocument/2006/relationships/hyperlink" Target="https://timesofindia.indiatimes.com/city/hyderabad?cfmid=99001051" TargetMode="External"/><Relationship Id="rId104" Type="http://schemas.openxmlformats.org/officeDocument/2006/relationships/hyperlink" Target="https://timesofindia.indiatimes.com/city/aurangabad" TargetMode="External"/><Relationship Id="rId125" Type="http://schemas.openxmlformats.org/officeDocument/2006/relationships/hyperlink" Target="https://timesofindia.indiatimes.com/city/kanpur" TargetMode="External"/><Relationship Id="rId146" Type="http://schemas.openxmlformats.org/officeDocument/2006/relationships/hyperlink" Target="https://timesofindia.indiatimes.com/city/ranchi" TargetMode="External"/><Relationship Id="rId167" Type="http://schemas.openxmlformats.org/officeDocument/2006/relationships/hyperlink" Target="https://timesofindia.indiatimes.com/city/bhubaneswar/birth-of-a-movement/articleshow/64900480.cms" TargetMode="External"/><Relationship Id="rId188" Type="http://schemas.openxmlformats.org/officeDocument/2006/relationships/hyperlink" Target="https://timesofindia.indiatimes.com/toireporter/author-Subrat-Mohanty-479248955.cms" TargetMode="External"/></Relationships>
</file>

<file path=ppt/slides/_rels/slide8.xml.rels><?xml version="1.0" encoding="UTF-8" standalone="yes"?>
<Relationships xmlns="http://schemas.openxmlformats.org/package/2006/relationships"><Relationship Id="rId117" Type="http://schemas.openxmlformats.org/officeDocument/2006/relationships/hyperlink" Target="http://kddf.wordpress.com/category/demand-of-koshal-state/" TargetMode="External"/><Relationship Id="rId21" Type="http://schemas.openxmlformats.org/officeDocument/2006/relationships/hyperlink" Target="https://en.wikipedia.org/w/index.php?title=Kosal_state_movement&amp;action=edit&amp;section=4" TargetMode="External"/><Relationship Id="rId42" Type="http://schemas.openxmlformats.org/officeDocument/2006/relationships/hyperlink" Target="https://en.wikipedia.org/wiki/Hemananda_Biswal" TargetMode="External"/><Relationship Id="rId63" Type="http://schemas.openxmlformats.org/officeDocument/2006/relationships/hyperlink" Target="https://en.wikipedia.org/wiki/The_Pioneer_(Indian_newspaper)" TargetMode="External"/><Relationship Id="rId84" Type="http://schemas.openxmlformats.org/officeDocument/2006/relationships/hyperlink" Target="https://en.wikipedia.org/w/index.php?title=Kosal_state_movement&amp;action=edit&amp;section=11" TargetMode="External"/><Relationship Id="rId138" Type="http://schemas.openxmlformats.org/officeDocument/2006/relationships/hyperlink" Target="https://en.wikipedia.org/wiki/Help:CS1_errors" TargetMode="External"/><Relationship Id="rId159" Type="http://schemas.openxmlformats.org/officeDocument/2006/relationships/hyperlink" Target="https://web.archive.org/web/20110721181605/http:/www.tathya.in/2009/story.asp?sno=3623" TargetMode="External"/><Relationship Id="rId170" Type="http://schemas.openxmlformats.org/officeDocument/2006/relationships/hyperlink" Target="http://in.news.yahoo.com/43/20100110/836/tbs-strike-seeking-separate-kosala-state.html" TargetMode="External"/><Relationship Id="rId191" Type="http://schemas.openxmlformats.org/officeDocument/2006/relationships/hyperlink" Target="https://web.archive.org/web/20160828202156/http:/www.newindianexpress.com/states/odisha/Mixed-response-to-Koshal-bandh/2016/08/27/article3598977.ece" TargetMode="External"/><Relationship Id="rId205" Type="http://schemas.openxmlformats.org/officeDocument/2006/relationships/hyperlink" Target="https://en.wikipedia.org/wiki/Wikipedia:Contents" TargetMode="External"/><Relationship Id="rId226" Type="http://schemas.openxmlformats.org/officeDocument/2006/relationships/hyperlink" Target="https://foundation.wikimedia.org/wiki/Terms_of_Use" TargetMode="External"/><Relationship Id="rId107" Type="http://schemas.openxmlformats.org/officeDocument/2006/relationships/hyperlink" Target="https://en.wikipedia.org/wiki/Hdl_(identifier)" TargetMode="External"/><Relationship Id="rId11" Type="http://schemas.openxmlformats.org/officeDocument/2006/relationships/hyperlink" Target="https://en.wikipedia.org/wiki/India" TargetMode="External"/><Relationship Id="rId32" Type="http://schemas.openxmlformats.org/officeDocument/2006/relationships/hyperlink" Target="https://en.wikipedia.org/w/index.php?title=Kosal_state_movement&amp;action=edit&amp;section=6" TargetMode="External"/><Relationship Id="rId53" Type="http://schemas.openxmlformats.org/officeDocument/2006/relationships/hyperlink" Target="https://en.wikipedia.org/wiki/Indian_National_Congress" TargetMode="External"/><Relationship Id="rId74" Type="http://schemas.openxmlformats.org/officeDocument/2006/relationships/hyperlink" Target="https://en.wikipedia.org/wiki/Communist_Party_of_India_(Marxist)" TargetMode="External"/><Relationship Id="rId128" Type="http://schemas.openxmlformats.org/officeDocument/2006/relationships/hyperlink" Target="http://www.dailypioneer.com/223496/Kosal-activists-tear-Orissa-map-students-boycott-classes.html" TargetMode="External"/><Relationship Id="rId149" Type="http://schemas.openxmlformats.org/officeDocument/2006/relationships/hyperlink" Target="http://www.worldlatestnews.com/nation-india/politics/thousands-stage-rally-for-a-separate-kosal-state-104184" TargetMode="External"/><Relationship Id="rId5" Type="http://schemas.openxmlformats.org/officeDocument/2006/relationships/hyperlink" Target="https://en.wikipedia.org/wiki/Proposed_states_and_union_territories_of_India" TargetMode="External"/><Relationship Id="rId95" Type="http://schemas.openxmlformats.org/officeDocument/2006/relationships/hyperlink" Target="http://kddf.wordpress.com/2009/12/17/mp-bhakta-das-and-sanjaya-bhoi-points-out-reasons-for-koshal-state-demand-in-parliament/" TargetMode="External"/><Relationship Id="rId160" Type="http://schemas.openxmlformats.org/officeDocument/2006/relationships/hyperlink" Target="http://www.dailypioneer.com/225415/BJD-against-formation-of-Kosal-state.html" TargetMode="External"/><Relationship Id="rId181" Type="http://schemas.openxmlformats.org/officeDocument/2006/relationships/hyperlink" Target="http://timesofindia.indiatimes.com/city/bhubaneswar/Cycle-rally-push-to-separate-state-demand-in-western-Odisha/articleshow/40857600.cms" TargetMode="External"/><Relationship Id="rId216" Type="http://schemas.openxmlformats.org/officeDocument/2006/relationships/hyperlink" Target="https://en.wikipedia.org/wiki/Special:WhatLinksHere/Kosal_state_movement" TargetMode="External"/><Relationship Id="rId237" Type="http://schemas.openxmlformats.org/officeDocument/2006/relationships/image" Target="../media/image2.png"/><Relationship Id="rId22" Type="http://schemas.openxmlformats.org/officeDocument/2006/relationships/hyperlink" Target="https://en.wikipedia.org/wiki/Environmental_degradation" TargetMode="External"/><Relationship Id="rId43" Type="http://schemas.openxmlformats.org/officeDocument/2006/relationships/hyperlink" Target="https://en.wikipedia.org/wiki/Bolangir_district" TargetMode="External"/><Relationship Id="rId64" Type="http://schemas.openxmlformats.org/officeDocument/2006/relationships/hyperlink" Target="https://en.wikipedia.org/wiki/Ananga_Udaya_Singh_Deo" TargetMode="External"/><Relationship Id="rId118" Type="http://schemas.openxmlformats.org/officeDocument/2006/relationships/hyperlink" Target="https://web.archive.org/web/20110718101713/http:/kddf.wordpress.com/category/demand-of-koshal-state/" TargetMode="External"/><Relationship Id="rId139" Type="http://schemas.openxmlformats.org/officeDocument/2006/relationships/hyperlink" Target="http://arquivo.pt/wayback/20091227053255/http:/in.news.yahoo.com/43/20091223/818/tnl-thousands-stage-rally-for-a-separate.html" TargetMode="External"/><Relationship Id="rId80" Type="http://schemas.openxmlformats.org/officeDocument/2006/relationships/hyperlink" Target="https://en.wikipedia.org/w/index.php?title=Kosal_state_movement&amp;action=edit&amp;section=10" TargetMode="External"/><Relationship Id="rId85" Type="http://schemas.openxmlformats.org/officeDocument/2006/relationships/hyperlink" Target="https://en.wikipedia.org/wiki/Samaleswari_Temple" TargetMode="External"/><Relationship Id="rId150" Type="http://schemas.openxmlformats.org/officeDocument/2006/relationships/hyperlink" Target="https://web.archive.org/web/20120430171844/http:/www.worldlatestnews.com/nation-india/politics/thousands-stage-rally-for-a-separate-kosal-state-104184" TargetMode="External"/><Relationship Id="rId155" Type="http://schemas.openxmlformats.org/officeDocument/2006/relationships/hyperlink" Target="http://onespot.wsj.com/indian-politics/2009/12/23/a/553236912-thousands-stage-rally-for-a/" TargetMode="External"/><Relationship Id="rId171" Type="http://schemas.openxmlformats.org/officeDocument/2006/relationships/hyperlink" Target="http://www.dailypioneer.com/228449/Kosal-activists-stage-rail-roko-in-Balangir-demand-separate-State.html" TargetMode="External"/><Relationship Id="rId176" Type="http://schemas.openxmlformats.org/officeDocument/2006/relationships/hyperlink" Target="https://web.archive.org/web/20160304031942/http:/www.dailypioneer.com/236190/Kosal-Dal-holds-Rasta-Roko-seeks-separate-State.html" TargetMode="External"/><Relationship Id="rId192" Type="http://schemas.openxmlformats.org/officeDocument/2006/relationships/hyperlink" Target="https://web.archive.org/web/20160828202535/http:/www.newindianexpress.com/states/odisha/Highway-blocked-in-Sundargarh/2016/08/27/article3598981.ece" TargetMode="External"/><Relationship Id="rId197" Type="http://schemas.openxmlformats.org/officeDocument/2006/relationships/hyperlink" Target="https://en.wikipedia.org/wiki/Special:MyTalk" TargetMode="External"/><Relationship Id="rId206" Type="http://schemas.openxmlformats.org/officeDocument/2006/relationships/hyperlink" Target="https://en.wikipedia.org/wiki/Portal:Current_events" TargetMode="External"/><Relationship Id="rId227" Type="http://schemas.openxmlformats.org/officeDocument/2006/relationships/hyperlink" Target="https://foundation.wikimedia.org/wiki/Privacy_policy" TargetMode="External"/><Relationship Id="rId201" Type="http://schemas.openxmlformats.org/officeDocument/2006/relationships/hyperlink" Target="https://en.wikipedia.org/wiki/Talk:Kosal_state_movement" TargetMode="External"/><Relationship Id="rId222" Type="http://schemas.openxmlformats.org/officeDocument/2006/relationships/hyperlink" Target="https://www.wikidata.org/wiki/Special:EntityPage/Q6432969" TargetMode="External"/><Relationship Id="rId12" Type="http://schemas.openxmlformats.org/officeDocument/2006/relationships/hyperlink" Target="https://en.wikipedia.org/wiki/Odisha" TargetMode="External"/><Relationship Id="rId17" Type="http://schemas.openxmlformats.org/officeDocument/2006/relationships/hyperlink" Target="https://en.wikipedia.org/wiki/Bhubaneswar" TargetMode="External"/><Relationship Id="rId33" Type="http://schemas.openxmlformats.org/officeDocument/2006/relationships/hyperlink" Target="https://en.wikipedia.org/wiki/Sambalpuri_language" TargetMode="External"/><Relationship Id="rId38" Type="http://schemas.openxmlformats.org/officeDocument/2006/relationships/hyperlink" Target="https://en.wikipedia.org/wiki/Punjab,_India" TargetMode="External"/><Relationship Id="rId59" Type="http://schemas.openxmlformats.org/officeDocument/2006/relationships/hyperlink" Target="https://en.wikipedia.org/wiki/Bandh" TargetMode="External"/><Relationship Id="rId103" Type="http://schemas.openxmlformats.org/officeDocument/2006/relationships/hyperlink" Target="http://www.dailypioneer.com/224361/VSS-College-Hospital-gets-full-autonomy.html" TargetMode="External"/><Relationship Id="rId108" Type="http://schemas.openxmlformats.org/officeDocument/2006/relationships/hyperlink" Target="https://hdl.handle.net/10603/187186" TargetMode="External"/><Relationship Id="rId124" Type="http://schemas.openxmlformats.org/officeDocument/2006/relationships/hyperlink" Target="http://newindianexpress.com/states/odisha/article138532.ece" TargetMode="External"/><Relationship Id="rId129" Type="http://schemas.openxmlformats.org/officeDocument/2006/relationships/hyperlink" Target="https://web.archive.org/web/20140201222439/http:/www.dailypioneer.com/223496/Kosal-activists-tear-Orissa-map-students-boycott-classes.html" TargetMode="External"/><Relationship Id="rId54" Type="http://schemas.openxmlformats.org/officeDocument/2006/relationships/hyperlink" Target="https://en.wikipedia.org/wiki/Amarnath_Pradhan" TargetMode="External"/><Relationship Id="rId70" Type="http://schemas.openxmlformats.org/officeDocument/2006/relationships/hyperlink" Target="https://en.wikipedia.org/wiki/Bargarh" TargetMode="External"/><Relationship Id="rId75" Type="http://schemas.openxmlformats.org/officeDocument/2006/relationships/hyperlink" Target="https://en.wikipedia.org/w/index.php?title=Janardan_Pati&amp;action=edit&amp;redlink=1" TargetMode="External"/><Relationship Id="rId91" Type="http://schemas.openxmlformats.org/officeDocument/2006/relationships/hyperlink" Target="https://en.wikipedia.org/wiki/Kosalananda_Kavya" TargetMode="External"/><Relationship Id="rId96" Type="http://schemas.openxmlformats.org/officeDocument/2006/relationships/hyperlink" Target="https://archive.today/20130415014507/http:/www.indiatogether.org/2009/dec/pov-starve.htm" TargetMode="External"/><Relationship Id="rId140" Type="http://schemas.openxmlformats.org/officeDocument/2006/relationships/hyperlink" Target="http://in.news.yahoo.com/43/20091223/818/tnl-thousands-stage-rally-for-a-separate.html" TargetMode="External"/><Relationship Id="rId145" Type="http://schemas.openxmlformats.org/officeDocument/2006/relationships/hyperlink" Target="http://www.thestatesman.net/page.news.php?clid=9&amp;theme=&amp;usrsess=1&amp;id=278899" TargetMode="External"/><Relationship Id="rId161" Type="http://schemas.openxmlformats.org/officeDocument/2006/relationships/hyperlink" Target="https://web.archive.org/web/20160303233711/http:/www.dailypioneer.com/225415/BJD-against-formation-of-Kosal-state.html" TargetMode="External"/><Relationship Id="rId166" Type="http://schemas.openxmlformats.org/officeDocument/2006/relationships/hyperlink" Target="http://www.thaindian.com/newsportal/business/strike-seeking-separate-kosala-state-hits-rail-services_100301710.html" TargetMode="External"/><Relationship Id="rId182" Type="http://schemas.openxmlformats.org/officeDocument/2006/relationships/hyperlink" Target="https://web.archive.org/web/20140827033623/http:/timesofindia.indiatimes.com/city/bhubaneswar/Cycle-rally-push-to-separate-state-demand-in-western-Odisha/articleshow/40857600.cms" TargetMode="External"/><Relationship Id="rId187" Type="http://schemas.openxmlformats.org/officeDocument/2006/relationships/hyperlink" Target="http://www.dailypioneer.com/328654/Kosal-outfit-tears-Orissa-map-demands-separate-State.html" TargetMode="External"/><Relationship Id="rId217" Type="http://schemas.openxmlformats.org/officeDocument/2006/relationships/hyperlink" Target="https://en.wikipedia.org/wiki/Special:RecentChangesLinked/Kosal_state_movement" TargetMode="External"/><Relationship Id="rId1" Type="http://schemas.openxmlformats.org/officeDocument/2006/relationships/slideLayout" Target="../slideLayouts/slideLayout2.xml"/><Relationship Id="rId6" Type="http://schemas.openxmlformats.org/officeDocument/2006/relationships/hyperlink" Target="https://en.wikipedia.org/wiki/Template:Western_Odisha" TargetMode="External"/><Relationship Id="rId212" Type="http://schemas.openxmlformats.org/officeDocument/2006/relationships/hyperlink" Target="https://en.wikipedia.org/wiki/Help:Introduction" TargetMode="External"/><Relationship Id="rId233" Type="http://schemas.openxmlformats.org/officeDocument/2006/relationships/hyperlink" Target="https://foundation.wikimedia.org/wiki/Cookie_statement" TargetMode="External"/><Relationship Id="rId238" Type="http://schemas.openxmlformats.org/officeDocument/2006/relationships/image" Target="../media/image3.png"/><Relationship Id="rId23" Type="http://schemas.openxmlformats.org/officeDocument/2006/relationships/hyperlink" Target="https://en.wikipedia.org/wiki/Hirakud" TargetMode="External"/><Relationship Id="rId28" Type="http://schemas.openxmlformats.org/officeDocument/2006/relationships/hyperlink" Target="https://en.wikipedia.org/wiki/Veer_Surendra_Sai_Institute_of_Medical_Sciences_and_Research" TargetMode="External"/><Relationship Id="rId49" Type="http://schemas.openxmlformats.org/officeDocument/2006/relationships/hyperlink" Target="https://en.wikipedia.org/w/index.php?title=Odisha_Sanskrutika_Samaj&amp;action=edit&amp;redlink=1" TargetMode="External"/><Relationship Id="rId114" Type="http://schemas.openxmlformats.org/officeDocument/2006/relationships/hyperlink" Target="https://en.wikipedia.org/wiki/The_Hindu" TargetMode="External"/><Relationship Id="rId119" Type="http://schemas.openxmlformats.org/officeDocument/2006/relationships/hyperlink" Target="https://web.archive.org/web/20110725183259/http:/www.cnfonline.org/2001/2001v9n82.htm" TargetMode="External"/><Relationship Id="rId44" Type="http://schemas.openxmlformats.org/officeDocument/2006/relationships/hyperlink" Target="https://en.wikipedia.org/w/index.php?title=Kosal_Mukti_Rath&amp;action=edit&amp;redlink=1" TargetMode="External"/><Relationship Id="rId60" Type="http://schemas.openxmlformats.org/officeDocument/2006/relationships/hyperlink" Target="https://en.wikipedia.org/wiki/The_Statesman_(India)" TargetMode="External"/><Relationship Id="rId65" Type="http://schemas.openxmlformats.org/officeDocument/2006/relationships/hyperlink" Target="https://en.wikipedia.org/wiki/Biju_Janata_Dal" TargetMode="External"/><Relationship Id="rId81" Type="http://schemas.openxmlformats.org/officeDocument/2006/relationships/hyperlink" Target="https://en.wikipedia.org/wiki/Sriballav_Panigrahi" TargetMode="External"/><Relationship Id="rId86" Type="http://schemas.openxmlformats.org/officeDocument/2006/relationships/hyperlink" Target="https://en.wikipedia.org/w/index.php?title=Kosal_state_movement&amp;action=edit&amp;section=12" TargetMode="External"/><Relationship Id="rId130" Type="http://schemas.openxmlformats.org/officeDocument/2006/relationships/hyperlink" Target="https://en.wikipedia.org/wiki/Wayback_Machine" TargetMode="External"/><Relationship Id="rId135" Type="http://schemas.openxmlformats.org/officeDocument/2006/relationships/hyperlink" Target="http://www.thaindian.com/newsportal/politics/maps-of-separate-kosala-state-distributed-in-orissa_100291546.html" TargetMode="External"/><Relationship Id="rId151" Type="http://schemas.openxmlformats.org/officeDocument/2006/relationships/hyperlink" Target="http://politics.gaeatimes.com/2009/12/23/thousands-stage-rally-for-a-separate-kosal-state-9970/" TargetMode="External"/><Relationship Id="rId156" Type="http://schemas.openxmlformats.org/officeDocument/2006/relationships/hyperlink" Target="http://connect.in.com/telangana/article-orissas-regional-party-demands-for-separate-kosal-state-1900269-7abd71ab87853ab457adef7da4b2b7c4fe07d9d8.html" TargetMode="External"/><Relationship Id="rId177" Type="http://schemas.openxmlformats.org/officeDocument/2006/relationships/hyperlink" Target="http://sudhirmishrabolangir.blogspot.in/2013/08/demanding-seperate-kosal-state-there.html" TargetMode="External"/><Relationship Id="rId198" Type="http://schemas.openxmlformats.org/officeDocument/2006/relationships/hyperlink" Target="https://en.wikipedia.org/wiki/Special:MyContributions" TargetMode="External"/><Relationship Id="rId172" Type="http://schemas.openxmlformats.org/officeDocument/2006/relationships/hyperlink" Target="https://web.archive.org/web/20160303225347/http:/www.dailypioneer.com/228449/Kosal-activists-stage-rail-roko-in-Balangir-demand-separate-State.html" TargetMode="External"/><Relationship Id="rId193" Type="http://schemas.openxmlformats.org/officeDocument/2006/relationships/hyperlink" Target="https://en.wikipedia.org/wiki/Help:Category" TargetMode="External"/><Relationship Id="rId202" Type="http://schemas.openxmlformats.org/officeDocument/2006/relationships/hyperlink" Target="https://en.wikipedia.org/w/index.php?title=Kosal_state_movement&amp;action=edit" TargetMode="External"/><Relationship Id="rId207" Type="http://schemas.openxmlformats.org/officeDocument/2006/relationships/hyperlink" Target="https://en.wikipedia.org/wiki/Special:Random" TargetMode="External"/><Relationship Id="rId223" Type="http://schemas.openxmlformats.org/officeDocument/2006/relationships/hyperlink" Target="https://en.wikipedia.org/w/index.php?title=Special:DownloadAsPdf&amp;page=Kosal_state_movement&amp;action=show-download-screen" TargetMode="External"/><Relationship Id="rId228" Type="http://schemas.openxmlformats.org/officeDocument/2006/relationships/hyperlink" Target="https://www.wikimediafoundation.org/" TargetMode="External"/><Relationship Id="rId13" Type="http://schemas.openxmlformats.org/officeDocument/2006/relationships/hyperlink" Target="https://en.wikipedia.org/wiki/Wikipedia:Manual_of_Style/Dates_and_numbers" TargetMode="External"/><Relationship Id="rId18" Type="http://schemas.openxmlformats.org/officeDocument/2006/relationships/hyperlink" Target="https://en.wikipedia.org/w/index.php?title=Kosal_state_movement&amp;action=edit&amp;section=2" TargetMode="External"/><Relationship Id="rId39" Type="http://schemas.openxmlformats.org/officeDocument/2006/relationships/hyperlink" Target="https://en.wikipedia.org/wiki/Crore" TargetMode="External"/><Relationship Id="rId109" Type="http://schemas.openxmlformats.org/officeDocument/2006/relationships/hyperlink" Target="http://www.thehindu.com/news/national/article58221.ece" TargetMode="External"/><Relationship Id="rId34" Type="http://schemas.openxmlformats.org/officeDocument/2006/relationships/hyperlink" Target="https://en.wikipedia.org/wiki/Odia_language" TargetMode="External"/><Relationship Id="rId50" Type="http://schemas.openxmlformats.org/officeDocument/2006/relationships/hyperlink" Target="https://en.wikipedia.org/w/index.php?title=Kosal_Rajya_Sangharsha_Samiti&amp;action=edit&amp;redlink=1" TargetMode="External"/><Relationship Id="rId55" Type="http://schemas.openxmlformats.org/officeDocument/2006/relationships/hyperlink" Target="https://en.wikipedia.org/wiki/Sambalpur_University" TargetMode="External"/><Relationship Id="rId76" Type="http://schemas.openxmlformats.org/officeDocument/2006/relationships/hyperlink" Target="https://en.wikipedia.org/wiki/Raasta_roko" TargetMode="External"/><Relationship Id="rId97" Type="http://schemas.openxmlformats.org/officeDocument/2006/relationships/hyperlink" Target="https://archive.today/20130125135929/http:/www.hindustantimes.com/rssfeed/bhubaneshwar/Quit-Patnaik-Oppn-on-Balangir-deaths/Article1-512627.aspx" TargetMode="External"/><Relationship Id="rId104" Type="http://schemas.openxmlformats.org/officeDocument/2006/relationships/hyperlink" Target="https://www.thehindu.com/news/national/other-states/new-medical-college-inaugurated-in-balangir/article24835462.ece" TargetMode="External"/><Relationship Id="rId120" Type="http://schemas.openxmlformats.org/officeDocument/2006/relationships/hyperlink" Target="http://www.cnfonline.org/2001/2001v9n82.htm" TargetMode="External"/><Relationship Id="rId125" Type="http://schemas.openxmlformats.org/officeDocument/2006/relationships/hyperlink" Target="https://web.archive.org/web/20160130012349/http:/www.newindianexpress.com/states/odisha/article138532.ece" TargetMode="External"/><Relationship Id="rId141" Type="http://schemas.openxmlformats.org/officeDocument/2006/relationships/hyperlink" Target="http://www.newkerala.com/news/fullnews-17114.html" TargetMode="External"/><Relationship Id="rId146" Type="http://schemas.openxmlformats.org/officeDocument/2006/relationships/hyperlink" Target="http://naxatranews.com/news_view.php?news_id=23382" TargetMode="External"/><Relationship Id="rId167" Type="http://schemas.openxmlformats.org/officeDocument/2006/relationships/hyperlink" Target="https://web.archive.org/web/20121016213135/http:/www.thaindian.com/newsportal/business/strike-seeking-separate-kosala-state-hits-rail-services_100301710.html" TargetMode="External"/><Relationship Id="rId188" Type="http://schemas.openxmlformats.org/officeDocument/2006/relationships/hyperlink" Target="https://web.archive.org/web/20160303234828/http:/www.dailypioneer.com/328654/Kosal-outfit-tears-Orissa-map-demands-separate-State.html" TargetMode="External"/><Relationship Id="rId7" Type="http://schemas.openxmlformats.org/officeDocument/2006/relationships/hyperlink" Target="https://en.wikipedia.org/wiki/Template_talk:Western_Odisha" TargetMode="External"/><Relationship Id="rId71" Type="http://schemas.openxmlformats.org/officeDocument/2006/relationships/hyperlink" Target="https://en.wikipedia.org/wiki/Rourkela" TargetMode="External"/><Relationship Id="rId92" Type="http://schemas.openxmlformats.org/officeDocument/2006/relationships/hyperlink" Target="https://en.wikipedia.org/w/index.php?title=Kosal_state_movement&amp;action=edit&amp;section=15" TargetMode="External"/><Relationship Id="rId162" Type="http://schemas.openxmlformats.org/officeDocument/2006/relationships/hyperlink" Target="http://www.dailypioneer.com/225594/BJD-vice-president-seeks-special-package-for-Western-Orissa.html" TargetMode="External"/><Relationship Id="rId183" Type="http://schemas.openxmlformats.org/officeDocument/2006/relationships/hyperlink" Target="https://web.archive.org/web/20150826234137/http:/odishasuntimes.com/2015/08/26/12-hr-koshal-bandh-affects-life-in-10-western-odisha-dists/" TargetMode="External"/><Relationship Id="rId213" Type="http://schemas.openxmlformats.org/officeDocument/2006/relationships/hyperlink" Target="https://en.wikipedia.org/wiki/Wikipedia:Community_portal" TargetMode="External"/><Relationship Id="rId218" Type="http://schemas.openxmlformats.org/officeDocument/2006/relationships/hyperlink" Target="https://en.wikipedia.org/wiki/Special:SpecialPages" TargetMode="External"/><Relationship Id="rId234" Type="http://schemas.openxmlformats.org/officeDocument/2006/relationships/hyperlink" Target="https://wikimediafoundation.org/" TargetMode="External"/><Relationship Id="rId2" Type="http://schemas.openxmlformats.org/officeDocument/2006/relationships/hyperlink" Target="https://en.wikipedia.org/wiki/Template:Proposed_states_and_union_territories_of_India" TargetMode="External"/><Relationship Id="rId29" Type="http://schemas.openxmlformats.org/officeDocument/2006/relationships/hyperlink" Target="https://en.wikipedia.org/wiki/Bhima_Bhoi_Medical_College_and_Hospital" TargetMode="External"/><Relationship Id="rId24" Type="http://schemas.openxmlformats.org/officeDocument/2006/relationships/hyperlink" Target="https://en.wikipedia.org/w/index.php?title=Kosal_state_movement&amp;action=edit&amp;section=5" TargetMode="External"/><Relationship Id="rId40" Type="http://schemas.openxmlformats.org/officeDocument/2006/relationships/hyperlink" Target="https://en.wikipedia.org/w/index.php?title=Kosalites&amp;action=edit&amp;redlink=1" TargetMode="External"/><Relationship Id="rId45" Type="http://schemas.openxmlformats.org/officeDocument/2006/relationships/hyperlink" Target="https://en.wikipedia.org/wiki/L.K._Advani" TargetMode="External"/><Relationship Id="rId66" Type="http://schemas.openxmlformats.org/officeDocument/2006/relationships/hyperlink" Target="https://en.wikipedia.org/wiki/Western_Orissa_Development_Council" TargetMode="External"/><Relationship Id="rId87" Type="http://schemas.openxmlformats.org/officeDocument/2006/relationships/hyperlink" Target="https://en.wikipedia.org/w/index.php?title=Kosal_state_movement&amp;action=edit&amp;section=13" TargetMode="External"/><Relationship Id="rId110" Type="http://schemas.openxmlformats.org/officeDocument/2006/relationships/hyperlink" Target="https://web.archive.org/web/20160130012348/http:/www.thehindu.com/news/national/article58221.ece" TargetMode="External"/><Relationship Id="rId115" Type="http://schemas.openxmlformats.org/officeDocument/2006/relationships/hyperlink" Target="http://www.hindu.com/2004/03/07/stories/2004030703231000.htm" TargetMode="External"/><Relationship Id="rId131" Type="http://schemas.openxmlformats.org/officeDocument/2006/relationships/hyperlink" Target="http://newindianexpress.com/states/odisha/article83672.ece" TargetMode="External"/><Relationship Id="rId136" Type="http://schemas.openxmlformats.org/officeDocument/2006/relationships/hyperlink" Target="https://web.archive.org/web/20121016213107/http:/www.thaindian.com/newsportal/politics/maps-of-separate-kosala-state-distributed-in-orissa_100291546.html" TargetMode="External"/><Relationship Id="rId157" Type="http://schemas.openxmlformats.org/officeDocument/2006/relationships/hyperlink" Target="https://web.archive.org/web/20120322191020/http:/connect.in.com/telangana/article-orissas-regional-party-demands-for-separate-kosal-state-1900269-7abd71ab87853ab457adef7da4b2b7c4fe07d9d8.html" TargetMode="External"/><Relationship Id="rId178" Type="http://schemas.openxmlformats.org/officeDocument/2006/relationships/hyperlink" Target="https://web.archive.org/web/20160130012348/http:/sudhirmishrabolangir.blogspot.in/2013/08/demanding-seperate-kosal-state-there.html" TargetMode="External"/><Relationship Id="rId61" Type="http://schemas.openxmlformats.org/officeDocument/2006/relationships/hyperlink" Target="https://en.wikipedia.org/wiki/Dharna" TargetMode="External"/><Relationship Id="rId82" Type="http://schemas.openxmlformats.org/officeDocument/2006/relationships/hyperlink" Target="https://en.wikipedia.org/wiki/Member_of_Parliament" TargetMode="External"/><Relationship Id="rId152" Type="http://schemas.openxmlformats.org/officeDocument/2006/relationships/hyperlink" Target="https://web.archive.org/web/20120329172909/http:/politics.gaeatimes.com/2009/12/23/thousands-stage-rally-for-a-separate-kosal-state-9970/" TargetMode="External"/><Relationship Id="rId173" Type="http://schemas.openxmlformats.org/officeDocument/2006/relationships/hyperlink" Target="http://www.dailypioneer.com/230336/CPM-against-separate-States-in-Orissa.html" TargetMode="External"/><Relationship Id="rId194" Type="http://schemas.openxmlformats.org/officeDocument/2006/relationships/hyperlink" Target="https://en.wikipedia.org/wiki/Category:Proposed_states_and_union_territories_of_India" TargetMode="External"/><Relationship Id="rId199" Type="http://schemas.openxmlformats.org/officeDocument/2006/relationships/hyperlink" Target="https://en.wikipedia.org/w/index.php?title=Special:CreateAccount&amp;returnto=Kosal+state+movement" TargetMode="External"/><Relationship Id="rId203" Type="http://schemas.openxmlformats.org/officeDocument/2006/relationships/hyperlink" Target="https://en.wikipedia.org/w/index.php?title=Kosal_state_movement&amp;action=history" TargetMode="External"/><Relationship Id="rId208" Type="http://schemas.openxmlformats.org/officeDocument/2006/relationships/hyperlink" Target="https://en.wikipedia.org/wiki/Wikipedia:About" TargetMode="External"/><Relationship Id="rId229" Type="http://schemas.openxmlformats.org/officeDocument/2006/relationships/hyperlink" Target="https://en.wikipedia.org/wiki/Wikipedia:General_disclaimer" TargetMode="External"/><Relationship Id="rId19" Type="http://schemas.openxmlformats.org/officeDocument/2006/relationships/hyperlink" Target="https://en.wikipedia.org/w/index.php?title=Kosal_state_movement&amp;action=edit&amp;section=3" TargetMode="External"/><Relationship Id="rId224" Type="http://schemas.openxmlformats.org/officeDocument/2006/relationships/hyperlink" Target="https://en.wikipedia.org/w/index.php?title=Kosal_state_movement&amp;printable=yes" TargetMode="External"/><Relationship Id="rId14" Type="http://schemas.openxmlformats.org/officeDocument/2006/relationships/hyperlink" Target="https://en.wikipedia.org/wiki/Wikipedia:Citation_needed" TargetMode="External"/><Relationship Id="rId30" Type="http://schemas.openxmlformats.org/officeDocument/2006/relationships/hyperlink" Target="https://en.wikipedia.org/wiki/Bhawanipatna" TargetMode="External"/><Relationship Id="rId35" Type="http://schemas.openxmlformats.org/officeDocument/2006/relationships/hyperlink" Target="https://en.wikipedia.org/w/index.php?title=Kosal_state_movement&amp;action=edit&amp;section=7" TargetMode="External"/><Relationship Id="rId56" Type="http://schemas.openxmlformats.org/officeDocument/2006/relationships/hyperlink" Target="https://en.wikipedia.org/wiki/Rajendra_College_Balangir" TargetMode="External"/><Relationship Id="rId77" Type="http://schemas.openxmlformats.org/officeDocument/2006/relationships/hyperlink" Target="https://en.wikipedia.org/wiki/National_Highway_201_(India)" TargetMode="External"/><Relationship Id="rId100" Type="http://schemas.openxmlformats.org/officeDocument/2006/relationships/hyperlink" Target="http://www.indiaenvironmentportal.org.in/node/41004" TargetMode="External"/><Relationship Id="rId105" Type="http://schemas.openxmlformats.org/officeDocument/2006/relationships/hyperlink" Target="https://sambadenglish.com/odisha-tata-projects-to-construct-bhawanipatna-medical-college-infra/.html" TargetMode="External"/><Relationship Id="rId126" Type="http://schemas.openxmlformats.org/officeDocument/2006/relationships/hyperlink" Target="https://web.archive.org/web/20100115223824/http:/orissadiary.com/Showyournews.asp?id=148" TargetMode="External"/><Relationship Id="rId147" Type="http://schemas.openxmlformats.org/officeDocument/2006/relationships/hyperlink" Target="http://www.southasiamail.com/news.php?id=52475" TargetMode="External"/><Relationship Id="rId168" Type="http://schemas.openxmlformats.org/officeDocument/2006/relationships/hyperlink" Target="http://www.dailypioneer.com/228444/Kosal-State-at-any-cost-claim-activists.html" TargetMode="External"/><Relationship Id="rId8" Type="http://schemas.openxmlformats.org/officeDocument/2006/relationships/hyperlink" Target="https://en.wikipedia.org/w/index.php?title=Template:Western_Odisha&amp;action=edit" TargetMode="External"/><Relationship Id="rId51" Type="http://schemas.openxmlformats.org/officeDocument/2006/relationships/hyperlink" Target="https://en.wikipedia.org/w/index.php?title=Veer_Surendra_Sai_Manch&amp;action=edit&amp;redlink=1" TargetMode="External"/><Relationship Id="rId72" Type="http://schemas.openxmlformats.org/officeDocument/2006/relationships/hyperlink" Target="https://en.wikipedia.org/wiki/Kesinga" TargetMode="External"/><Relationship Id="rId93" Type="http://schemas.openxmlformats.org/officeDocument/2006/relationships/hyperlink" Target="https://web.archive.org/web/20120220013912/http:/www.wodcorissa.org/" TargetMode="External"/><Relationship Id="rId98" Type="http://schemas.openxmlformats.org/officeDocument/2006/relationships/hyperlink" Target="http://www.hindustantimes.com/rssfeed/bhubaneshwar/Quit-Patnaik-Oppn-on-Balangir-deaths/Article1-512627.aspx" TargetMode="External"/><Relationship Id="rId121" Type="http://schemas.openxmlformats.org/officeDocument/2006/relationships/hyperlink" Target="http://203.197.197.71/presentation/leftnavigation/news/india/rs-10,000-cr-chavan-package-for-vidharba.aspx" TargetMode="External"/><Relationship Id="rId142" Type="http://schemas.openxmlformats.org/officeDocument/2006/relationships/hyperlink" Target="https://web.archive.org/web/20120402221259/http:/www.newkerala.com/news/fullnews-17114.html" TargetMode="External"/><Relationship Id="rId163" Type="http://schemas.openxmlformats.org/officeDocument/2006/relationships/hyperlink" Target="https://web.archive.org/web/20160304052442/http:/www.dailypioneer.com/225594/BJD-vice-president-seeks-special-package-for-Western-Orissa.html" TargetMode="External"/><Relationship Id="rId184" Type="http://schemas.openxmlformats.org/officeDocument/2006/relationships/hyperlink" Target="http://odishasuntimes.com/2015/08/26/12-hr-koshal-bandh-affects-life-in-10-western-odisha-dists" TargetMode="External"/><Relationship Id="rId189" Type="http://schemas.openxmlformats.org/officeDocument/2006/relationships/hyperlink" Target="http://odishatv.in/odisha/body-slider/supporters-opponents-clash-during-koshal-bandh-162803/" TargetMode="External"/><Relationship Id="rId219" Type="http://schemas.openxmlformats.org/officeDocument/2006/relationships/hyperlink" Target="https://en.wikipedia.org/w/index.php?title=Kosal_state_movement&amp;oldid=1051638139" TargetMode="External"/><Relationship Id="rId3" Type="http://schemas.openxmlformats.org/officeDocument/2006/relationships/hyperlink" Target="https://en.wikipedia.org/wiki/Template_talk:Proposed_states_and_union_territories_of_India" TargetMode="External"/><Relationship Id="rId214" Type="http://schemas.openxmlformats.org/officeDocument/2006/relationships/hyperlink" Target="https://en.wikipedia.org/wiki/Special:RecentChanges" TargetMode="External"/><Relationship Id="rId230" Type="http://schemas.openxmlformats.org/officeDocument/2006/relationships/hyperlink" Target="https://en.m.wikipedia.org/w/index.php?title=Kosal_state_movement&amp;mobileaction=toggle_view_mobile" TargetMode="External"/><Relationship Id="rId235" Type="http://schemas.openxmlformats.org/officeDocument/2006/relationships/hyperlink" Target="https://www.mediawiki.org/" TargetMode="External"/><Relationship Id="rId25" Type="http://schemas.openxmlformats.org/officeDocument/2006/relationships/hyperlink" Target="https://en.wikipedia.org/wiki/Sambalpur" TargetMode="External"/><Relationship Id="rId46" Type="http://schemas.openxmlformats.org/officeDocument/2006/relationships/hyperlink" Target="https://en.wikipedia.org/w/index.php?title=Kosal_state_movement&amp;action=edit&amp;section=8" TargetMode="External"/><Relationship Id="rId67" Type="http://schemas.openxmlformats.org/officeDocument/2006/relationships/hyperlink" Target="https://en.wikipedia.org/w/index.php?title=Kosal_state_movement&amp;action=edit&amp;section=9" TargetMode="External"/><Relationship Id="rId116" Type="http://schemas.openxmlformats.org/officeDocument/2006/relationships/hyperlink" Target="http://www.indianexpress.com/oldStory/45019/" TargetMode="External"/><Relationship Id="rId137" Type="http://schemas.openxmlformats.org/officeDocument/2006/relationships/hyperlink" Target="http://www.orissatoday.com/district/Orissa_Burla_turns_another_Osmania_Varsity_161209-32092862360623986238723.html" TargetMode="External"/><Relationship Id="rId158" Type="http://schemas.openxmlformats.org/officeDocument/2006/relationships/hyperlink" Target="http://www.tathya.in/2009/story.asp?sno=3623" TargetMode="External"/><Relationship Id="rId20" Type="http://schemas.openxmlformats.org/officeDocument/2006/relationships/hyperlink" Target="https://en.wikipedia.org/wiki/Poverty_line" TargetMode="External"/><Relationship Id="rId41" Type="http://schemas.openxmlformats.org/officeDocument/2006/relationships/hyperlink" Target="https://en.wikipedia.org/wiki/Balgopal_Mishra" TargetMode="External"/><Relationship Id="rId62" Type="http://schemas.openxmlformats.org/officeDocument/2006/relationships/hyperlink" Target="https://en.wikipedia.org/wiki/Pramod_Kumar_Misra" TargetMode="External"/><Relationship Id="rId83" Type="http://schemas.openxmlformats.org/officeDocument/2006/relationships/hyperlink" Target="https://en.wikipedia.org/wiki/Deogarh_(Lok_Sabha_constituency)" TargetMode="External"/><Relationship Id="rId88" Type="http://schemas.openxmlformats.org/officeDocument/2006/relationships/hyperlink" Target="https://en.wikipedia.org/wiki/Bande_Utkala_Janani" TargetMode="External"/><Relationship Id="rId111" Type="http://schemas.openxmlformats.org/officeDocument/2006/relationships/hyperlink" Target="http://www.indianexpress.com/ie/daily/19980523/14350634.html" TargetMode="External"/><Relationship Id="rId132" Type="http://schemas.openxmlformats.org/officeDocument/2006/relationships/hyperlink" Target="https://web.archive.org/web/20140221164025/http:/www.newindianexpress.com/states/odisha/article83672.ece" TargetMode="External"/><Relationship Id="rId153" Type="http://schemas.openxmlformats.org/officeDocument/2006/relationships/hyperlink" Target="https://web.archive.org/web/20121003173122/http:/www.sify.com/news/thousands-stage-rally-for-a-separate-kosal-state-news-national-jmxn4cagacg.html" TargetMode="External"/><Relationship Id="rId174" Type="http://schemas.openxmlformats.org/officeDocument/2006/relationships/hyperlink" Target="https://web.archive.org/web/20160303235757/http:/www.dailypioneer.com/230336/CPM-against-separate-States-in-Orissa.html" TargetMode="External"/><Relationship Id="rId179" Type="http://schemas.openxmlformats.org/officeDocument/2006/relationships/hyperlink" Target="http://www.ibnlive.com/news/india/bandh-affects-normal-life-in-sambalpur-634438.html" TargetMode="External"/><Relationship Id="rId195" Type="http://schemas.openxmlformats.org/officeDocument/2006/relationships/hyperlink" Target="https://en.wikipedia.org/wiki/Category:Regionalism_in_India" TargetMode="External"/><Relationship Id="rId209" Type="http://schemas.openxmlformats.org/officeDocument/2006/relationships/hyperlink" Target="https://en.wikipedia.org/wiki/Wikipedia:Contact_us" TargetMode="External"/><Relationship Id="rId190" Type="http://schemas.openxmlformats.org/officeDocument/2006/relationships/hyperlink" Target="http://www.newindianexpress.com/states/odisha/Mixed-response-to-Koshal-bandh/2016/08/27/article3598977.ece" TargetMode="External"/><Relationship Id="rId204" Type="http://schemas.openxmlformats.org/officeDocument/2006/relationships/hyperlink" Target="https://en.wikipedia.org/wiki/Main_Page" TargetMode="External"/><Relationship Id="rId220" Type="http://schemas.openxmlformats.org/officeDocument/2006/relationships/hyperlink" Target="https://en.wikipedia.org/w/index.php?title=Kosal_state_movement&amp;action=info" TargetMode="External"/><Relationship Id="rId225" Type="http://schemas.openxmlformats.org/officeDocument/2006/relationships/hyperlink" Target="https://en.wikipedia.org/wiki/Wikipedia:Text_of_Creative_Commons_Attribution-ShareAlike_3.0_Unported_License" TargetMode="External"/><Relationship Id="rId15" Type="http://schemas.openxmlformats.org/officeDocument/2006/relationships/hyperlink" Target="https://en.wikipedia.org/w/index.php?title=Kosal_state_movement&amp;action=edit&amp;section=1" TargetMode="External"/><Relationship Id="rId36" Type="http://schemas.openxmlformats.org/officeDocument/2006/relationships/hyperlink" Target="https://en.wikipedia.org/wiki/Prem_Ram_Dubey" TargetMode="External"/><Relationship Id="rId57" Type="http://schemas.openxmlformats.org/officeDocument/2006/relationships/hyperlink" Target="https://en.wikipedia.org/wiki/Sambalpur_district" TargetMode="External"/><Relationship Id="rId106" Type="http://schemas.openxmlformats.org/officeDocument/2006/relationships/hyperlink" Target="https://orissadiary.com/amp/sundergarh-medical-college-construction-from-aug-15/.html" TargetMode="External"/><Relationship Id="rId127" Type="http://schemas.openxmlformats.org/officeDocument/2006/relationships/hyperlink" Target="http://www.orissadiary.com/Showyournews.asp?id=148" TargetMode="External"/><Relationship Id="rId10" Type="http://schemas.openxmlformats.org/officeDocument/2006/relationships/hyperlink" Target="https://en.wikipedia.org/wiki/Kosal_state_movement" TargetMode="External"/><Relationship Id="rId31" Type="http://schemas.openxmlformats.org/officeDocument/2006/relationships/hyperlink" Target="https://en.wikipedia.org/wiki/Kalahandi" TargetMode="External"/><Relationship Id="rId52" Type="http://schemas.openxmlformats.org/officeDocument/2006/relationships/hyperlink" Target="https://en.wikipedia.org/w/index.php?title=All_Kosal_Students_Union&amp;action=edit&amp;redlink=1" TargetMode="External"/><Relationship Id="rId73" Type="http://schemas.openxmlformats.org/officeDocument/2006/relationships/hyperlink" Target="https://en.wikipedia.org/wiki/Jharsuguda" TargetMode="External"/><Relationship Id="rId78" Type="http://schemas.openxmlformats.org/officeDocument/2006/relationships/hyperlink" Target="https://en.wikipedia.org/w/index.php?title=NH-224&amp;action=edit&amp;redlink=1" TargetMode="External"/><Relationship Id="rId94" Type="http://schemas.openxmlformats.org/officeDocument/2006/relationships/hyperlink" Target="http://www.wodcorissa.org/" TargetMode="External"/><Relationship Id="rId99" Type="http://schemas.openxmlformats.org/officeDocument/2006/relationships/hyperlink" Target="https://web.archive.org/web/20110606125733/http:/www.hinduonnet.com/fline/fl1820/18200540.htm" TargetMode="External"/><Relationship Id="rId101" Type="http://schemas.openxmlformats.org/officeDocument/2006/relationships/hyperlink" Target="https://web.archive.org/web/20140714175613/http:/www.indiaenvironmentportal.org.in/node/41004/" TargetMode="External"/><Relationship Id="rId122" Type="http://schemas.openxmlformats.org/officeDocument/2006/relationships/hyperlink" Target="http://www.dailypioneer.com/224821/Kosal-Dal-holds-demo-in-support-of-separate-State.html" TargetMode="External"/><Relationship Id="rId143" Type="http://schemas.openxmlformats.org/officeDocument/2006/relationships/hyperlink" Target="http://kddf.wordpress.com/2009/12/24/kosal-kranti-dal-stages-protest-for-separate-koshal-state/" TargetMode="External"/><Relationship Id="rId148" Type="http://schemas.openxmlformats.org/officeDocument/2006/relationships/hyperlink" Target="https://web.archive.org/web/20110716112204/http:/www.southasiamail.com/news.php?id=52475" TargetMode="External"/><Relationship Id="rId164" Type="http://schemas.openxmlformats.org/officeDocument/2006/relationships/hyperlink" Target="http://www.dailypioneer.com/227728/Effigies-of-Naveen-Singh-Deo-burnt-in-Balangir.html" TargetMode="External"/><Relationship Id="rId169" Type="http://schemas.openxmlformats.org/officeDocument/2006/relationships/hyperlink" Target="https://web.archive.org/web/20160304024109/http:/www.dailypioneer.com/228444/Kosal-State-at-any-cost-claim-activists.html" TargetMode="External"/><Relationship Id="rId185" Type="http://schemas.openxmlformats.org/officeDocument/2006/relationships/hyperlink" Target="http://www.newindianexpress.com/states/odisha/West-Odisha-Bandh-over-Kosal-State-Today/2014/08/26/article2399084.ece" TargetMode="External"/><Relationship Id="rId4" Type="http://schemas.openxmlformats.org/officeDocument/2006/relationships/hyperlink" Target="https://en.wikipedia.org/w/index.php?title=Template:Proposed_states_and_union_territories_of_India&amp;action=edit" TargetMode="External"/><Relationship Id="rId9" Type="http://schemas.openxmlformats.org/officeDocument/2006/relationships/hyperlink" Target="https://en.wikipedia.org/wiki/Western_Odisha" TargetMode="External"/><Relationship Id="rId180" Type="http://schemas.openxmlformats.org/officeDocument/2006/relationships/hyperlink" Target="https://web.archive.org/web/20150924042009/http:/www.ibnlive.com/news/india/bandh-affects-normal-life-in-sambalpur-634438.html" TargetMode="External"/><Relationship Id="rId210" Type="http://schemas.openxmlformats.org/officeDocument/2006/relationships/hyperlink" Target="https://donate.wikimedia.org/wiki/Special:FundraiserRedirector?utm_source=donate&amp;utm_medium=sidebar&amp;utm_campaign=C13_en.wikipedia.org&amp;uselang=en" TargetMode="External"/><Relationship Id="rId215" Type="http://schemas.openxmlformats.org/officeDocument/2006/relationships/hyperlink" Target="https://en.wikipedia.org/wiki/Wikipedia:File_Upload_Wizard" TargetMode="External"/><Relationship Id="rId236" Type="http://schemas.openxmlformats.org/officeDocument/2006/relationships/image" Target="../media/image1.png"/><Relationship Id="rId26" Type="http://schemas.openxmlformats.org/officeDocument/2006/relationships/hyperlink" Target="https://en.wikipedia.org/wiki/Balangir" TargetMode="External"/><Relationship Id="rId231" Type="http://schemas.openxmlformats.org/officeDocument/2006/relationships/hyperlink" Target="https://www.mediawiki.org/wiki/Special:MyLanguage/How_to_contribute" TargetMode="External"/><Relationship Id="rId47" Type="http://schemas.openxmlformats.org/officeDocument/2006/relationships/hyperlink" Target="https://en.wikipedia.org/wiki/Kosal_Kranti_Dal" TargetMode="External"/><Relationship Id="rId68" Type="http://schemas.openxmlformats.org/officeDocument/2006/relationships/hyperlink" Target="https://en.wikipedia.org/wiki/Naveen_Patnaik" TargetMode="External"/><Relationship Id="rId89" Type="http://schemas.openxmlformats.org/officeDocument/2006/relationships/hyperlink" Target="https://en.wikipedia.org/wiki/Sundargarh_district" TargetMode="External"/><Relationship Id="rId112" Type="http://schemas.openxmlformats.org/officeDocument/2006/relationships/hyperlink" Target="https://en.wikipedia.org/wiki/Wikipedia:Link_rot" TargetMode="External"/><Relationship Id="rId133" Type="http://schemas.openxmlformats.org/officeDocument/2006/relationships/hyperlink" Target="http://www.dailypioneer.com/224104/Balangir-Bar-extends-support-for-Kosal-State.html" TargetMode="External"/><Relationship Id="rId154" Type="http://schemas.openxmlformats.org/officeDocument/2006/relationships/hyperlink" Target="http://sify.com/news/thousands-stage-rally-for-a-separate-kosal-state-news-national-jmxn4cagacg.html" TargetMode="External"/><Relationship Id="rId175" Type="http://schemas.openxmlformats.org/officeDocument/2006/relationships/hyperlink" Target="http://www.dailypioneer.com/236190/Kosal-Dal-holds-Rasta-Roko-seeks-separate-State.html" TargetMode="External"/><Relationship Id="rId196" Type="http://schemas.openxmlformats.org/officeDocument/2006/relationships/hyperlink" Target="https://en.wikipedia.org/wiki/Category:Reorganisation_of_Indian_states" TargetMode="External"/><Relationship Id="rId200" Type="http://schemas.openxmlformats.org/officeDocument/2006/relationships/hyperlink" Target="https://en.wikipedia.org/w/index.php?title=Special:UserLogin&amp;returnto=Kosal+state+movement" TargetMode="External"/><Relationship Id="rId16" Type="http://schemas.openxmlformats.org/officeDocument/2006/relationships/hyperlink" Target="https://en.wikipedia.org/wiki/Western_Odisha_Development_Council" TargetMode="External"/><Relationship Id="rId221" Type="http://schemas.openxmlformats.org/officeDocument/2006/relationships/hyperlink" Target="https://en.wikipedia.org/w/index.php?title=Special:CiteThisPage&amp;page=Kosal_state_movement&amp;id=1051638139&amp;wpFormIdentifier=titleform" TargetMode="External"/><Relationship Id="rId37" Type="http://schemas.openxmlformats.org/officeDocument/2006/relationships/hyperlink" Target="https://en.wikipedia.org/wiki/Jharkhand" TargetMode="External"/><Relationship Id="rId58" Type="http://schemas.openxmlformats.org/officeDocument/2006/relationships/hyperlink" Target="https://en.wikipedia.org/wiki/Balangir_district" TargetMode="External"/><Relationship Id="rId79" Type="http://schemas.openxmlformats.org/officeDocument/2006/relationships/hyperlink" Target="https://en.wikipedia.org/w/index.php?title=Kosal_Bandh_Day&amp;action=edit&amp;redlink=1" TargetMode="External"/><Relationship Id="rId102" Type="http://schemas.openxmlformats.org/officeDocument/2006/relationships/hyperlink" Target="https://web.archive.org/web/20150923212509/http:/www.dailypioneer.com/224361/VSS-College-Hospital-gets-full-autonomy.html" TargetMode="External"/><Relationship Id="rId123" Type="http://schemas.openxmlformats.org/officeDocument/2006/relationships/hyperlink" Target="https://web.archive.org/web/20130928044441/http:/www.dailypioneer.com/224821/Kosal-Dal-holds-demo-in-support-of-separate-State.html" TargetMode="External"/><Relationship Id="rId144" Type="http://schemas.openxmlformats.org/officeDocument/2006/relationships/hyperlink" Target="https://web.archive.org/web/20110718101704/http:/kddf.wordpress.com/2009/12/24/kosal-kranti-dal-stages-protest-for-separate-koshal-state/" TargetMode="External"/><Relationship Id="rId90" Type="http://schemas.openxmlformats.org/officeDocument/2006/relationships/hyperlink" Target="https://en.wikipedia.org/w/index.php?title=Kosal_state_movement&amp;action=edit&amp;section=14" TargetMode="External"/><Relationship Id="rId165" Type="http://schemas.openxmlformats.org/officeDocument/2006/relationships/hyperlink" Target="https://web.archive.org/web/20160304045247/http:/www.dailypioneer.com/227728/Effigies-of-Naveen-Singh-Deo-burnt-in-Balangir.html" TargetMode="External"/><Relationship Id="rId186" Type="http://schemas.openxmlformats.org/officeDocument/2006/relationships/hyperlink" Target="https://web.archive.org/web/20160130012348/http:/www.newindianexpress.com/states/odisha/West-Odisha-Bandh-over-Kosal-State-Today/2014/08/26/article2399084.ece" TargetMode="External"/><Relationship Id="rId211" Type="http://schemas.openxmlformats.org/officeDocument/2006/relationships/hyperlink" Target="https://en.wikipedia.org/wiki/Help:Contents" TargetMode="External"/><Relationship Id="rId232" Type="http://schemas.openxmlformats.org/officeDocument/2006/relationships/hyperlink" Target="https://stats.wikimedia.org/" TargetMode="External"/><Relationship Id="rId27" Type="http://schemas.openxmlformats.org/officeDocument/2006/relationships/hyperlink" Target="https://en.wikipedia.org/wiki/Sundergarh" TargetMode="External"/><Relationship Id="rId48" Type="http://schemas.openxmlformats.org/officeDocument/2006/relationships/hyperlink" Target="https://en.wikipedia.org/w/index.php?title=Koshli_Ekta_Manch,_Kosal_Party&amp;action=edit&amp;redlink=1" TargetMode="External"/><Relationship Id="rId69" Type="http://schemas.openxmlformats.org/officeDocument/2006/relationships/hyperlink" Target="https://en.wikipedia.org/wiki/Indo-Asian_News_Service" TargetMode="External"/><Relationship Id="rId113" Type="http://schemas.openxmlformats.org/officeDocument/2006/relationships/hyperlink" Target="https://web.archive.org/web/20121108195124/http:/www.hindu.com/2004/03/07/stories/2004030703231000.htm" TargetMode="External"/><Relationship Id="rId134" Type="http://schemas.openxmlformats.org/officeDocument/2006/relationships/hyperlink" Target="https://web.archive.org/web/20140201222444/http:/www.dailypioneer.com/224104/Balangir-Bar-extends-support-for-Kosal-State.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err="1" smtClean="0"/>
              <a:t>Sudaita</a:t>
            </a:r>
            <a:r>
              <a:rPr lang="en-US" dirty="0" smtClean="0"/>
              <a:t> </a:t>
            </a:r>
            <a:r>
              <a:rPr lang="en-US" dirty="0" err="1" smtClean="0"/>
              <a:t>Ghosh</a:t>
            </a:r>
            <a:r>
              <a:rPr lang="en-US" dirty="0" smtClean="0"/>
              <a:t> </a:t>
            </a:r>
            <a:br>
              <a:rPr lang="en-US" dirty="0" smtClean="0"/>
            </a:br>
            <a:r>
              <a:rPr lang="en-US" dirty="0" smtClean="0"/>
              <a:t>Department of Political Science ,</a:t>
            </a:r>
            <a:r>
              <a:rPr lang="en-US" dirty="0" err="1" smtClean="0"/>
              <a:t>Raiganj</a:t>
            </a:r>
            <a:r>
              <a:rPr lang="en-US" dirty="0" smtClean="0"/>
              <a:t> University</a:t>
            </a:r>
            <a:br>
              <a:rPr lang="en-US" dirty="0" smtClean="0"/>
            </a:br>
            <a:endParaRPr lang="en-US" dirty="0"/>
          </a:p>
        </p:txBody>
      </p:sp>
      <p:sp>
        <p:nvSpPr>
          <p:cNvPr id="3" name="Subtitle 2"/>
          <p:cNvSpPr>
            <a:spLocks noGrp="1"/>
          </p:cNvSpPr>
          <p:nvPr>
            <p:ph type="subTitle" idx="1"/>
          </p:nvPr>
        </p:nvSpPr>
        <p:spPr/>
        <p:txBody>
          <a:bodyPr/>
          <a:lstStyle/>
          <a:p>
            <a:pPr algn="just"/>
            <a:r>
              <a:rPr lang="en-US" dirty="0" smtClean="0"/>
              <a:t>PG 3 </a:t>
            </a:r>
            <a:r>
              <a:rPr lang="en-US" dirty="0" err="1" smtClean="0"/>
              <a:t>rd</a:t>
            </a:r>
            <a:r>
              <a:rPr lang="en-US" dirty="0" smtClean="0"/>
              <a:t> </a:t>
            </a:r>
            <a:r>
              <a:rPr lang="en-US" dirty="0" err="1" smtClean="0"/>
              <a:t>Semister</a:t>
            </a:r>
            <a:endParaRPr lang="en-US" dirty="0" smtClean="0"/>
          </a:p>
          <a:p>
            <a:pPr algn="just"/>
            <a:endParaRPr lang="en-US" dirty="0"/>
          </a:p>
          <a:p>
            <a:pPr algn="just"/>
            <a:endParaRPr lang="en-US" dirty="0" smtClean="0"/>
          </a:p>
          <a:p>
            <a:pPr algn="just"/>
            <a:endParaRPr lang="en-US" dirty="0"/>
          </a:p>
          <a:p>
            <a:pPr algn="just"/>
            <a:endParaRPr lang="en-US" dirty="0" smtClean="0"/>
          </a:p>
          <a:p>
            <a:pPr algn="just"/>
            <a:endParaRPr lang="en-US" dirty="0"/>
          </a:p>
          <a:p>
            <a:pPr algn="just"/>
            <a:endParaRPr lang="en-US" dirty="0"/>
          </a:p>
        </p:txBody>
      </p:sp>
    </p:spTree>
    <p:extLst>
      <p:ext uri="{BB962C8B-B14F-4D97-AF65-F5344CB8AC3E}">
        <p14:creationId xmlns:p14="http://schemas.microsoft.com/office/powerpoint/2010/main" xmlns="" val="3373417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Regionalism in India</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India is federal Country .</a:t>
            </a:r>
          </a:p>
          <a:p>
            <a:r>
              <a:rPr lang="en-US" dirty="0" smtClean="0"/>
              <a:t>Indian Federal structure does no match with conventional Federal structure</a:t>
            </a:r>
          </a:p>
          <a:p>
            <a:r>
              <a:rPr lang="en-US" dirty="0" smtClean="0"/>
              <a:t>Strong federalism and center-state power division through the Statute book</a:t>
            </a:r>
          </a:p>
          <a:p>
            <a:r>
              <a:rPr lang="en-US" dirty="0" smtClean="0"/>
              <a:t>India’s unique federal structure is define K.C Where as ‘ Unique Federalism’.</a:t>
            </a:r>
          </a:p>
          <a:p>
            <a:r>
              <a:rPr lang="en-US" dirty="0" smtClean="0"/>
              <a:t>India’s federal structure and Centre-State relation pattern has created some toxic relation between Centre and State which accelerate of the Regional Problem in India.   </a:t>
            </a:r>
            <a:endParaRPr lang="en-US" dirty="0"/>
          </a:p>
        </p:txBody>
      </p:sp>
    </p:spTree>
    <p:extLst>
      <p:ext uri="{BB962C8B-B14F-4D97-AF65-F5344CB8AC3E}">
        <p14:creationId xmlns:p14="http://schemas.microsoft.com/office/powerpoint/2010/main" xmlns="" val="2996390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Reasons for Regionalism in India</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Lack of Centre-State co-ordination</a:t>
            </a:r>
          </a:p>
          <a:p>
            <a:r>
              <a:rPr lang="en-US" dirty="0" smtClean="0"/>
              <a:t>Diversities of natural recourses</a:t>
            </a:r>
          </a:p>
          <a:p>
            <a:r>
              <a:rPr lang="en-US" dirty="0" smtClean="0"/>
              <a:t>Multi-religion and multicultural dimension</a:t>
            </a:r>
          </a:p>
          <a:p>
            <a:r>
              <a:rPr lang="en-US" dirty="0" smtClean="0"/>
              <a:t>Geographical location of the States</a:t>
            </a:r>
          </a:p>
          <a:p>
            <a:r>
              <a:rPr lang="en-US" dirty="0" smtClean="0"/>
              <a:t>Caste politics*</a:t>
            </a:r>
          </a:p>
          <a:p>
            <a:r>
              <a:rPr lang="en-US" dirty="0" smtClean="0"/>
              <a:t>Regional political parties*</a:t>
            </a:r>
          </a:p>
          <a:p>
            <a:r>
              <a:rPr lang="en-US" dirty="0" smtClean="0"/>
              <a:t>Regional interest groups*</a:t>
            </a:r>
          </a:p>
          <a:p>
            <a:r>
              <a:rPr lang="en-US" dirty="0" smtClean="0"/>
              <a:t>Uneven distribution of resources.</a:t>
            </a:r>
          </a:p>
          <a:p>
            <a:endParaRPr lang="en-US" dirty="0"/>
          </a:p>
          <a:p>
            <a:r>
              <a:rPr lang="en-US" dirty="0" smtClean="0"/>
              <a:t>*https</a:t>
            </a:r>
            <a:r>
              <a:rPr lang="en-US" dirty="0"/>
              <a:t>://jagiroadcollegelive.co.in/attendence/classnotes/files/1589050123.pdf</a:t>
            </a:r>
          </a:p>
        </p:txBody>
      </p:sp>
    </p:spTree>
    <p:extLst>
      <p:ext uri="{BB962C8B-B14F-4D97-AF65-F5344CB8AC3E}">
        <p14:creationId xmlns:p14="http://schemas.microsoft.com/office/powerpoint/2010/main" xmlns="" val="309306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Kosal</a:t>
            </a:r>
            <a:r>
              <a:rPr lang="en-US" dirty="0" smtClean="0"/>
              <a:t> Movement in Orissa</a:t>
            </a:r>
            <a:endParaRPr lang="en-US" dirty="0"/>
          </a:p>
        </p:txBody>
      </p:sp>
      <p:sp>
        <p:nvSpPr>
          <p:cNvPr id="3" name="Content Placeholder 2"/>
          <p:cNvSpPr>
            <a:spLocks noGrp="1"/>
          </p:cNvSpPr>
          <p:nvPr>
            <p:ph idx="1"/>
          </p:nvPr>
        </p:nvSpPr>
        <p:spPr/>
        <p:txBody>
          <a:bodyPr/>
          <a:lstStyle/>
          <a:p>
            <a:r>
              <a:rPr lang="en-US" dirty="0" err="1" smtClean="0"/>
              <a:t>Kosal</a:t>
            </a:r>
            <a:r>
              <a:rPr lang="en-US" dirty="0" smtClean="0"/>
              <a:t> region is situated in the western part of the Orissa</a:t>
            </a:r>
          </a:p>
          <a:p>
            <a:r>
              <a:rPr lang="en-US" dirty="0" smtClean="0"/>
              <a:t>Orissa is famous for tourism industry , which is concentrated specially in the Sea based areas</a:t>
            </a:r>
          </a:p>
          <a:p>
            <a:r>
              <a:rPr lang="en-US" dirty="0" smtClean="0"/>
              <a:t>It is interesting to see that the overall development is concentrated only in the costal in compare to the other region. </a:t>
            </a:r>
            <a:endParaRPr lang="en-US" dirty="0"/>
          </a:p>
        </p:txBody>
      </p:sp>
    </p:spTree>
    <p:extLst>
      <p:ext uri="{BB962C8B-B14F-4D97-AF65-F5344CB8AC3E}">
        <p14:creationId xmlns:p14="http://schemas.microsoft.com/office/powerpoint/2010/main" xmlns="" val="51030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Reasons for separate statehood demand:</a:t>
            </a:r>
            <a:endParaRPr lang="en-US" dirty="0"/>
          </a:p>
        </p:txBody>
      </p:sp>
      <p:sp>
        <p:nvSpPr>
          <p:cNvPr id="3" name="Content Placeholder 2"/>
          <p:cNvSpPr>
            <a:spLocks noGrp="1"/>
          </p:cNvSpPr>
          <p:nvPr>
            <p:ph idx="1"/>
          </p:nvPr>
        </p:nvSpPr>
        <p:spPr/>
        <p:txBody>
          <a:bodyPr/>
          <a:lstStyle/>
          <a:p>
            <a:r>
              <a:rPr lang="en-US" dirty="0" smtClean="0"/>
              <a:t>Under-development</a:t>
            </a:r>
          </a:p>
          <a:p>
            <a:r>
              <a:rPr lang="en-US" dirty="0" smtClean="0"/>
              <a:t>Poverty</a:t>
            </a:r>
          </a:p>
          <a:p>
            <a:r>
              <a:rPr lang="en-US" dirty="0" smtClean="0"/>
              <a:t>Backwardness of the region</a:t>
            </a:r>
          </a:p>
          <a:p>
            <a:r>
              <a:rPr lang="en-US" dirty="0" smtClean="0"/>
              <a:t>Industrial backward ness</a:t>
            </a:r>
          </a:p>
          <a:p>
            <a:r>
              <a:rPr lang="en-US" dirty="0" smtClean="0"/>
              <a:t>Environmental degradation</a:t>
            </a:r>
          </a:p>
          <a:p>
            <a:r>
              <a:rPr lang="en-US" dirty="0" smtClean="0"/>
              <a:t>De access of medical facilities</a:t>
            </a:r>
          </a:p>
          <a:p>
            <a:endParaRPr lang="en-US" dirty="0" smtClean="0"/>
          </a:p>
          <a:p>
            <a:endParaRPr lang="en-US" dirty="0" smtClean="0"/>
          </a:p>
          <a:p>
            <a:endParaRPr lang="en-US" dirty="0"/>
          </a:p>
        </p:txBody>
      </p:sp>
    </p:spTree>
    <p:extLst>
      <p:ext uri="{BB962C8B-B14F-4D97-AF65-F5344CB8AC3E}">
        <p14:creationId xmlns:p14="http://schemas.microsoft.com/office/powerpoint/2010/main" xmlns="" val="1745023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 status of the movement:</a:t>
            </a:r>
            <a:endParaRPr lang="en-US" dirty="0"/>
          </a:p>
        </p:txBody>
      </p:sp>
      <p:sp>
        <p:nvSpPr>
          <p:cNvPr id="3" name="Content Placeholder 2"/>
          <p:cNvSpPr>
            <a:spLocks noGrp="1"/>
          </p:cNvSpPr>
          <p:nvPr>
            <p:ph idx="1"/>
          </p:nvPr>
        </p:nvSpPr>
        <p:spPr/>
        <p:txBody>
          <a:bodyPr/>
          <a:lstStyle/>
          <a:p>
            <a:r>
              <a:rPr lang="en-US" dirty="0" smtClean="0"/>
              <a:t>Some development activities are organizing for handle the problem smoothly</a:t>
            </a:r>
          </a:p>
          <a:p>
            <a:r>
              <a:rPr lang="en-US" dirty="0" smtClean="0"/>
              <a:t>Positive actions has been taken by the Orissa State</a:t>
            </a:r>
          </a:p>
          <a:p>
            <a:pPr marL="0" indent="0">
              <a:buNone/>
            </a:pPr>
            <a:r>
              <a:rPr lang="en-US" dirty="0" smtClean="0"/>
              <a:t> </a:t>
            </a:r>
            <a:endParaRPr lang="en-US" dirty="0"/>
          </a:p>
        </p:txBody>
      </p:sp>
    </p:spTree>
    <p:extLst>
      <p:ext uri="{BB962C8B-B14F-4D97-AF65-F5344CB8AC3E}">
        <p14:creationId xmlns:p14="http://schemas.microsoft.com/office/powerpoint/2010/main" xmlns="" val="268402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25000" lnSpcReduction="20000"/>
          </a:bodyPr>
          <a:lstStyle/>
          <a:p>
            <a:endParaRPr lang="en-US" dirty="0"/>
          </a:p>
          <a:p>
            <a:r>
              <a:rPr lang="en-US" cap="all" dirty="0"/>
              <a:t>EDITIONIN</a:t>
            </a:r>
          </a:p>
          <a:p>
            <a:pPr fontAlgn="ctr"/>
            <a:r>
              <a:rPr lang="en-US" b="1" dirty="0">
                <a:hlinkClick r:id="rId2"/>
              </a:rPr>
              <a:t>SUBSCRIBE TO TOI+</a:t>
            </a:r>
            <a:endParaRPr lang="en-US" dirty="0"/>
          </a:p>
          <a:p>
            <a:pPr fontAlgn="ctr"/>
            <a:r>
              <a:rPr lang="en-US" cap="all" dirty="0"/>
              <a:t>SIGN IN</a:t>
            </a:r>
            <a:endParaRPr lang="en-US" dirty="0"/>
          </a:p>
          <a:p>
            <a:r>
              <a:rPr lang="en-US" dirty="0"/>
              <a:t>+</a:t>
            </a:r>
            <a:r>
              <a:rPr lang="en-US" b="1" cap="all" dirty="0"/>
              <a:t>TOI TIMESPOINTS</a:t>
            </a:r>
          </a:p>
          <a:p>
            <a:r>
              <a:rPr lang="en-US" dirty="0"/>
              <a:t>HOW TO EARNMY </a:t>
            </a:r>
            <a:r>
              <a:rPr lang="en-US" dirty="0" err="1"/>
              <a:t>ACTIVITYREDEEMFAQs</a:t>
            </a:r>
            <a:r>
              <a:rPr lang="en-US" b="1" dirty="0" err="1"/>
              <a:t>Read</a:t>
            </a:r>
            <a:r>
              <a:rPr lang="en-US" b="1" dirty="0"/>
              <a:t> Articles</a:t>
            </a:r>
          </a:p>
          <a:p>
            <a:r>
              <a:rPr lang="en-US" dirty="0"/>
              <a:t>Earn 10 </a:t>
            </a:r>
            <a:r>
              <a:rPr lang="en-US" dirty="0" err="1"/>
              <a:t>TimesPoints</a:t>
            </a:r>
            <a:r>
              <a:rPr lang="en-US" dirty="0"/>
              <a:t> for every article you read</a:t>
            </a:r>
          </a:p>
          <a:p>
            <a:r>
              <a:rPr lang="en-US" b="1" dirty="0">
                <a:hlinkClick r:id="rId3"/>
              </a:rPr>
              <a:t>Watch Videos</a:t>
            </a:r>
          </a:p>
          <a:p>
            <a:r>
              <a:rPr lang="en-US" dirty="0">
                <a:hlinkClick r:id="rId3"/>
              </a:rPr>
              <a:t>Earn 20 </a:t>
            </a:r>
            <a:r>
              <a:rPr lang="en-US" dirty="0" err="1">
                <a:hlinkClick r:id="rId3"/>
              </a:rPr>
              <a:t>TimesPoints</a:t>
            </a:r>
            <a:r>
              <a:rPr lang="en-US" dirty="0">
                <a:hlinkClick r:id="rId3"/>
              </a:rPr>
              <a:t> for every video you watch</a:t>
            </a:r>
          </a:p>
          <a:p>
            <a:r>
              <a:rPr lang="en-US" b="1" dirty="0">
                <a:hlinkClick r:id="rId4"/>
              </a:rPr>
              <a:t>Listen to Podcast</a:t>
            </a:r>
          </a:p>
          <a:p>
            <a:r>
              <a:rPr lang="en-US" dirty="0">
                <a:hlinkClick r:id="rId4"/>
              </a:rPr>
              <a:t>Earn 5 </a:t>
            </a:r>
            <a:r>
              <a:rPr lang="en-US" dirty="0" err="1">
                <a:hlinkClick r:id="rId4"/>
              </a:rPr>
              <a:t>TimesPoints</a:t>
            </a:r>
            <a:r>
              <a:rPr lang="en-US" dirty="0">
                <a:hlinkClick r:id="rId4"/>
              </a:rPr>
              <a:t> for every podcast you listen to</a:t>
            </a:r>
          </a:p>
          <a:p>
            <a:r>
              <a:rPr lang="en-US" b="1" dirty="0"/>
              <a:t>Write Comments</a:t>
            </a:r>
          </a:p>
          <a:p>
            <a:r>
              <a:rPr lang="en-US" dirty="0"/>
              <a:t>Write a comment &amp; get 15 </a:t>
            </a:r>
            <a:r>
              <a:rPr lang="en-US" dirty="0" err="1"/>
              <a:t>TimesPoints</a:t>
            </a:r>
            <a:endParaRPr lang="en-US" dirty="0"/>
          </a:p>
          <a:p>
            <a:r>
              <a:rPr lang="en-US" dirty="0"/>
              <a:t>MORE</a:t>
            </a:r>
          </a:p>
          <a:p>
            <a:r>
              <a:rPr lang="en-US" b="1" dirty="0"/>
              <a:t>Hello User</a:t>
            </a:r>
          </a:p>
          <a:p>
            <a:r>
              <a:rPr lang="en-US" b="1" dirty="0"/>
              <a:t>Lifetime</a:t>
            </a:r>
          </a:p>
          <a:p>
            <a:r>
              <a:rPr lang="en-US" b="1" dirty="0"/>
              <a:t>0</a:t>
            </a:r>
          </a:p>
          <a:p>
            <a:r>
              <a:rPr lang="en-US" b="1" dirty="0"/>
              <a:t>Expired</a:t>
            </a:r>
          </a:p>
          <a:p>
            <a:r>
              <a:rPr lang="en-US" b="1" dirty="0"/>
              <a:t>0</a:t>
            </a:r>
          </a:p>
          <a:p>
            <a:r>
              <a:rPr lang="en-US" b="1" dirty="0"/>
              <a:t>Redeemed</a:t>
            </a:r>
          </a:p>
          <a:p>
            <a:r>
              <a:rPr lang="en-US" b="1" dirty="0"/>
              <a:t>0</a:t>
            </a:r>
          </a:p>
          <a:p>
            <a:r>
              <a:rPr lang="en-US" dirty="0"/>
              <a:t>Total redeemable </a:t>
            </a:r>
            <a:r>
              <a:rPr lang="en-US" dirty="0" err="1"/>
              <a:t>TimesPoints</a:t>
            </a:r>
            <a:endParaRPr lang="en-US" dirty="0"/>
          </a:p>
          <a:p>
            <a:r>
              <a:rPr lang="en-US" b="1" dirty="0"/>
              <a:t> 0</a:t>
            </a:r>
          </a:p>
          <a:p>
            <a:r>
              <a:rPr lang="en-US" dirty="0"/>
              <a:t>* </a:t>
            </a:r>
            <a:r>
              <a:rPr lang="en-US" dirty="0" err="1"/>
              <a:t>TimesPoints</a:t>
            </a:r>
            <a:r>
              <a:rPr lang="en-US" dirty="0"/>
              <a:t> expire in 1 year from the day of credit</a:t>
            </a:r>
          </a:p>
          <a:p>
            <a:r>
              <a:rPr lang="en-US" b="1" dirty="0"/>
              <a:t>TODAY’S ACTIVITY</a:t>
            </a:r>
          </a:p>
          <a:p>
            <a:r>
              <a:rPr lang="en-US" b="1" dirty="0"/>
              <a:t>12th December 2021</a:t>
            </a:r>
          </a:p>
          <a:p>
            <a:r>
              <a:rPr lang="en-US" dirty="0"/>
              <a:t>No activities today? Start by reading articles to earn points</a:t>
            </a:r>
          </a:p>
          <a:p>
            <a:pPr fontAlgn="t"/>
            <a:r>
              <a:rPr lang="en-US" b="1" dirty="0">
                <a:hlinkClick r:id="rId5" tooltip="News"/>
              </a:rPr>
              <a:t>TOI</a:t>
            </a:r>
            <a:endParaRPr lang="en-US" b="1" dirty="0"/>
          </a:p>
          <a:p>
            <a:r>
              <a:rPr lang="en-US" b="1" dirty="0">
                <a:hlinkClick r:id="rId6"/>
              </a:rPr>
              <a:t>City</a:t>
            </a:r>
            <a:endParaRPr lang="en-US" dirty="0"/>
          </a:p>
          <a:p>
            <a:r>
              <a:rPr lang="en-US" b="1" dirty="0">
                <a:hlinkClick r:id="rId7"/>
              </a:rPr>
              <a:t>Bhubaneswar</a:t>
            </a:r>
            <a:endParaRPr lang="en-US" dirty="0"/>
          </a:p>
          <a:p>
            <a:r>
              <a:rPr lang="en-US" dirty="0" err="1">
                <a:hlinkClick r:id="rId8"/>
              </a:rPr>
              <a:t>MumbaiMumbai</a:t>
            </a:r>
            <a:r>
              <a:rPr lang="en-US" dirty="0" err="1">
                <a:hlinkClick r:id="rId9"/>
              </a:rPr>
              <a:t>Civic</a:t>
            </a:r>
            <a:r>
              <a:rPr lang="en-US" dirty="0">
                <a:hlinkClick r:id="rId9"/>
              </a:rPr>
              <a:t> </a:t>
            </a:r>
            <a:r>
              <a:rPr lang="en-US" dirty="0" err="1">
                <a:hlinkClick r:id="rId9"/>
              </a:rPr>
              <a:t>Issues</a:t>
            </a:r>
            <a:r>
              <a:rPr lang="en-US" dirty="0" err="1">
                <a:hlinkClick r:id="rId10"/>
              </a:rPr>
              <a:t>Crime</a:t>
            </a:r>
            <a:r>
              <a:rPr lang="en-US" dirty="0" err="1">
                <a:hlinkClick r:id="rId11"/>
              </a:rPr>
              <a:t>Politics</a:t>
            </a:r>
            <a:r>
              <a:rPr lang="en-US" dirty="0" err="1">
                <a:hlinkClick r:id="rId12"/>
              </a:rPr>
              <a:t>School</a:t>
            </a:r>
            <a:r>
              <a:rPr lang="en-US" dirty="0">
                <a:hlinkClick r:id="rId12"/>
              </a:rPr>
              <a:t> And </a:t>
            </a:r>
            <a:r>
              <a:rPr lang="en-US" dirty="0" err="1">
                <a:hlinkClick r:id="rId12"/>
              </a:rPr>
              <a:t>Colleges</a:t>
            </a:r>
            <a:r>
              <a:rPr lang="en-US" dirty="0" err="1">
                <a:hlinkClick r:id="rId13"/>
              </a:rPr>
              <a:t>Mumbai</a:t>
            </a:r>
            <a:r>
              <a:rPr lang="en-US" dirty="0">
                <a:hlinkClick r:id="rId13"/>
              </a:rPr>
              <a:t> </a:t>
            </a:r>
            <a:r>
              <a:rPr lang="en-US" dirty="0" err="1">
                <a:hlinkClick r:id="rId13"/>
              </a:rPr>
              <a:t>Mirror</a:t>
            </a:r>
            <a:r>
              <a:rPr lang="en-US" dirty="0" err="1">
                <a:hlinkClick r:id="rId14"/>
              </a:rPr>
              <a:t>Maharashtra</a:t>
            </a:r>
            <a:r>
              <a:rPr lang="en-US" dirty="0">
                <a:hlinkClick r:id="rId14"/>
              </a:rPr>
              <a:t> </a:t>
            </a:r>
            <a:r>
              <a:rPr lang="en-US" dirty="0" err="1">
                <a:hlinkClick r:id="rId14"/>
              </a:rPr>
              <a:t>Elections</a:t>
            </a:r>
            <a:r>
              <a:rPr lang="en-US" dirty="0" err="1">
                <a:hlinkClick r:id="rId15"/>
              </a:rPr>
              <a:t>Citizen</a:t>
            </a:r>
            <a:r>
              <a:rPr lang="en-US" dirty="0">
                <a:hlinkClick r:id="rId15"/>
              </a:rPr>
              <a:t> </a:t>
            </a:r>
            <a:r>
              <a:rPr lang="en-US" dirty="0" err="1">
                <a:hlinkClick r:id="rId15"/>
              </a:rPr>
              <a:t>Reporter</a:t>
            </a:r>
            <a:r>
              <a:rPr lang="en-US" dirty="0" err="1">
                <a:hlinkClick r:id="rId16"/>
              </a:rPr>
              <a:t>Videos</a:t>
            </a:r>
            <a:r>
              <a:rPr lang="en-US" dirty="0" err="1">
                <a:hlinkClick r:id="rId17"/>
              </a:rPr>
              <a:t>Photos</a:t>
            </a:r>
            <a:r>
              <a:rPr lang="en-US" dirty="0" err="1">
                <a:hlinkClick r:id="rId18"/>
              </a:rPr>
              <a:t>Weather</a:t>
            </a:r>
            <a:r>
              <a:rPr lang="en-US" dirty="0" err="1">
                <a:hlinkClick r:id="rId19"/>
              </a:rPr>
              <a:t>Pollution</a:t>
            </a:r>
            <a:r>
              <a:rPr lang="en-US" dirty="0">
                <a:hlinkClick r:id="rId19"/>
              </a:rPr>
              <a:t> </a:t>
            </a:r>
            <a:r>
              <a:rPr lang="en-US" dirty="0" err="1">
                <a:hlinkClick r:id="rId19"/>
              </a:rPr>
              <a:t>News</a:t>
            </a:r>
            <a:r>
              <a:rPr lang="en-US" dirty="0" err="1">
                <a:hlinkClick r:id="rId20"/>
              </a:rPr>
              <a:t>Events</a:t>
            </a:r>
            <a:endParaRPr lang="en-US" dirty="0"/>
          </a:p>
          <a:p>
            <a:r>
              <a:rPr lang="en-US" dirty="0" err="1">
                <a:hlinkClick r:id="rId21"/>
              </a:rPr>
              <a:t>DelhiDelhi</a:t>
            </a:r>
            <a:r>
              <a:rPr lang="en-US" dirty="0" err="1">
                <a:hlinkClick r:id="rId22"/>
              </a:rPr>
              <a:t>Delhi</a:t>
            </a:r>
            <a:r>
              <a:rPr lang="en-US" dirty="0">
                <a:hlinkClick r:id="rId22"/>
              </a:rPr>
              <a:t> </a:t>
            </a:r>
            <a:r>
              <a:rPr lang="en-US" dirty="0" err="1">
                <a:hlinkClick r:id="rId22"/>
              </a:rPr>
              <a:t>Elections</a:t>
            </a:r>
            <a:r>
              <a:rPr lang="en-US" dirty="0" err="1">
                <a:hlinkClick r:id="rId23"/>
              </a:rPr>
              <a:t>Civic</a:t>
            </a:r>
            <a:r>
              <a:rPr lang="en-US" dirty="0">
                <a:hlinkClick r:id="rId23"/>
              </a:rPr>
              <a:t> </a:t>
            </a:r>
            <a:r>
              <a:rPr lang="en-US" dirty="0" err="1">
                <a:hlinkClick r:id="rId23"/>
              </a:rPr>
              <a:t>Issues</a:t>
            </a:r>
            <a:r>
              <a:rPr lang="en-US" dirty="0" err="1">
                <a:hlinkClick r:id="rId24"/>
              </a:rPr>
              <a:t>Crime</a:t>
            </a:r>
            <a:r>
              <a:rPr lang="en-US" dirty="0" err="1">
                <a:hlinkClick r:id="rId25"/>
              </a:rPr>
              <a:t>Politics</a:t>
            </a:r>
            <a:r>
              <a:rPr lang="en-US" dirty="0" err="1">
                <a:hlinkClick r:id="rId26"/>
              </a:rPr>
              <a:t>School</a:t>
            </a:r>
            <a:r>
              <a:rPr lang="en-US" dirty="0">
                <a:hlinkClick r:id="rId26"/>
              </a:rPr>
              <a:t> And </a:t>
            </a:r>
            <a:r>
              <a:rPr lang="en-US" dirty="0" err="1">
                <a:hlinkClick r:id="rId26"/>
              </a:rPr>
              <a:t>Colleges</a:t>
            </a:r>
            <a:r>
              <a:rPr lang="en-US" dirty="0" err="1">
                <a:hlinkClick r:id="rId27"/>
              </a:rPr>
              <a:t>Citizen</a:t>
            </a:r>
            <a:r>
              <a:rPr lang="en-US" dirty="0">
                <a:hlinkClick r:id="rId27"/>
              </a:rPr>
              <a:t> </a:t>
            </a:r>
            <a:r>
              <a:rPr lang="en-US" dirty="0" err="1">
                <a:hlinkClick r:id="rId27"/>
              </a:rPr>
              <a:t>Reporter</a:t>
            </a:r>
            <a:r>
              <a:rPr lang="en-US" dirty="0" err="1">
                <a:hlinkClick r:id="rId28"/>
              </a:rPr>
              <a:t>Videos</a:t>
            </a:r>
            <a:r>
              <a:rPr lang="en-US" dirty="0" err="1">
                <a:hlinkClick r:id="rId29"/>
              </a:rPr>
              <a:t>Photos</a:t>
            </a:r>
            <a:r>
              <a:rPr lang="en-US" dirty="0" err="1">
                <a:hlinkClick r:id="rId30"/>
              </a:rPr>
              <a:t>Weather</a:t>
            </a:r>
            <a:r>
              <a:rPr lang="en-US" dirty="0" err="1">
                <a:hlinkClick r:id="rId31"/>
              </a:rPr>
              <a:t>Pollution</a:t>
            </a:r>
            <a:r>
              <a:rPr lang="en-US" dirty="0">
                <a:hlinkClick r:id="rId31"/>
              </a:rPr>
              <a:t> </a:t>
            </a:r>
            <a:r>
              <a:rPr lang="en-US" dirty="0" err="1">
                <a:hlinkClick r:id="rId31"/>
              </a:rPr>
              <a:t>News</a:t>
            </a:r>
            <a:r>
              <a:rPr lang="en-US" dirty="0" err="1">
                <a:hlinkClick r:id="rId32"/>
              </a:rPr>
              <a:t>Events</a:t>
            </a:r>
            <a:endParaRPr lang="en-US" dirty="0"/>
          </a:p>
          <a:p>
            <a:r>
              <a:rPr lang="en-US" dirty="0" err="1">
                <a:hlinkClick r:id="rId33"/>
              </a:rPr>
              <a:t>BengaluruBengaluru</a:t>
            </a:r>
            <a:r>
              <a:rPr lang="en-US" dirty="0" err="1">
                <a:hlinkClick r:id="rId34"/>
              </a:rPr>
              <a:t>Civic</a:t>
            </a:r>
            <a:r>
              <a:rPr lang="en-US" dirty="0">
                <a:hlinkClick r:id="rId34"/>
              </a:rPr>
              <a:t> </a:t>
            </a:r>
            <a:r>
              <a:rPr lang="en-US" dirty="0" err="1">
                <a:hlinkClick r:id="rId34"/>
              </a:rPr>
              <a:t>Issues</a:t>
            </a:r>
            <a:r>
              <a:rPr lang="en-US" dirty="0" err="1">
                <a:hlinkClick r:id="rId35"/>
              </a:rPr>
              <a:t>Crime</a:t>
            </a:r>
            <a:r>
              <a:rPr lang="en-US" dirty="0" err="1">
                <a:hlinkClick r:id="rId36"/>
              </a:rPr>
              <a:t>Politics</a:t>
            </a:r>
            <a:r>
              <a:rPr lang="en-US" dirty="0" err="1">
                <a:hlinkClick r:id="rId37"/>
              </a:rPr>
              <a:t>School</a:t>
            </a:r>
            <a:r>
              <a:rPr lang="en-US" dirty="0">
                <a:hlinkClick r:id="rId37"/>
              </a:rPr>
              <a:t> And </a:t>
            </a:r>
            <a:r>
              <a:rPr lang="en-US" dirty="0" err="1">
                <a:hlinkClick r:id="rId37"/>
              </a:rPr>
              <a:t>Colleges</a:t>
            </a:r>
            <a:r>
              <a:rPr lang="en-US" dirty="0" err="1">
                <a:hlinkClick r:id="rId38"/>
              </a:rPr>
              <a:t>Karnataka</a:t>
            </a:r>
            <a:r>
              <a:rPr lang="en-US" dirty="0">
                <a:hlinkClick r:id="rId38"/>
              </a:rPr>
              <a:t> </a:t>
            </a:r>
            <a:r>
              <a:rPr lang="en-US" dirty="0" err="1">
                <a:hlinkClick r:id="rId38"/>
              </a:rPr>
              <a:t>Elections</a:t>
            </a:r>
            <a:r>
              <a:rPr lang="en-US" dirty="0" err="1">
                <a:hlinkClick r:id="rId39"/>
              </a:rPr>
              <a:t>Citizen</a:t>
            </a:r>
            <a:r>
              <a:rPr lang="en-US" dirty="0">
                <a:hlinkClick r:id="rId39"/>
              </a:rPr>
              <a:t> </a:t>
            </a:r>
            <a:r>
              <a:rPr lang="en-US" dirty="0" err="1">
                <a:hlinkClick r:id="rId39"/>
              </a:rPr>
              <a:t>Reporter</a:t>
            </a:r>
            <a:r>
              <a:rPr lang="en-US" dirty="0" err="1">
                <a:hlinkClick r:id="rId40"/>
              </a:rPr>
              <a:t>Photos</a:t>
            </a:r>
            <a:r>
              <a:rPr lang="en-US" dirty="0" err="1">
                <a:hlinkClick r:id="rId41"/>
              </a:rPr>
              <a:t>Videos</a:t>
            </a:r>
            <a:r>
              <a:rPr lang="en-US" dirty="0" err="1">
                <a:hlinkClick r:id="rId42"/>
              </a:rPr>
              <a:t>Weather</a:t>
            </a:r>
            <a:r>
              <a:rPr lang="en-US" dirty="0" err="1">
                <a:hlinkClick r:id="rId43"/>
              </a:rPr>
              <a:t>Pollution</a:t>
            </a:r>
            <a:r>
              <a:rPr lang="en-US" dirty="0">
                <a:hlinkClick r:id="rId43"/>
              </a:rPr>
              <a:t> </a:t>
            </a:r>
            <a:r>
              <a:rPr lang="en-US" dirty="0" err="1">
                <a:hlinkClick r:id="rId43"/>
              </a:rPr>
              <a:t>News</a:t>
            </a:r>
            <a:r>
              <a:rPr lang="en-US" dirty="0" err="1">
                <a:hlinkClick r:id="rId44"/>
              </a:rPr>
              <a:t>Events</a:t>
            </a:r>
            <a:endParaRPr lang="en-US" dirty="0"/>
          </a:p>
          <a:p>
            <a:r>
              <a:rPr lang="en-US" dirty="0" err="1">
                <a:hlinkClick r:id="rId45"/>
              </a:rPr>
              <a:t>HyderabadHyderabad</a:t>
            </a:r>
            <a:r>
              <a:rPr lang="en-US" dirty="0" err="1">
                <a:hlinkClick r:id="rId46"/>
              </a:rPr>
              <a:t>Civic</a:t>
            </a:r>
            <a:r>
              <a:rPr lang="en-US" dirty="0">
                <a:hlinkClick r:id="rId46"/>
              </a:rPr>
              <a:t> </a:t>
            </a:r>
            <a:r>
              <a:rPr lang="en-US" dirty="0" err="1">
                <a:hlinkClick r:id="rId46"/>
              </a:rPr>
              <a:t>Issues</a:t>
            </a:r>
            <a:r>
              <a:rPr lang="en-US" dirty="0" err="1">
                <a:hlinkClick r:id="rId47"/>
              </a:rPr>
              <a:t>Crime</a:t>
            </a:r>
            <a:r>
              <a:rPr lang="en-US" dirty="0" err="1">
                <a:hlinkClick r:id="rId48"/>
              </a:rPr>
              <a:t>Politics</a:t>
            </a:r>
            <a:r>
              <a:rPr lang="en-US" dirty="0" err="1">
                <a:hlinkClick r:id="rId49"/>
              </a:rPr>
              <a:t>School</a:t>
            </a:r>
            <a:r>
              <a:rPr lang="en-US" dirty="0">
                <a:hlinkClick r:id="rId49"/>
              </a:rPr>
              <a:t> And </a:t>
            </a:r>
            <a:r>
              <a:rPr lang="en-US" dirty="0" err="1">
                <a:hlinkClick r:id="rId49"/>
              </a:rPr>
              <a:t>Colleges</a:t>
            </a:r>
            <a:r>
              <a:rPr lang="en-US" dirty="0" err="1">
                <a:hlinkClick r:id="rId50"/>
              </a:rPr>
              <a:t>Secunderabad</a:t>
            </a:r>
            <a:r>
              <a:rPr lang="en-US" dirty="0" err="1">
                <a:hlinkClick r:id="rId51"/>
              </a:rPr>
              <a:t>Citizen</a:t>
            </a:r>
            <a:r>
              <a:rPr lang="en-US" dirty="0">
                <a:hlinkClick r:id="rId51"/>
              </a:rPr>
              <a:t> </a:t>
            </a:r>
            <a:r>
              <a:rPr lang="en-US" dirty="0" err="1">
                <a:hlinkClick r:id="rId51"/>
              </a:rPr>
              <a:t>Reporter</a:t>
            </a:r>
            <a:r>
              <a:rPr lang="en-US" dirty="0" err="1">
                <a:hlinkClick r:id="rId52"/>
              </a:rPr>
              <a:t>Weather</a:t>
            </a:r>
            <a:r>
              <a:rPr lang="en-US" dirty="0" err="1">
                <a:hlinkClick r:id="rId53"/>
              </a:rPr>
              <a:t>Videos</a:t>
            </a:r>
            <a:r>
              <a:rPr lang="en-US" dirty="0" err="1">
                <a:hlinkClick r:id="rId54"/>
              </a:rPr>
              <a:t>Photos</a:t>
            </a:r>
            <a:r>
              <a:rPr lang="en-US" dirty="0" err="1">
                <a:hlinkClick r:id="rId55"/>
              </a:rPr>
              <a:t>Pollution</a:t>
            </a:r>
            <a:r>
              <a:rPr lang="en-US" dirty="0">
                <a:hlinkClick r:id="rId55"/>
              </a:rPr>
              <a:t> </a:t>
            </a:r>
            <a:r>
              <a:rPr lang="en-US" dirty="0" err="1">
                <a:hlinkClick r:id="rId55"/>
              </a:rPr>
              <a:t>News</a:t>
            </a:r>
            <a:r>
              <a:rPr lang="en-US" dirty="0" err="1">
                <a:hlinkClick r:id="rId56"/>
              </a:rPr>
              <a:t>Events</a:t>
            </a:r>
            <a:endParaRPr lang="en-US" dirty="0"/>
          </a:p>
          <a:p>
            <a:r>
              <a:rPr lang="en-US" dirty="0" err="1">
                <a:hlinkClick r:id="rId57"/>
              </a:rPr>
              <a:t>KolkataKolkata</a:t>
            </a:r>
            <a:r>
              <a:rPr lang="en-US" dirty="0" err="1">
                <a:hlinkClick r:id="rId58"/>
              </a:rPr>
              <a:t>Civic</a:t>
            </a:r>
            <a:r>
              <a:rPr lang="en-US" dirty="0">
                <a:hlinkClick r:id="rId58"/>
              </a:rPr>
              <a:t> </a:t>
            </a:r>
            <a:r>
              <a:rPr lang="en-US" dirty="0" err="1">
                <a:hlinkClick r:id="rId58"/>
              </a:rPr>
              <a:t>Issues</a:t>
            </a:r>
            <a:r>
              <a:rPr lang="en-US" dirty="0" err="1">
                <a:hlinkClick r:id="rId59"/>
              </a:rPr>
              <a:t>Crime</a:t>
            </a:r>
            <a:r>
              <a:rPr lang="en-US" dirty="0" err="1">
                <a:hlinkClick r:id="rId60"/>
              </a:rPr>
              <a:t>Politics</a:t>
            </a:r>
            <a:r>
              <a:rPr lang="en-US" dirty="0" err="1">
                <a:hlinkClick r:id="rId61"/>
              </a:rPr>
              <a:t>School</a:t>
            </a:r>
            <a:r>
              <a:rPr lang="en-US" dirty="0">
                <a:hlinkClick r:id="rId61"/>
              </a:rPr>
              <a:t> And </a:t>
            </a:r>
            <a:r>
              <a:rPr lang="en-US" dirty="0" err="1">
                <a:hlinkClick r:id="rId61"/>
              </a:rPr>
              <a:t>Colleges</a:t>
            </a:r>
            <a:r>
              <a:rPr lang="en-US" dirty="0" err="1">
                <a:hlinkClick r:id="rId62"/>
              </a:rPr>
              <a:t>WB</a:t>
            </a:r>
            <a:r>
              <a:rPr lang="en-US" dirty="0">
                <a:hlinkClick r:id="rId62"/>
              </a:rPr>
              <a:t> </a:t>
            </a:r>
            <a:r>
              <a:rPr lang="en-US" dirty="0" err="1">
                <a:hlinkClick r:id="rId62"/>
              </a:rPr>
              <a:t>Elections</a:t>
            </a:r>
            <a:r>
              <a:rPr lang="en-US" dirty="0" err="1">
                <a:hlinkClick r:id="rId63"/>
              </a:rPr>
              <a:t>Photos</a:t>
            </a:r>
            <a:r>
              <a:rPr lang="en-US" dirty="0" err="1">
                <a:hlinkClick r:id="rId64"/>
              </a:rPr>
              <a:t>Videos</a:t>
            </a:r>
            <a:r>
              <a:rPr lang="en-US" dirty="0" err="1">
                <a:hlinkClick r:id="rId65"/>
              </a:rPr>
              <a:t>Weather</a:t>
            </a:r>
            <a:r>
              <a:rPr lang="en-US" dirty="0" err="1">
                <a:hlinkClick r:id="rId66"/>
              </a:rPr>
              <a:t>Pollution</a:t>
            </a:r>
            <a:r>
              <a:rPr lang="en-US" dirty="0">
                <a:hlinkClick r:id="rId66"/>
              </a:rPr>
              <a:t> </a:t>
            </a:r>
            <a:r>
              <a:rPr lang="en-US" dirty="0" err="1">
                <a:hlinkClick r:id="rId66"/>
              </a:rPr>
              <a:t>News</a:t>
            </a:r>
            <a:r>
              <a:rPr lang="en-US" dirty="0" err="1">
                <a:hlinkClick r:id="rId67"/>
              </a:rPr>
              <a:t>Events</a:t>
            </a:r>
            <a:endParaRPr lang="en-US" dirty="0"/>
          </a:p>
          <a:p>
            <a:r>
              <a:rPr lang="en-US" dirty="0" err="1">
                <a:hlinkClick r:id="rId68"/>
              </a:rPr>
              <a:t>ChennaiChennai</a:t>
            </a:r>
            <a:r>
              <a:rPr lang="en-US" dirty="0" err="1">
                <a:hlinkClick r:id="rId69"/>
              </a:rPr>
              <a:t>Civic</a:t>
            </a:r>
            <a:r>
              <a:rPr lang="en-US" dirty="0">
                <a:hlinkClick r:id="rId69"/>
              </a:rPr>
              <a:t> </a:t>
            </a:r>
            <a:r>
              <a:rPr lang="en-US" dirty="0" err="1">
                <a:hlinkClick r:id="rId69"/>
              </a:rPr>
              <a:t>Issues</a:t>
            </a:r>
            <a:r>
              <a:rPr lang="en-US" dirty="0" err="1">
                <a:hlinkClick r:id="rId70"/>
              </a:rPr>
              <a:t>Crime</a:t>
            </a:r>
            <a:r>
              <a:rPr lang="en-US" dirty="0" err="1">
                <a:hlinkClick r:id="rId71"/>
              </a:rPr>
              <a:t>Politics</a:t>
            </a:r>
            <a:r>
              <a:rPr lang="en-US" dirty="0" err="1">
                <a:hlinkClick r:id="rId72"/>
              </a:rPr>
              <a:t>School</a:t>
            </a:r>
            <a:r>
              <a:rPr lang="en-US" dirty="0">
                <a:hlinkClick r:id="rId72"/>
              </a:rPr>
              <a:t> And </a:t>
            </a:r>
            <a:r>
              <a:rPr lang="en-US" dirty="0" err="1">
                <a:hlinkClick r:id="rId72"/>
              </a:rPr>
              <a:t>Colleges</a:t>
            </a:r>
            <a:r>
              <a:rPr lang="en-US" dirty="0" err="1">
                <a:hlinkClick r:id="rId73"/>
              </a:rPr>
              <a:t>Tamil</a:t>
            </a:r>
            <a:r>
              <a:rPr lang="en-US" dirty="0">
                <a:hlinkClick r:id="rId73"/>
              </a:rPr>
              <a:t> Nadu </a:t>
            </a:r>
            <a:r>
              <a:rPr lang="en-US" dirty="0" err="1">
                <a:hlinkClick r:id="rId73"/>
              </a:rPr>
              <a:t>Elections</a:t>
            </a:r>
            <a:r>
              <a:rPr lang="en-US" dirty="0" err="1">
                <a:hlinkClick r:id="rId74"/>
              </a:rPr>
              <a:t>Citizen</a:t>
            </a:r>
            <a:r>
              <a:rPr lang="en-US" dirty="0">
                <a:hlinkClick r:id="rId74"/>
              </a:rPr>
              <a:t> </a:t>
            </a:r>
            <a:r>
              <a:rPr lang="en-US" dirty="0" err="1">
                <a:hlinkClick r:id="rId74"/>
              </a:rPr>
              <a:t>Reporter</a:t>
            </a:r>
            <a:r>
              <a:rPr lang="en-US" dirty="0" err="1">
                <a:hlinkClick r:id="rId75"/>
              </a:rPr>
              <a:t>Videos</a:t>
            </a:r>
            <a:r>
              <a:rPr lang="en-US" dirty="0" err="1">
                <a:hlinkClick r:id="rId76"/>
              </a:rPr>
              <a:t>Photos</a:t>
            </a:r>
            <a:r>
              <a:rPr lang="en-US" dirty="0" err="1">
                <a:hlinkClick r:id="rId77"/>
              </a:rPr>
              <a:t>Weather</a:t>
            </a:r>
            <a:r>
              <a:rPr lang="en-US" dirty="0" err="1">
                <a:hlinkClick r:id="rId78"/>
              </a:rPr>
              <a:t>Pollution</a:t>
            </a:r>
            <a:r>
              <a:rPr lang="en-US" dirty="0">
                <a:hlinkClick r:id="rId78"/>
              </a:rPr>
              <a:t> </a:t>
            </a:r>
            <a:r>
              <a:rPr lang="en-US" dirty="0" err="1">
                <a:hlinkClick r:id="rId78"/>
              </a:rPr>
              <a:t>News</a:t>
            </a:r>
            <a:r>
              <a:rPr lang="en-US" dirty="0" err="1">
                <a:hlinkClick r:id="rId79"/>
              </a:rPr>
              <a:t>Events</a:t>
            </a:r>
            <a:endParaRPr lang="en-US" dirty="0"/>
          </a:p>
          <a:p>
            <a:r>
              <a:rPr lang="en-US" dirty="0" err="1">
                <a:hlinkClick r:id="rId80"/>
              </a:rPr>
              <a:t>AgraAgra</a:t>
            </a:r>
            <a:r>
              <a:rPr lang="en-US" dirty="0" err="1">
                <a:hlinkClick r:id="rId81"/>
              </a:rPr>
              <a:t>Weather</a:t>
            </a:r>
            <a:r>
              <a:rPr lang="en-US" dirty="0" err="1">
                <a:hlinkClick r:id="rId82"/>
              </a:rPr>
              <a:t>Pollution</a:t>
            </a:r>
            <a:r>
              <a:rPr lang="en-US" dirty="0">
                <a:hlinkClick r:id="rId82"/>
              </a:rPr>
              <a:t> </a:t>
            </a:r>
            <a:r>
              <a:rPr lang="en-US" dirty="0" err="1">
                <a:hlinkClick r:id="rId82"/>
              </a:rPr>
              <a:t>News</a:t>
            </a:r>
            <a:r>
              <a:rPr lang="en-US" dirty="0" err="1">
                <a:hlinkClick r:id="rId83"/>
              </a:rPr>
              <a:t>Up</a:t>
            </a:r>
            <a:r>
              <a:rPr lang="en-US" dirty="0">
                <a:hlinkClick r:id="rId83"/>
              </a:rPr>
              <a:t> Elections</a:t>
            </a:r>
            <a:endParaRPr lang="en-US" dirty="0"/>
          </a:p>
          <a:p>
            <a:r>
              <a:rPr lang="en-US" dirty="0" err="1">
                <a:hlinkClick r:id="rId84"/>
              </a:rPr>
              <a:t>AgartalaAgartala</a:t>
            </a:r>
            <a:r>
              <a:rPr lang="en-US" dirty="0" err="1">
                <a:hlinkClick r:id="rId85"/>
              </a:rPr>
              <a:t>Weather</a:t>
            </a:r>
            <a:r>
              <a:rPr lang="en-US" dirty="0" err="1">
                <a:hlinkClick r:id="rId86"/>
              </a:rPr>
              <a:t>Tripura</a:t>
            </a:r>
            <a:r>
              <a:rPr lang="en-US" dirty="0">
                <a:hlinkClick r:id="rId86"/>
              </a:rPr>
              <a:t> Elections</a:t>
            </a:r>
            <a:endParaRPr lang="en-US" dirty="0"/>
          </a:p>
          <a:p>
            <a:r>
              <a:rPr lang="en-US" dirty="0" err="1">
                <a:hlinkClick r:id="rId87"/>
              </a:rPr>
              <a:t>AhmedabadAhmedabad</a:t>
            </a:r>
            <a:r>
              <a:rPr lang="en-US" dirty="0" err="1">
                <a:hlinkClick r:id="rId88"/>
              </a:rPr>
              <a:t>Civic</a:t>
            </a:r>
            <a:r>
              <a:rPr lang="en-US" dirty="0">
                <a:hlinkClick r:id="rId88"/>
              </a:rPr>
              <a:t> </a:t>
            </a:r>
            <a:r>
              <a:rPr lang="en-US" dirty="0" err="1">
                <a:hlinkClick r:id="rId88"/>
              </a:rPr>
              <a:t>Issues</a:t>
            </a:r>
            <a:r>
              <a:rPr lang="en-US" dirty="0" err="1">
                <a:hlinkClick r:id="rId89"/>
              </a:rPr>
              <a:t>Crime</a:t>
            </a:r>
            <a:r>
              <a:rPr lang="en-US" dirty="0" err="1">
                <a:hlinkClick r:id="rId90"/>
              </a:rPr>
              <a:t>Politics</a:t>
            </a:r>
            <a:r>
              <a:rPr lang="en-US" dirty="0" err="1">
                <a:hlinkClick r:id="rId91"/>
              </a:rPr>
              <a:t>School</a:t>
            </a:r>
            <a:r>
              <a:rPr lang="en-US" dirty="0">
                <a:hlinkClick r:id="rId91"/>
              </a:rPr>
              <a:t> And </a:t>
            </a:r>
            <a:r>
              <a:rPr lang="en-US" dirty="0" err="1">
                <a:hlinkClick r:id="rId91"/>
              </a:rPr>
              <a:t>Colleges</a:t>
            </a:r>
            <a:r>
              <a:rPr lang="en-US" dirty="0" err="1">
                <a:hlinkClick r:id="rId92"/>
              </a:rPr>
              <a:t>Gujarat</a:t>
            </a:r>
            <a:r>
              <a:rPr lang="en-US" dirty="0">
                <a:hlinkClick r:id="rId92"/>
              </a:rPr>
              <a:t> </a:t>
            </a:r>
            <a:r>
              <a:rPr lang="en-US" dirty="0" err="1">
                <a:hlinkClick r:id="rId92"/>
              </a:rPr>
              <a:t>Elections</a:t>
            </a:r>
            <a:r>
              <a:rPr lang="en-US" dirty="0" err="1">
                <a:hlinkClick r:id="rId93"/>
              </a:rPr>
              <a:t>Videos</a:t>
            </a:r>
            <a:r>
              <a:rPr lang="en-US" dirty="0" err="1">
                <a:hlinkClick r:id="rId94"/>
              </a:rPr>
              <a:t>Photos</a:t>
            </a:r>
            <a:r>
              <a:rPr lang="en-US" dirty="0" err="1">
                <a:hlinkClick r:id="rId95"/>
              </a:rPr>
              <a:t>Weather</a:t>
            </a:r>
            <a:r>
              <a:rPr lang="en-US" dirty="0" err="1">
                <a:hlinkClick r:id="rId96"/>
              </a:rPr>
              <a:t>Pollution</a:t>
            </a:r>
            <a:r>
              <a:rPr lang="en-US" dirty="0">
                <a:hlinkClick r:id="rId96"/>
              </a:rPr>
              <a:t> </a:t>
            </a:r>
            <a:r>
              <a:rPr lang="en-US" dirty="0" err="1">
                <a:hlinkClick r:id="rId96"/>
              </a:rPr>
              <a:t>News</a:t>
            </a:r>
            <a:r>
              <a:rPr lang="en-US" dirty="0" err="1">
                <a:hlinkClick r:id="rId97"/>
              </a:rPr>
              <a:t>Events</a:t>
            </a:r>
            <a:endParaRPr lang="en-US" dirty="0"/>
          </a:p>
          <a:p>
            <a:r>
              <a:rPr lang="en-US" dirty="0" err="1">
                <a:hlinkClick r:id="rId98"/>
              </a:rPr>
              <a:t>AjmerAjmer</a:t>
            </a:r>
            <a:r>
              <a:rPr lang="en-US" dirty="0" err="1">
                <a:hlinkClick r:id="rId99"/>
              </a:rPr>
              <a:t>Weather</a:t>
            </a:r>
            <a:endParaRPr lang="en-US" dirty="0"/>
          </a:p>
          <a:p>
            <a:r>
              <a:rPr lang="en-US" dirty="0" err="1">
                <a:hlinkClick r:id="rId100"/>
              </a:rPr>
              <a:t>AllahabadAllahabad</a:t>
            </a:r>
            <a:r>
              <a:rPr lang="en-US" dirty="0" err="1">
                <a:hlinkClick r:id="rId101"/>
              </a:rPr>
              <a:t>Weather</a:t>
            </a:r>
            <a:r>
              <a:rPr lang="en-US" dirty="0" err="1">
                <a:hlinkClick r:id="rId83"/>
              </a:rPr>
              <a:t>UP</a:t>
            </a:r>
            <a:r>
              <a:rPr lang="en-US" dirty="0">
                <a:hlinkClick r:id="rId83"/>
              </a:rPr>
              <a:t> Elections</a:t>
            </a:r>
            <a:endParaRPr lang="en-US" dirty="0"/>
          </a:p>
          <a:p>
            <a:r>
              <a:rPr lang="en-US" dirty="0" err="1">
                <a:hlinkClick r:id="rId102"/>
              </a:rPr>
              <a:t>Amaravati</a:t>
            </a:r>
            <a:endParaRPr lang="en-US" dirty="0"/>
          </a:p>
          <a:p>
            <a:r>
              <a:rPr lang="en-US" dirty="0">
                <a:hlinkClick r:id="rId103"/>
              </a:rPr>
              <a:t>Amritsar</a:t>
            </a:r>
            <a:endParaRPr lang="en-US" dirty="0"/>
          </a:p>
          <a:p>
            <a:r>
              <a:rPr lang="en-US" dirty="0">
                <a:hlinkClick r:id="rId104"/>
              </a:rPr>
              <a:t>Aurangabad</a:t>
            </a:r>
            <a:endParaRPr lang="en-US" dirty="0"/>
          </a:p>
          <a:p>
            <a:r>
              <a:rPr lang="en-US" dirty="0">
                <a:hlinkClick r:id="rId105"/>
              </a:rPr>
              <a:t>Bareilly</a:t>
            </a:r>
            <a:endParaRPr lang="en-US" dirty="0"/>
          </a:p>
          <a:p>
            <a:r>
              <a:rPr lang="en-US" dirty="0">
                <a:hlinkClick r:id="rId106"/>
              </a:rPr>
              <a:t>Bhopal</a:t>
            </a:r>
            <a:endParaRPr lang="en-US" dirty="0"/>
          </a:p>
          <a:p>
            <a:r>
              <a:rPr lang="en-US" dirty="0">
                <a:hlinkClick r:id="rId107"/>
              </a:rPr>
              <a:t>Chandigarh</a:t>
            </a:r>
            <a:endParaRPr lang="en-US" dirty="0"/>
          </a:p>
          <a:p>
            <a:r>
              <a:rPr lang="en-US" dirty="0">
                <a:hlinkClick r:id="rId108"/>
              </a:rPr>
              <a:t>Coimbatore</a:t>
            </a:r>
            <a:endParaRPr lang="en-US" dirty="0"/>
          </a:p>
          <a:p>
            <a:r>
              <a:rPr lang="en-US" dirty="0">
                <a:hlinkClick r:id="rId109"/>
              </a:rPr>
              <a:t>Cuttack</a:t>
            </a:r>
            <a:endParaRPr lang="en-US" dirty="0"/>
          </a:p>
          <a:p>
            <a:r>
              <a:rPr lang="en-US" dirty="0">
                <a:hlinkClick r:id="rId110"/>
              </a:rPr>
              <a:t>Dehradun</a:t>
            </a:r>
            <a:endParaRPr lang="en-US" dirty="0"/>
          </a:p>
          <a:p>
            <a:r>
              <a:rPr lang="en-US" dirty="0">
                <a:hlinkClick r:id="rId111"/>
              </a:rPr>
              <a:t>Erode</a:t>
            </a:r>
            <a:endParaRPr lang="en-US" dirty="0"/>
          </a:p>
          <a:p>
            <a:r>
              <a:rPr lang="en-US" dirty="0">
                <a:hlinkClick r:id="rId112"/>
              </a:rPr>
              <a:t>Faridabad</a:t>
            </a:r>
            <a:endParaRPr lang="en-US" dirty="0"/>
          </a:p>
          <a:p>
            <a:r>
              <a:rPr lang="en-US" dirty="0">
                <a:hlinkClick r:id="rId113"/>
              </a:rPr>
              <a:t>Ghaziabad</a:t>
            </a:r>
            <a:endParaRPr lang="en-US" dirty="0"/>
          </a:p>
          <a:p>
            <a:r>
              <a:rPr lang="en-US" dirty="0">
                <a:hlinkClick r:id="rId114"/>
              </a:rPr>
              <a:t>Goa</a:t>
            </a:r>
            <a:endParaRPr lang="en-US" dirty="0"/>
          </a:p>
          <a:p>
            <a:r>
              <a:rPr lang="en-US" dirty="0">
                <a:hlinkClick r:id="rId115"/>
              </a:rPr>
              <a:t>Gurgaon</a:t>
            </a:r>
            <a:endParaRPr lang="en-US" dirty="0"/>
          </a:p>
          <a:p>
            <a:r>
              <a:rPr lang="en-US" dirty="0">
                <a:hlinkClick r:id="rId116"/>
              </a:rPr>
              <a:t>Guwahati</a:t>
            </a:r>
            <a:endParaRPr lang="en-US" dirty="0"/>
          </a:p>
          <a:p>
            <a:r>
              <a:rPr lang="en-US" dirty="0" err="1">
                <a:hlinkClick r:id="rId117"/>
              </a:rPr>
              <a:t>Hubballi</a:t>
            </a:r>
            <a:endParaRPr lang="en-US" dirty="0"/>
          </a:p>
          <a:p>
            <a:r>
              <a:rPr lang="en-US" dirty="0" err="1">
                <a:hlinkClick r:id="rId118"/>
              </a:rPr>
              <a:t>Imphal</a:t>
            </a:r>
            <a:endParaRPr lang="en-US" dirty="0"/>
          </a:p>
          <a:p>
            <a:r>
              <a:rPr lang="en-US" dirty="0">
                <a:hlinkClick r:id="rId119"/>
              </a:rPr>
              <a:t>Indore</a:t>
            </a:r>
            <a:endParaRPr lang="en-US" dirty="0"/>
          </a:p>
          <a:p>
            <a:r>
              <a:rPr lang="en-US" dirty="0" err="1">
                <a:hlinkClick r:id="rId120"/>
              </a:rPr>
              <a:t>Itanagar</a:t>
            </a:r>
            <a:endParaRPr lang="en-US" dirty="0"/>
          </a:p>
          <a:p>
            <a:r>
              <a:rPr lang="en-US" dirty="0">
                <a:hlinkClick r:id="rId121"/>
              </a:rPr>
              <a:t>Jaipur</a:t>
            </a:r>
            <a:endParaRPr lang="en-US" dirty="0"/>
          </a:p>
          <a:p>
            <a:r>
              <a:rPr lang="en-US" dirty="0">
                <a:hlinkClick r:id="rId122"/>
              </a:rPr>
              <a:t>Jammu</a:t>
            </a:r>
            <a:endParaRPr lang="en-US" dirty="0"/>
          </a:p>
          <a:p>
            <a:r>
              <a:rPr lang="en-US" dirty="0">
                <a:hlinkClick r:id="rId123"/>
              </a:rPr>
              <a:t>Jamshedpur</a:t>
            </a:r>
            <a:endParaRPr lang="en-US" dirty="0"/>
          </a:p>
          <a:p>
            <a:r>
              <a:rPr lang="en-US" dirty="0">
                <a:hlinkClick r:id="rId124"/>
              </a:rPr>
              <a:t>Jodhpur</a:t>
            </a:r>
            <a:endParaRPr lang="en-US" dirty="0"/>
          </a:p>
          <a:p>
            <a:r>
              <a:rPr lang="en-US" dirty="0">
                <a:hlinkClick r:id="rId125"/>
              </a:rPr>
              <a:t>Kanpur</a:t>
            </a:r>
            <a:endParaRPr lang="en-US" dirty="0"/>
          </a:p>
          <a:p>
            <a:r>
              <a:rPr lang="en-US" dirty="0">
                <a:hlinkClick r:id="rId126"/>
              </a:rPr>
              <a:t>Kochi</a:t>
            </a:r>
            <a:endParaRPr lang="en-US" dirty="0"/>
          </a:p>
          <a:p>
            <a:r>
              <a:rPr lang="en-US" dirty="0" err="1">
                <a:hlinkClick r:id="rId127"/>
              </a:rPr>
              <a:t>Kohima</a:t>
            </a:r>
            <a:endParaRPr lang="en-US" dirty="0"/>
          </a:p>
          <a:p>
            <a:r>
              <a:rPr lang="en-US" dirty="0">
                <a:hlinkClick r:id="rId128"/>
              </a:rPr>
              <a:t>Kolhapur</a:t>
            </a:r>
            <a:endParaRPr lang="en-US" dirty="0"/>
          </a:p>
          <a:p>
            <a:r>
              <a:rPr lang="en-US" dirty="0">
                <a:hlinkClick r:id="rId129"/>
              </a:rPr>
              <a:t>Kozhikode</a:t>
            </a:r>
            <a:endParaRPr lang="en-US" dirty="0"/>
          </a:p>
          <a:p>
            <a:r>
              <a:rPr lang="en-US" dirty="0">
                <a:hlinkClick r:id="rId130"/>
              </a:rPr>
              <a:t>Ludhiana</a:t>
            </a:r>
            <a:endParaRPr lang="en-US" dirty="0"/>
          </a:p>
          <a:p>
            <a:r>
              <a:rPr lang="en-US" dirty="0" err="1">
                <a:hlinkClick r:id="rId131"/>
              </a:rPr>
              <a:t>Lucknow</a:t>
            </a:r>
            <a:endParaRPr lang="en-US" dirty="0"/>
          </a:p>
          <a:p>
            <a:r>
              <a:rPr lang="en-US" dirty="0">
                <a:hlinkClick r:id="rId132"/>
              </a:rPr>
              <a:t>Madurai</a:t>
            </a:r>
            <a:endParaRPr lang="en-US" dirty="0"/>
          </a:p>
          <a:p>
            <a:r>
              <a:rPr lang="en-US" dirty="0" err="1">
                <a:hlinkClick r:id="rId133"/>
              </a:rPr>
              <a:t>Mangaluru</a:t>
            </a:r>
            <a:endParaRPr lang="en-US" dirty="0"/>
          </a:p>
          <a:p>
            <a:r>
              <a:rPr lang="en-US" dirty="0">
                <a:hlinkClick r:id="rId134"/>
              </a:rPr>
              <a:t>Meerut</a:t>
            </a:r>
            <a:endParaRPr lang="en-US" dirty="0"/>
          </a:p>
          <a:p>
            <a:r>
              <a:rPr lang="en-US" dirty="0">
                <a:hlinkClick r:id="rId135"/>
              </a:rPr>
              <a:t>Mumbai Region</a:t>
            </a:r>
            <a:endParaRPr lang="en-US" dirty="0"/>
          </a:p>
          <a:p>
            <a:r>
              <a:rPr lang="en-US" dirty="0" err="1">
                <a:hlinkClick r:id="rId136"/>
              </a:rPr>
              <a:t>Mysuru</a:t>
            </a:r>
            <a:endParaRPr lang="en-US" dirty="0"/>
          </a:p>
          <a:p>
            <a:r>
              <a:rPr lang="en-US" dirty="0">
                <a:hlinkClick r:id="rId137"/>
              </a:rPr>
              <a:t>Nagpur</a:t>
            </a:r>
            <a:endParaRPr lang="en-US" dirty="0"/>
          </a:p>
          <a:p>
            <a:r>
              <a:rPr lang="en-US" dirty="0" err="1">
                <a:hlinkClick r:id="rId138"/>
              </a:rPr>
              <a:t>Nashik</a:t>
            </a:r>
            <a:endParaRPr lang="en-US" dirty="0"/>
          </a:p>
          <a:p>
            <a:r>
              <a:rPr lang="en-US" dirty="0" err="1">
                <a:hlinkClick r:id="rId139"/>
              </a:rPr>
              <a:t>Navi</a:t>
            </a:r>
            <a:r>
              <a:rPr lang="en-US" dirty="0">
                <a:hlinkClick r:id="rId139"/>
              </a:rPr>
              <a:t> Mumbai</a:t>
            </a:r>
            <a:endParaRPr lang="en-US" dirty="0"/>
          </a:p>
          <a:p>
            <a:r>
              <a:rPr lang="en-US" dirty="0">
                <a:hlinkClick r:id="rId140"/>
              </a:rPr>
              <a:t>Noida</a:t>
            </a:r>
            <a:endParaRPr lang="en-US" dirty="0"/>
          </a:p>
          <a:p>
            <a:r>
              <a:rPr lang="en-US" dirty="0">
                <a:hlinkClick r:id="rId141"/>
              </a:rPr>
              <a:t>Patna</a:t>
            </a:r>
            <a:endParaRPr lang="en-US" dirty="0"/>
          </a:p>
          <a:p>
            <a:r>
              <a:rPr lang="en-US" dirty="0" err="1">
                <a:hlinkClick r:id="rId142"/>
              </a:rPr>
              <a:t>Puducherry</a:t>
            </a:r>
            <a:endParaRPr lang="en-US" dirty="0"/>
          </a:p>
          <a:p>
            <a:r>
              <a:rPr lang="en-US" dirty="0">
                <a:hlinkClick r:id="rId143"/>
              </a:rPr>
              <a:t>Pune</a:t>
            </a:r>
            <a:endParaRPr lang="en-US" dirty="0"/>
          </a:p>
          <a:p>
            <a:r>
              <a:rPr lang="en-US" dirty="0">
                <a:hlinkClick r:id="rId144"/>
              </a:rPr>
              <a:t>Raipur</a:t>
            </a:r>
            <a:endParaRPr lang="en-US" dirty="0"/>
          </a:p>
          <a:p>
            <a:r>
              <a:rPr lang="en-US" dirty="0">
                <a:hlinkClick r:id="rId145"/>
              </a:rPr>
              <a:t>Rajkot</a:t>
            </a:r>
            <a:endParaRPr lang="en-US" dirty="0"/>
          </a:p>
          <a:p>
            <a:r>
              <a:rPr lang="en-US" dirty="0">
                <a:hlinkClick r:id="rId146"/>
              </a:rPr>
              <a:t>Ranchi</a:t>
            </a:r>
            <a:endParaRPr lang="en-US" dirty="0"/>
          </a:p>
          <a:p>
            <a:r>
              <a:rPr lang="en-US" dirty="0">
                <a:hlinkClick r:id="rId147"/>
              </a:rPr>
              <a:t>Thane</a:t>
            </a:r>
            <a:endParaRPr lang="en-US" dirty="0"/>
          </a:p>
          <a:p>
            <a:r>
              <a:rPr lang="en-US" dirty="0">
                <a:hlinkClick r:id="rId148"/>
              </a:rPr>
              <a:t>Salem</a:t>
            </a:r>
            <a:endParaRPr lang="en-US" dirty="0"/>
          </a:p>
          <a:p>
            <a:r>
              <a:rPr lang="en-US" dirty="0" err="1">
                <a:hlinkClick r:id="rId149"/>
              </a:rPr>
              <a:t>Shillong</a:t>
            </a:r>
            <a:endParaRPr lang="en-US" dirty="0"/>
          </a:p>
          <a:p>
            <a:r>
              <a:rPr lang="en-US" dirty="0">
                <a:hlinkClick r:id="rId150"/>
              </a:rPr>
              <a:t>Shimla</a:t>
            </a:r>
            <a:endParaRPr lang="en-US" dirty="0"/>
          </a:p>
          <a:p>
            <a:r>
              <a:rPr lang="en-US" dirty="0">
                <a:hlinkClick r:id="rId151"/>
              </a:rPr>
              <a:t>Srinagar</a:t>
            </a:r>
            <a:endParaRPr lang="en-US" dirty="0"/>
          </a:p>
          <a:p>
            <a:r>
              <a:rPr lang="en-US" dirty="0" err="1">
                <a:hlinkClick r:id="rId152"/>
              </a:rPr>
              <a:t>Surat</a:t>
            </a:r>
            <a:endParaRPr lang="en-US" dirty="0"/>
          </a:p>
          <a:p>
            <a:r>
              <a:rPr lang="en-US" dirty="0" err="1">
                <a:hlinkClick r:id="rId153"/>
              </a:rPr>
              <a:t>Trichy</a:t>
            </a:r>
            <a:endParaRPr lang="en-US" dirty="0"/>
          </a:p>
          <a:p>
            <a:r>
              <a:rPr lang="en-US" dirty="0">
                <a:hlinkClick r:id="rId154"/>
              </a:rPr>
              <a:t>Thiruvananthapuram</a:t>
            </a:r>
            <a:endParaRPr lang="en-US" dirty="0"/>
          </a:p>
          <a:p>
            <a:r>
              <a:rPr lang="en-US" dirty="0">
                <a:hlinkClick r:id="rId155"/>
              </a:rPr>
              <a:t>Udaipur</a:t>
            </a:r>
            <a:endParaRPr lang="en-US" dirty="0"/>
          </a:p>
          <a:p>
            <a:r>
              <a:rPr lang="en-US" dirty="0">
                <a:hlinkClick r:id="rId156"/>
              </a:rPr>
              <a:t>Vadodara</a:t>
            </a:r>
            <a:endParaRPr lang="en-US" dirty="0"/>
          </a:p>
          <a:p>
            <a:r>
              <a:rPr lang="en-US" dirty="0">
                <a:hlinkClick r:id="rId157"/>
              </a:rPr>
              <a:t>Varanasi</a:t>
            </a:r>
            <a:endParaRPr lang="en-US" dirty="0"/>
          </a:p>
          <a:p>
            <a:r>
              <a:rPr lang="en-US" dirty="0">
                <a:hlinkClick r:id="rId158"/>
              </a:rPr>
              <a:t>Vijayawada</a:t>
            </a:r>
            <a:endParaRPr lang="en-US" dirty="0"/>
          </a:p>
          <a:p>
            <a:r>
              <a:rPr lang="en-US" dirty="0">
                <a:hlinkClick r:id="rId159"/>
              </a:rPr>
              <a:t>Visakhapatnam</a:t>
            </a:r>
            <a:endParaRPr lang="en-US" dirty="0"/>
          </a:p>
          <a:p>
            <a:r>
              <a:rPr lang="en-US" cap="all" dirty="0">
                <a:hlinkClick r:id="rId160"/>
              </a:rPr>
              <a:t>CIVIC ISSUES</a:t>
            </a:r>
            <a:endParaRPr lang="en-US" dirty="0"/>
          </a:p>
          <a:p>
            <a:r>
              <a:rPr lang="en-US" cap="all" dirty="0">
                <a:hlinkClick r:id="rId161"/>
              </a:rPr>
              <a:t>CRIME</a:t>
            </a:r>
            <a:endParaRPr lang="en-US" dirty="0"/>
          </a:p>
          <a:p>
            <a:r>
              <a:rPr lang="en-US" cap="all" dirty="0">
                <a:hlinkClick r:id="rId162"/>
              </a:rPr>
              <a:t>POLITICS</a:t>
            </a:r>
            <a:endParaRPr lang="en-US" dirty="0"/>
          </a:p>
          <a:p>
            <a:r>
              <a:rPr lang="en-US" cap="all" dirty="0">
                <a:hlinkClick r:id="rId163"/>
              </a:rPr>
              <a:t>SCHOOL AND COLLEGES</a:t>
            </a:r>
            <a:endParaRPr lang="en-US" dirty="0"/>
          </a:p>
          <a:p>
            <a:r>
              <a:rPr lang="en-US" cap="all" dirty="0">
                <a:hlinkClick r:id="rId164"/>
              </a:rPr>
              <a:t>ODISHA ELECTIONS</a:t>
            </a:r>
            <a:endParaRPr lang="en-US" dirty="0"/>
          </a:p>
          <a:p>
            <a:r>
              <a:rPr lang="en-US" cap="all" dirty="0">
                <a:hlinkClick r:id="rId165"/>
              </a:rPr>
              <a:t>WEATHER</a:t>
            </a:r>
            <a:endParaRPr lang="en-US" dirty="0"/>
          </a:p>
          <a:p>
            <a:r>
              <a:rPr lang="en-US" cap="all" dirty="0">
                <a:hlinkClick r:id="rId166"/>
              </a:rPr>
              <a:t>EVENTS</a:t>
            </a:r>
            <a:endParaRPr lang="en-US" dirty="0"/>
          </a:p>
          <a:p>
            <a:r>
              <a:rPr lang="en-US" b="1" dirty="0"/>
              <a:t>Birth of a movement</a:t>
            </a:r>
          </a:p>
          <a:p>
            <a:r>
              <a:rPr lang="en-US" cap="all" dirty="0">
                <a:hlinkClick r:id="rId5"/>
              </a:rPr>
              <a:t>NEWS</a:t>
            </a:r>
            <a:endParaRPr lang="en-US" cap="all" dirty="0"/>
          </a:p>
          <a:p>
            <a:r>
              <a:rPr lang="en-US" cap="all" dirty="0">
                <a:hlinkClick r:id="rId6"/>
              </a:rPr>
              <a:t>CITY NEWS</a:t>
            </a:r>
            <a:endParaRPr lang="en-US" cap="all" dirty="0"/>
          </a:p>
          <a:p>
            <a:r>
              <a:rPr lang="en-US" cap="all" dirty="0">
                <a:hlinkClick r:id="rId7"/>
              </a:rPr>
              <a:t>BHUBANESWAR NEWS</a:t>
            </a:r>
            <a:endParaRPr lang="en-US" cap="all" dirty="0"/>
          </a:p>
          <a:p>
            <a:r>
              <a:rPr lang="en-US" dirty="0"/>
              <a:t>Birth Of A Movement</a:t>
            </a:r>
          </a:p>
          <a:p>
            <a:r>
              <a:rPr lang="en-US" b="1" cap="all" dirty="0"/>
              <a:t>THIS STORY IS FROM JULY 8, 2018</a:t>
            </a:r>
          </a:p>
          <a:p>
            <a:r>
              <a:rPr lang="en-US" b="1" dirty="0"/>
              <a:t>Birth of a movement</a:t>
            </a:r>
          </a:p>
          <a:p>
            <a:r>
              <a:rPr lang="en-US" b="1" dirty="0"/>
              <a:t>Birth of a movement</a:t>
            </a:r>
          </a:p>
          <a:p>
            <a:r>
              <a:rPr lang="en-US" dirty="0"/>
              <a:t>TNN | </a:t>
            </a:r>
            <a:r>
              <a:rPr lang="en-US" dirty="0" err="1"/>
              <a:t>Amava.Bhattacharya</a:t>
            </a:r>
            <a:r>
              <a:rPr lang="en-US" dirty="0"/>
              <a:t> / Updated: Jul 9, 2018, 22:12 IST</a:t>
            </a:r>
          </a:p>
          <a:p>
            <a:r>
              <a:rPr lang="en-US" dirty="0"/>
              <a:t>AA+</a:t>
            </a:r>
            <a:r>
              <a:rPr lang="en-US" b="1" cap="all" dirty="0"/>
              <a:t>TEXT SIZE</a:t>
            </a:r>
          </a:p>
          <a:p>
            <a:r>
              <a:rPr lang="en-US" dirty="0"/>
              <a:t>Small</a:t>
            </a:r>
          </a:p>
          <a:p>
            <a:r>
              <a:rPr lang="en-US" dirty="0"/>
              <a:t>Medium</a:t>
            </a:r>
          </a:p>
          <a:p>
            <a:r>
              <a:rPr lang="en-US" dirty="0"/>
              <a:t>Large</a:t>
            </a:r>
          </a:p>
          <a:p>
            <a:r>
              <a:rPr lang="en-US" b="1" cap="all" dirty="0"/>
              <a:t>ARTICLES</a:t>
            </a:r>
          </a:p>
          <a:p>
            <a:r>
              <a:rPr lang="en-US" dirty="0">
                <a:hlinkClick r:id="rId167"/>
              </a:rPr>
              <a:t>Birth of a movement</a:t>
            </a:r>
            <a:endParaRPr lang="en-US" dirty="0"/>
          </a:p>
          <a:p>
            <a:r>
              <a:rPr lang="en-US" dirty="0">
                <a:hlinkClick r:id="rId168"/>
              </a:rPr>
              <a:t>‘I faced criticism for writing in </a:t>
            </a:r>
            <a:r>
              <a:rPr lang="en-US" dirty="0" err="1">
                <a:hlinkClick r:id="rId168"/>
              </a:rPr>
              <a:t>Kosali</a:t>
            </a:r>
            <a:r>
              <a:rPr lang="en-US" dirty="0">
                <a:hlinkClick r:id="rId168"/>
              </a:rPr>
              <a:t>’</a:t>
            </a:r>
            <a:endParaRPr lang="en-US" dirty="0"/>
          </a:p>
          <a:p>
            <a:r>
              <a:rPr lang="en-US" dirty="0">
                <a:hlinkClick r:id="rId169"/>
              </a:rPr>
              <a:t>A fine balance</a:t>
            </a:r>
            <a:endParaRPr lang="en-US" dirty="0"/>
          </a:p>
          <a:p>
            <a:r>
              <a:rPr lang="en-US" dirty="0">
                <a:hlinkClick r:id="rId170"/>
              </a:rPr>
              <a:t>Lawyers protest Centre's refusal to set up HC benches in west, south </a:t>
            </a:r>
            <a:r>
              <a:rPr lang="en-US" dirty="0" err="1">
                <a:hlinkClick r:id="rId170"/>
              </a:rPr>
              <a:t>Odisha</a:t>
            </a:r>
            <a:endParaRPr lang="en-US" dirty="0"/>
          </a:p>
          <a:p>
            <a:r>
              <a:rPr lang="en-US" dirty="0"/>
              <a:t>With the elections about a year away, </a:t>
            </a:r>
            <a:r>
              <a:rPr lang="en-US" dirty="0">
                <a:hlinkClick r:id="rId171"/>
              </a:rPr>
              <a:t>western </a:t>
            </a:r>
            <a:r>
              <a:rPr lang="en-US" dirty="0" err="1">
                <a:hlinkClick r:id="rId171"/>
              </a:rPr>
              <a:t>Odisha</a:t>
            </a:r>
            <a:r>
              <a:rPr lang="en-US" dirty="0"/>
              <a:t> finds itself in conflict with the rest of the state. Part of the issue is </a:t>
            </a:r>
            <a:r>
              <a:rPr lang="en-US" dirty="0" err="1">
                <a:hlinkClick r:id="rId172"/>
              </a:rPr>
              <a:t>Kosali</a:t>
            </a:r>
            <a:r>
              <a:rPr lang="en-US" dirty="0"/>
              <a:t>, a language yet to find a place in the Eighth Schedule. </a:t>
            </a:r>
            <a:r>
              <a:rPr lang="en-US" dirty="0" err="1"/>
              <a:t>Amava</a:t>
            </a:r>
            <a:r>
              <a:rPr lang="en-US" dirty="0"/>
              <a:t> Bhattacharya traces its genesis</a:t>
            </a:r>
            <a:br>
              <a:rPr lang="en-US" dirty="0"/>
            </a:br>
            <a:r>
              <a:rPr lang="en-US" dirty="0" err="1"/>
              <a:t>Labour</a:t>
            </a:r>
            <a:r>
              <a:rPr lang="en-US" dirty="0"/>
              <a:t> minister </a:t>
            </a:r>
            <a:r>
              <a:rPr lang="en-US" dirty="0" err="1"/>
              <a:t>Susanta</a:t>
            </a:r>
            <a:r>
              <a:rPr lang="en-US" dirty="0"/>
              <a:t> Singh on Tuesday sought the replacement of the word ‘</a:t>
            </a:r>
            <a:r>
              <a:rPr lang="en-US" dirty="0" err="1"/>
              <a:t>Utkala</a:t>
            </a:r>
            <a:r>
              <a:rPr lang="en-US" dirty="0"/>
              <a:t>’ in ‘</a:t>
            </a:r>
            <a:r>
              <a:rPr lang="en-US" dirty="0" err="1"/>
              <a:t>Bande</a:t>
            </a:r>
            <a:r>
              <a:rPr lang="en-US" dirty="0"/>
              <a:t> </a:t>
            </a:r>
            <a:r>
              <a:rPr lang="en-US" dirty="0" err="1"/>
              <a:t>Utkala</a:t>
            </a:r>
            <a:r>
              <a:rPr lang="en-US" dirty="0"/>
              <a:t> </a:t>
            </a:r>
            <a:r>
              <a:rPr lang="en-US" dirty="0" err="1"/>
              <a:t>Janani</a:t>
            </a:r>
            <a:r>
              <a:rPr lang="en-US" dirty="0"/>
              <a:t>’ with ‘</a:t>
            </a:r>
            <a:r>
              <a:rPr lang="en-US" dirty="0" err="1"/>
              <a:t>Odisha</a:t>
            </a:r>
            <a:r>
              <a:rPr lang="en-US" dirty="0"/>
              <a:t>’. By proposing this change in the de facto state anthem, the BJD leader from </a:t>
            </a:r>
            <a:r>
              <a:rPr lang="en-US" dirty="0" err="1"/>
              <a:t>Bhatli</a:t>
            </a:r>
            <a:r>
              <a:rPr lang="en-US" dirty="0"/>
              <a:t> in </a:t>
            </a:r>
            <a:r>
              <a:rPr lang="en-US" dirty="0" err="1"/>
              <a:t>Bargarh</a:t>
            </a:r>
            <a:r>
              <a:rPr lang="en-US" dirty="0"/>
              <a:t> has turned the lens on the aspirations of western </a:t>
            </a:r>
            <a:r>
              <a:rPr lang="en-US" dirty="0" err="1"/>
              <a:t>Odisha</a:t>
            </a:r>
            <a:r>
              <a:rPr lang="en-US" dirty="0"/>
              <a:t>, a region that is markedly different from northern and coastal </a:t>
            </a:r>
            <a:r>
              <a:rPr lang="en-US" dirty="0" err="1"/>
              <a:t>Odisha</a:t>
            </a:r>
            <a:r>
              <a:rPr lang="en-US" dirty="0"/>
              <a:t> that were part of the historical </a:t>
            </a:r>
            <a:r>
              <a:rPr lang="en-US" dirty="0" err="1"/>
              <a:t>Utkala</a:t>
            </a:r>
            <a:r>
              <a:rPr lang="en-US" dirty="0"/>
              <a:t> kingdom.</a:t>
            </a:r>
            <a:br>
              <a:rPr lang="en-US" dirty="0"/>
            </a:br>
            <a:r>
              <a:rPr lang="en-US" dirty="0"/>
              <a:t>Western </a:t>
            </a:r>
            <a:r>
              <a:rPr lang="en-US" dirty="0" err="1"/>
              <a:t>Odisha’s</a:t>
            </a:r>
            <a:r>
              <a:rPr lang="en-US" dirty="0"/>
              <a:t> aspirations have ranged from better infrastructure to a demand for more political attention, to even a separate </a:t>
            </a:r>
            <a:r>
              <a:rPr lang="en-US" dirty="0" err="1"/>
              <a:t>Kosal</a:t>
            </a:r>
            <a:r>
              <a:rPr lang="en-US" dirty="0"/>
              <a:t> state. Central to its identity is the </a:t>
            </a:r>
            <a:r>
              <a:rPr lang="en-US" dirty="0" err="1"/>
              <a:t>Kosali</a:t>
            </a:r>
            <a:r>
              <a:rPr lang="en-US" dirty="0"/>
              <a:t> </a:t>
            </a:r>
            <a:r>
              <a:rPr lang="en-US" dirty="0">
                <a:hlinkClick r:id="rId173"/>
              </a:rPr>
              <a:t>Language Movement</a:t>
            </a:r>
            <a:r>
              <a:rPr lang="en-US" dirty="0"/>
              <a:t>, a socio-political and literary movement. While its literary goal – to prove that </a:t>
            </a:r>
            <a:r>
              <a:rPr lang="en-US" dirty="0" err="1"/>
              <a:t>Kosali</a:t>
            </a:r>
            <a:r>
              <a:rPr lang="en-US" dirty="0"/>
              <a:t> is a language and not a dialect of </a:t>
            </a:r>
            <a:r>
              <a:rPr lang="en-US" dirty="0" err="1"/>
              <a:t>Odia</a:t>
            </a:r>
            <a:r>
              <a:rPr lang="en-US" dirty="0"/>
              <a:t> – has more or less been achieved, its political goal – inclusion of </a:t>
            </a:r>
            <a:r>
              <a:rPr lang="en-US" dirty="0" err="1"/>
              <a:t>Kosali</a:t>
            </a:r>
            <a:r>
              <a:rPr lang="en-US" dirty="0"/>
              <a:t> in the 8th Schedule of the Constitution – is yet to be realized. With elections scheduled for early next year, political parties are expected to raise the emotive language issue to target each other and gain votes in a region that comprises almost half of </a:t>
            </a:r>
            <a:r>
              <a:rPr lang="en-US" dirty="0" err="1"/>
              <a:t>Odisha’s</a:t>
            </a:r>
            <a:r>
              <a:rPr lang="en-US" dirty="0"/>
              <a:t> population.</a:t>
            </a:r>
            <a:br>
              <a:rPr lang="en-US" dirty="0"/>
            </a:br>
            <a:r>
              <a:rPr lang="en-US" dirty="0" err="1"/>
              <a:t>Kosali</a:t>
            </a:r>
            <a:r>
              <a:rPr lang="en-US" dirty="0"/>
              <a:t> (also referred to as </a:t>
            </a:r>
            <a:r>
              <a:rPr lang="en-US" dirty="0" err="1">
                <a:hlinkClick r:id="rId174"/>
              </a:rPr>
              <a:t>Sambalpuri</a:t>
            </a:r>
            <a:r>
              <a:rPr lang="en-US" dirty="0"/>
              <a:t> or </a:t>
            </a:r>
            <a:r>
              <a:rPr lang="en-US" dirty="0" err="1"/>
              <a:t>Kosali-Sambalpuri</a:t>
            </a:r>
            <a:r>
              <a:rPr lang="en-US" dirty="0"/>
              <a:t>) is spoken in 10 districts of western </a:t>
            </a:r>
            <a:r>
              <a:rPr lang="en-US" dirty="0" err="1"/>
              <a:t>Odisha</a:t>
            </a:r>
            <a:r>
              <a:rPr lang="en-US" dirty="0"/>
              <a:t> – </a:t>
            </a:r>
            <a:r>
              <a:rPr lang="en-US" dirty="0" err="1"/>
              <a:t>Bargarh</a:t>
            </a:r>
            <a:r>
              <a:rPr lang="en-US" dirty="0"/>
              <a:t>, </a:t>
            </a:r>
            <a:r>
              <a:rPr lang="en-US" dirty="0" err="1"/>
              <a:t>Boudh</a:t>
            </a:r>
            <a:r>
              <a:rPr lang="en-US" dirty="0"/>
              <a:t>, </a:t>
            </a:r>
            <a:r>
              <a:rPr lang="en-US" dirty="0" err="1"/>
              <a:t>Subarnapur</a:t>
            </a:r>
            <a:r>
              <a:rPr lang="en-US" dirty="0"/>
              <a:t>, </a:t>
            </a:r>
            <a:r>
              <a:rPr lang="en-US" dirty="0" err="1"/>
              <a:t>Jharsuguda</a:t>
            </a:r>
            <a:r>
              <a:rPr lang="en-US" dirty="0"/>
              <a:t>, </a:t>
            </a:r>
            <a:r>
              <a:rPr lang="en-US" dirty="0" err="1"/>
              <a:t>Balangir</a:t>
            </a:r>
            <a:r>
              <a:rPr lang="en-US" dirty="0"/>
              <a:t>, </a:t>
            </a:r>
            <a:r>
              <a:rPr lang="en-US" dirty="0" err="1"/>
              <a:t>Deogarh</a:t>
            </a:r>
            <a:r>
              <a:rPr lang="en-US" dirty="0"/>
              <a:t>, </a:t>
            </a:r>
            <a:r>
              <a:rPr lang="en-US" dirty="0" err="1"/>
              <a:t>Sambalpur</a:t>
            </a:r>
            <a:r>
              <a:rPr lang="en-US" dirty="0"/>
              <a:t>, </a:t>
            </a:r>
            <a:r>
              <a:rPr lang="en-US" dirty="0" err="1"/>
              <a:t>Nuapada</a:t>
            </a:r>
            <a:r>
              <a:rPr lang="en-US" dirty="0"/>
              <a:t>, </a:t>
            </a:r>
            <a:r>
              <a:rPr lang="en-US" dirty="0" err="1"/>
              <a:t>Sundargarh</a:t>
            </a:r>
            <a:r>
              <a:rPr lang="en-US" dirty="0"/>
              <a:t>, </a:t>
            </a:r>
            <a:r>
              <a:rPr lang="en-US" dirty="0" err="1"/>
              <a:t>Kalahandi</a:t>
            </a:r>
            <a:r>
              <a:rPr lang="en-US" dirty="0"/>
              <a:t> and the </a:t>
            </a:r>
            <a:r>
              <a:rPr lang="en-US" dirty="0" err="1"/>
              <a:t>Athamalik</a:t>
            </a:r>
            <a:r>
              <a:rPr lang="en-US" dirty="0"/>
              <a:t> subdivision of </a:t>
            </a:r>
            <a:r>
              <a:rPr lang="en-US" dirty="0" err="1"/>
              <a:t>Angul</a:t>
            </a:r>
            <a:r>
              <a:rPr lang="en-US" dirty="0"/>
              <a:t>, besides </a:t>
            </a:r>
            <a:r>
              <a:rPr lang="en-US" dirty="0" err="1"/>
              <a:t>Raigarh</a:t>
            </a:r>
            <a:r>
              <a:rPr lang="en-US" dirty="0"/>
              <a:t>, </a:t>
            </a:r>
            <a:r>
              <a:rPr lang="en-US" dirty="0" err="1"/>
              <a:t>Mahasamund</a:t>
            </a:r>
            <a:r>
              <a:rPr lang="en-US" dirty="0"/>
              <a:t> and Raipur districts of </a:t>
            </a:r>
            <a:r>
              <a:rPr lang="en-US" dirty="0" err="1"/>
              <a:t>Chattisgarh</a:t>
            </a:r>
            <a:r>
              <a:rPr lang="en-US" dirty="0"/>
              <a:t>. For a long time, the language spoken in this vast region, part of the ancient kingdom of </a:t>
            </a:r>
            <a:r>
              <a:rPr lang="en-US" dirty="0" err="1"/>
              <a:t>Dakshin</a:t>
            </a:r>
            <a:r>
              <a:rPr lang="en-US" dirty="0"/>
              <a:t> </a:t>
            </a:r>
            <a:r>
              <a:rPr lang="en-US" dirty="0" err="1"/>
              <a:t>Kosal</a:t>
            </a:r>
            <a:r>
              <a:rPr lang="en-US" dirty="0"/>
              <a:t>, was considered to be a dialect of </a:t>
            </a:r>
            <a:r>
              <a:rPr lang="en-US" dirty="0" err="1"/>
              <a:t>Odia</a:t>
            </a:r>
            <a:r>
              <a:rPr lang="en-US" dirty="0"/>
              <a:t>, but the language movement led by writers, historians, politicians and linguists has punched holes in this theory.</a:t>
            </a:r>
            <a:br>
              <a:rPr lang="en-US" dirty="0"/>
            </a:br>
            <a:endParaRPr lang="en-US" dirty="0"/>
          </a:p>
          <a:p>
            <a:r>
              <a:rPr lang="en-US" dirty="0"/>
              <a:t>Proponents of the </a:t>
            </a:r>
            <a:r>
              <a:rPr lang="en-US" dirty="0" err="1"/>
              <a:t>Kosali</a:t>
            </a:r>
            <a:r>
              <a:rPr lang="en-US" dirty="0"/>
              <a:t> Language Movement say it is a direct derivative of Sanskrit and belongs to the </a:t>
            </a:r>
            <a:r>
              <a:rPr lang="en-US" dirty="0" err="1"/>
              <a:t>Ardha-Magadhi</a:t>
            </a:r>
            <a:r>
              <a:rPr lang="en-US" dirty="0"/>
              <a:t> </a:t>
            </a:r>
            <a:r>
              <a:rPr lang="en-US" dirty="0" err="1"/>
              <a:t>Prakrit</a:t>
            </a:r>
            <a:r>
              <a:rPr lang="en-US" dirty="0"/>
              <a:t> group of languages as opposed to </a:t>
            </a:r>
            <a:r>
              <a:rPr lang="en-US" dirty="0" err="1"/>
              <a:t>Magadhi-Prakrit</a:t>
            </a:r>
            <a:r>
              <a:rPr lang="en-US" dirty="0"/>
              <a:t> to which </a:t>
            </a:r>
            <a:r>
              <a:rPr lang="en-US" dirty="0" err="1"/>
              <a:t>Odia</a:t>
            </a:r>
            <a:r>
              <a:rPr lang="en-US" dirty="0"/>
              <a:t> belongs. There is significant difference between </a:t>
            </a:r>
            <a:r>
              <a:rPr lang="en-US" dirty="0" err="1"/>
              <a:t>Kosali</a:t>
            </a:r>
            <a:r>
              <a:rPr lang="en-US" dirty="0"/>
              <a:t> and </a:t>
            </a:r>
            <a:r>
              <a:rPr lang="en-US" dirty="0" err="1"/>
              <a:t>Odia</a:t>
            </a:r>
            <a:r>
              <a:rPr lang="en-US" dirty="0"/>
              <a:t> in terms of morphology, semantics, syntax and phonology, they add.</a:t>
            </a:r>
            <a:br>
              <a:rPr lang="en-US" dirty="0"/>
            </a:br>
            <a:r>
              <a:rPr lang="en-US" dirty="0"/>
              <a:t>“</a:t>
            </a:r>
            <a:r>
              <a:rPr lang="en-US" dirty="0" err="1"/>
              <a:t>Kosali</a:t>
            </a:r>
            <a:r>
              <a:rPr lang="en-US" dirty="0"/>
              <a:t> is a separate language. It bears as much resemblance to Hindi as it does to </a:t>
            </a:r>
            <a:r>
              <a:rPr lang="en-US" dirty="0" err="1"/>
              <a:t>Odia</a:t>
            </a:r>
            <a:r>
              <a:rPr lang="en-US" dirty="0"/>
              <a:t>,” says </a:t>
            </a:r>
            <a:r>
              <a:rPr lang="en-US" dirty="0" err="1"/>
              <a:t>Tila</a:t>
            </a:r>
            <a:r>
              <a:rPr lang="en-US" dirty="0"/>
              <a:t> Kumar, professor of sociology at the Delhi School of Economics. A frequent traveller to western </a:t>
            </a:r>
            <a:r>
              <a:rPr lang="en-US" dirty="0" err="1"/>
              <a:t>Odisha</a:t>
            </a:r>
            <a:r>
              <a:rPr lang="en-US" dirty="0"/>
              <a:t>, Kumar says he has seen first-hand the difficulties faced by students in government schools in the region.</a:t>
            </a:r>
            <a:br>
              <a:rPr lang="en-US" dirty="0"/>
            </a:br>
            <a:r>
              <a:rPr lang="en-US" dirty="0"/>
              <a:t>“</a:t>
            </a:r>
            <a:r>
              <a:rPr lang="en-US" dirty="0" err="1"/>
              <a:t>Odia</a:t>
            </a:r>
            <a:r>
              <a:rPr lang="en-US" dirty="0"/>
              <a:t>-speaking teachers find it hard to communicate with students here. Certain words have different meanings. For example, ‘</a:t>
            </a:r>
            <a:r>
              <a:rPr lang="en-US" dirty="0" err="1"/>
              <a:t>ghuri</a:t>
            </a:r>
            <a:r>
              <a:rPr lang="en-US" dirty="0"/>
              <a:t>’ means kite in </a:t>
            </a:r>
            <a:r>
              <a:rPr lang="en-US" dirty="0" err="1"/>
              <a:t>Odia</a:t>
            </a:r>
            <a:r>
              <a:rPr lang="en-US" dirty="0"/>
              <a:t> but it refers to the village deity’s altar in </a:t>
            </a:r>
            <a:r>
              <a:rPr lang="en-US" dirty="0" err="1"/>
              <a:t>Kosali</a:t>
            </a:r>
            <a:r>
              <a:rPr lang="en-US" dirty="0"/>
              <a:t>,” he adds, attributing the lower exam success rate in this region, particularly in the </a:t>
            </a:r>
            <a:r>
              <a:rPr lang="en-US" dirty="0" err="1"/>
              <a:t>Kalahandi-Balangir-Koraput</a:t>
            </a:r>
            <a:r>
              <a:rPr lang="en-US" dirty="0"/>
              <a:t> zone, to </a:t>
            </a:r>
            <a:r>
              <a:rPr lang="en-US" dirty="0" err="1"/>
              <a:t>Odia</a:t>
            </a:r>
            <a:r>
              <a:rPr lang="en-US" dirty="0"/>
              <a:t> and not </a:t>
            </a:r>
            <a:r>
              <a:rPr lang="en-US" dirty="0" err="1"/>
              <a:t>Kosali</a:t>
            </a:r>
            <a:r>
              <a:rPr lang="en-US" dirty="0"/>
              <a:t> being the medium of instruction in schools. In a memorandum submitted in 2011 to then Prime Minister </a:t>
            </a:r>
            <a:r>
              <a:rPr lang="en-US" dirty="0" err="1"/>
              <a:t>Manmohan</a:t>
            </a:r>
            <a:r>
              <a:rPr lang="en-US" dirty="0"/>
              <a:t> Singh, the </a:t>
            </a:r>
            <a:r>
              <a:rPr lang="en-US" dirty="0" err="1"/>
              <a:t>Kosali</a:t>
            </a:r>
            <a:r>
              <a:rPr lang="en-US" dirty="0"/>
              <a:t> Development and Discussion Forum, an organization working for the cause of </a:t>
            </a:r>
            <a:r>
              <a:rPr lang="en-US" dirty="0" err="1"/>
              <a:t>Kosali</a:t>
            </a:r>
            <a:r>
              <a:rPr lang="en-US" dirty="0"/>
              <a:t>, had listed education and administrative efficiency as a reason to seek official recognition of </a:t>
            </a:r>
            <a:r>
              <a:rPr lang="en-US" dirty="0" err="1"/>
              <a:t>Kosali</a:t>
            </a:r>
            <a:r>
              <a:rPr lang="en-US" dirty="0"/>
              <a:t>. “Civil servants from other areas who do not have rudimentary knowledge of </a:t>
            </a:r>
            <a:r>
              <a:rPr lang="en-US" dirty="0" err="1"/>
              <a:t>Kosli</a:t>
            </a:r>
            <a:r>
              <a:rPr lang="en-US" dirty="0"/>
              <a:t> language cannot communicate with citizens, resulting in miscommunication,” the memorandum says.</a:t>
            </a:r>
            <a:br>
              <a:rPr lang="en-US" dirty="0"/>
            </a:br>
            <a:r>
              <a:rPr lang="en-US" dirty="0"/>
              <a:t>The </a:t>
            </a:r>
            <a:r>
              <a:rPr lang="en-US" dirty="0" err="1"/>
              <a:t>Kosali</a:t>
            </a:r>
            <a:r>
              <a:rPr lang="en-US" dirty="0"/>
              <a:t> Language Movement is a relatively young phenomenon that gained momentum in the 1970s and 80s. It brings to the fore questions such as what constitutes a language, what differentiates it from a dialect and how important language is to political aspiration, explains </a:t>
            </a:r>
            <a:r>
              <a:rPr lang="en-US" dirty="0" err="1"/>
              <a:t>Pritish</a:t>
            </a:r>
            <a:r>
              <a:rPr lang="en-US" dirty="0"/>
              <a:t> </a:t>
            </a:r>
            <a:r>
              <a:rPr lang="en-US" dirty="0" err="1"/>
              <a:t>Acharya</a:t>
            </a:r>
            <a:r>
              <a:rPr lang="en-US" dirty="0"/>
              <a:t>, a professor of history at the Regional Institute of Education in Bhubaneswar.</a:t>
            </a:r>
            <a:br>
              <a:rPr lang="en-US" dirty="0"/>
            </a:br>
            <a:r>
              <a:rPr lang="en-US" dirty="0"/>
              <a:t>“A language gains from the number of works written in it and there has been an explosion of writing, drama and films in </a:t>
            </a:r>
            <a:r>
              <a:rPr lang="en-US" dirty="0" err="1"/>
              <a:t>Kosali</a:t>
            </a:r>
            <a:r>
              <a:rPr lang="en-US" dirty="0"/>
              <a:t>,” says </a:t>
            </a:r>
            <a:r>
              <a:rPr lang="en-US" dirty="0" err="1"/>
              <a:t>Acharya</a:t>
            </a:r>
            <a:r>
              <a:rPr lang="en-US" dirty="0"/>
              <a:t>, a native of </a:t>
            </a:r>
            <a:r>
              <a:rPr lang="en-US" dirty="0" err="1"/>
              <a:t>Bargarh</a:t>
            </a:r>
            <a:r>
              <a:rPr lang="en-US" dirty="0"/>
              <a:t>.</a:t>
            </a:r>
            <a:br>
              <a:rPr lang="en-US" dirty="0"/>
            </a:br>
            <a:r>
              <a:rPr lang="en-US" dirty="0"/>
              <a:t>The literary journey for </a:t>
            </a:r>
            <a:r>
              <a:rPr lang="en-US" dirty="0" err="1"/>
              <a:t>Kosali</a:t>
            </a:r>
            <a:r>
              <a:rPr lang="en-US" dirty="0"/>
              <a:t> authors has been both fulfilling and rewarding. While it has always had a strong oral repertoire, the first written work in the language is a poem by one </a:t>
            </a:r>
            <a:r>
              <a:rPr lang="en-US" dirty="0" err="1"/>
              <a:t>Madhusudan</a:t>
            </a:r>
            <a:r>
              <a:rPr lang="en-US" dirty="0"/>
              <a:t> published in the magazine ‘</a:t>
            </a:r>
            <a:r>
              <a:rPr lang="en-US" dirty="0" err="1"/>
              <a:t>Sambalpur</a:t>
            </a:r>
            <a:r>
              <a:rPr lang="en-US" dirty="0"/>
              <a:t> </a:t>
            </a:r>
            <a:r>
              <a:rPr lang="en-US" dirty="0" err="1"/>
              <a:t>Hitaisini</a:t>
            </a:r>
            <a:r>
              <a:rPr lang="en-US" dirty="0"/>
              <a:t>’ in 1891. Verses were composed by a number of poets like </a:t>
            </a:r>
            <a:r>
              <a:rPr lang="en-US" dirty="0" err="1"/>
              <a:t>Chaitana</a:t>
            </a:r>
            <a:r>
              <a:rPr lang="en-US" dirty="0"/>
              <a:t> Das, </a:t>
            </a:r>
            <a:r>
              <a:rPr lang="en-US" dirty="0" err="1"/>
              <a:t>Balaji</a:t>
            </a:r>
            <a:r>
              <a:rPr lang="en-US" dirty="0"/>
              <a:t> </a:t>
            </a:r>
            <a:r>
              <a:rPr lang="en-US" dirty="0" err="1"/>
              <a:t>Meher</a:t>
            </a:r>
            <a:r>
              <a:rPr lang="en-US" dirty="0"/>
              <a:t>, </a:t>
            </a:r>
            <a:r>
              <a:rPr lang="en-US" dirty="0" err="1"/>
              <a:t>Laxman</a:t>
            </a:r>
            <a:r>
              <a:rPr lang="en-US" dirty="0"/>
              <a:t> </a:t>
            </a:r>
            <a:r>
              <a:rPr lang="en-US" dirty="0" err="1"/>
              <a:t>Pati</a:t>
            </a:r>
            <a:r>
              <a:rPr lang="en-US" dirty="0"/>
              <a:t> and </a:t>
            </a:r>
            <a:r>
              <a:rPr lang="en-US" dirty="0" err="1"/>
              <a:t>Kapila</a:t>
            </a:r>
            <a:r>
              <a:rPr lang="en-US" dirty="0"/>
              <a:t> </a:t>
            </a:r>
            <a:r>
              <a:rPr lang="en-US" dirty="0" err="1"/>
              <a:t>Mohapatra</a:t>
            </a:r>
            <a:r>
              <a:rPr lang="en-US" dirty="0"/>
              <a:t> in the early years of the 20th century. The poems were characteristic of </a:t>
            </a:r>
            <a:r>
              <a:rPr lang="en-US" dirty="0" err="1"/>
              <a:t>Kosali</a:t>
            </a:r>
            <a:r>
              <a:rPr lang="en-US" dirty="0"/>
              <a:t> works at the time in that they dealt mainly with rural life. A leading light in </a:t>
            </a:r>
            <a:r>
              <a:rPr lang="en-US" dirty="0" err="1"/>
              <a:t>Kosali</a:t>
            </a:r>
            <a:r>
              <a:rPr lang="en-US" dirty="0"/>
              <a:t> is </a:t>
            </a:r>
            <a:r>
              <a:rPr lang="en-US" dirty="0" err="1"/>
              <a:t>Khageswar</a:t>
            </a:r>
            <a:r>
              <a:rPr lang="en-US" dirty="0"/>
              <a:t> Seth, a </a:t>
            </a:r>
            <a:r>
              <a:rPr lang="en-US" dirty="0" err="1"/>
              <a:t>dalit</a:t>
            </a:r>
            <a:r>
              <a:rPr lang="en-US" dirty="0"/>
              <a:t> fisherman who wrote prolifically in both </a:t>
            </a:r>
            <a:r>
              <a:rPr lang="en-US" dirty="0" err="1"/>
              <a:t>Sambalpuri</a:t>
            </a:r>
            <a:r>
              <a:rPr lang="en-US" dirty="0"/>
              <a:t> and </a:t>
            </a:r>
            <a:r>
              <a:rPr lang="en-US" dirty="0" err="1"/>
              <a:t>Odia</a:t>
            </a:r>
            <a:r>
              <a:rPr lang="en-US" dirty="0"/>
              <a:t>. Caste equations </a:t>
            </a:r>
            <a:r>
              <a:rPr lang="en-US" dirty="0" err="1"/>
              <a:t>coloured</a:t>
            </a:r>
            <a:r>
              <a:rPr lang="en-US" dirty="0"/>
              <a:t> the </a:t>
            </a:r>
            <a:r>
              <a:rPr lang="en-US" dirty="0" err="1"/>
              <a:t>Odia-Kosali</a:t>
            </a:r>
            <a:r>
              <a:rPr lang="en-US" dirty="0"/>
              <a:t> binary as those working in the ‘dialect’ were looked down upon for primarily belonging to the ‘lower’ castes.</a:t>
            </a:r>
            <a:br>
              <a:rPr lang="en-US" dirty="0"/>
            </a:br>
            <a:r>
              <a:rPr lang="en-US" dirty="0"/>
              <a:t>A major boost to the language was given by the All India Radio station in </a:t>
            </a:r>
            <a:r>
              <a:rPr lang="en-US" dirty="0" err="1"/>
              <a:t>Sambalpur</a:t>
            </a:r>
            <a:r>
              <a:rPr lang="en-US" dirty="0"/>
              <a:t>, commissioned in 1963. It broadcast </a:t>
            </a:r>
            <a:r>
              <a:rPr lang="en-US" dirty="0" err="1"/>
              <a:t>programmes</a:t>
            </a:r>
            <a:r>
              <a:rPr lang="en-US" dirty="0"/>
              <a:t>, especially music, in </a:t>
            </a:r>
            <a:r>
              <a:rPr lang="en-US" dirty="0" err="1"/>
              <a:t>Sambalpuri</a:t>
            </a:r>
            <a:r>
              <a:rPr lang="en-US" dirty="0"/>
              <a:t> and helped it gain greater acceptance. The following decades saw a flowering of works in </a:t>
            </a:r>
            <a:r>
              <a:rPr lang="en-US" dirty="0" err="1"/>
              <a:t>Kosali</a:t>
            </a:r>
            <a:r>
              <a:rPr lang="en-US" dirty="0"/>
              <a:t>. ‘</a:t>
            </a:r>
            <a:r>
              <a:rPr lang="en-US" dirty="0" err="1"/>
              <a:t>Rangabati</a:t>
            </a:r>
            <a:r>
              <a:rPr lang="en-US" dirty="0"/>
              <a:t>’ written by </a:t>
            </a:r>
            <a:r>
              <a:rPr lang="en-US" dirty="0" err="1"/>
              <a:t>Mitrabhanu</a:t>
            </a:r>
            <a:r>
              <a:rPr lang="en-US" dirty="0"/>
              <a:t> </a:t>
            </a:r>
            <a:r>
              <a:rPr lang="en-US" dirty="0" err="1"/>
              <a:t>Gauntia</a:t>
            </a:r>
            <a:r>
              <a:rPr lang="en-US" dirty="0"/>
              <a:t> become a household name. </a:t>
            </a:r>
            <a:r>
              <a:rPr lang="en-US" dirty="0" err="1"/>
              <a:t>Sabyasachi</a:t>
            </a:r>
            <a:r>
              <a:rPr lang="en-US" dirty="0"/>
              <a:t> </a:t>
            </a:r>
            <a:r>
              <a:rPr lang="en-US" dirty="0" err="1"/>
              <a:t>Mohapatra’s</a:t>
            </a:r>
            <a:r>
              <a:rPr lang="en-US" dirty="0"/>
              <a:t> award-winning ‘</a:t>
            </a:r>
            <a:r>
              <a:rPr lang="en-US" dirty="0" err="1"/>
              <a:t>Bhukha</a:t>
            </a:r>
            <a:r>
              <a:rPr lang="en-US" dirty="0"/>
              <a:t>’ (1989) became the first full-length feature in </a:t>
            </a:r>
            <a:r>
              <a:rPr lang="en-US" dirty="0" err="1"/>
              <a:t>Kosali</a:t>
            </a:r>
            <a:r>
              <a:rPr lang="en-US" dirty="0"/>
              <a:t>; the language got its first novel – ‘</a:t>
            </a:r>
            <a:r>
              <a:rPr lang="en-US" dirty="0" err="1"/>
              <a:t>Bilasini</a:t>
            </a:r>
            <a:r>
              <a:rPr lang="en-US" dirty="0"/>
              <a:t>’ by </a:t>
            </a:r>
            <a:r>
              <a:rPr lang="en-US" dirty="0" err="1"/>
              <a:t>Dhanpati</a:t>
            </a:r>
            <a:r>
              <a:rPr lang="en-US" dirty="0"/>
              <a:t> </a:t>
            </a:r>
            <a:r>
              <a:rPr lang="en-US" dirty="0" err="1"/>
              <a:t>Mohapatra</a:t>
            </a:r>
            <a:r>
              <a:rPr lang="en-US" dirty="0"/>
              <a:t> – in 1990 and </a:t>
            </a:r>
            <a:r>
              <a:rPr lang="en-US" dirty="0" err="1"/>
              <a:t>Prayagdutta</a:t>
            </a:r>
            <a:r>
              <a:rPr lang="en-US" dirty="0"/>
              <a:t> Joshi wrote his seminal ‘</a:t>
            </a:r>
            <a:r>
              <a:rPr lang="en-US" dirty="0" err="1"/>
              <a:t>Koshali</a:t>
            </a:r>
            <a:r>
              <a:rPr lang="en-US" dirty="0"/>
              <a:t> </a:t>
            </a:r>
            <a:r>
              <a:rPr lang="en-US" dirty="0" err="1"/>
              <a:t>Bhasar</a:t>
            </a:r>
            <a:r>
              <a:rPr lang="en-US" dirty="0"/>
              <a:t> </a:t>
            </a:r>
            <a:r>
              <a:rPr lang="en-US" dirty="0" err="1"/>
              <a:t>Sankshipta</a:t>
            </a:r>
            <a:r>
              <a:rPr lang="en-US" dirty="0"/>
              <a:t> </a:t>
            </a:r>
            <a:r>
              <a:rPr lang="en-US" dirty="0" err="1"/>
              <a:t>Parichaya</a:t>
            </a:r>
            <a:r>
              <a:rPr lang="en-US" dirty="0"/>
              <a:t>’ in 1991. Poet </a:t>
            </a:r>
            <a:r>
              <a:rPr lang="en-US" dirty="0" err="1"/>
              <a:t>Haldar</a:t>
            </a:r>
            <a:r>
              <a:rPr lang="en-US" dirty="0"/>
              <a:t> Nag emerged as an icon with his unique style and inspired the emergence of ‘</a:t>
            </a:r>
            <a:r>
              <a:rPr lang="en-US" dirty="0" err="1"/>
              <a:t>Haldardhara</a:t>
            </a:r>
            <a:r>
              <a:rPr lang="en-US" dirty="0"/>
              <a:t>’, a brand of poetry paying tribute to him. In 2012, the Registrar for Newspapers for India enlisted </a:t>
            </a:r>
            <a:r>
              <a:rPr lang="en-US" dirty="0" err="1"/>
              <a:t>Kosali</a:t>
            </a:r>
            <a:r>
              <a:rPr lang="en-US" dirty="0"/>
              <a:t> in its language list. Today, </a:t>
            </a:r>
            <a:r>
              <a:rPr lang="en-US" dirty="0" err="1"/>
              <a:t>Sambalpur</a:t>
            </a:r>
            <a:r>
              <a:rPr lang="en-US" dirty="0"/>
              <a:t> University offers a diploma course in </a:t>
            </a:r>
            <a:r>
              <a:rPr lang="en-US" dirty="0" err="1"/>
              <a:t>Sambalpuri</a:t>
            </a:r>
            <a:r>
              <a:rPr lang="en-US" dirty="0"/>
              <a:t> studies.</a:t>
            </a:r>
            <a:br>
              <a:rPr lang="en-US" dirty="0"/>
            </a:br>
            <a:r>
              <a:rPr lang="en-US" dirty="0"/>
              <a:t>Despite being the second-most popular language in a state that is itself the first to be formed on the basis of language in 1936, </a:t>
            </a:r>
            <a:r>
              <a:rPr lang="en-US" dirty="0" err="1"/>
              <a:t>Kosali</a:t>
            </a:r>
            <a:r>
              <a:rPr lang="en-US" dirty="0"/>
              <a:t> has found it harder to notch up political victories. The year 2003 was a watershed moment for language movements as the Centre passed the 93rd Constitutional Amendment to enable the possibility of inclusion of other languages in the 8th Schedule. In the same year, it set up a committee led by </a:t>
            </a:r>
            <a:r>
              <a:rPr lang="en-US" dirty="0" err="1"/>
              <a:t>Odia</a:t>
            </a:r>
            <a:r>
              <a:rPr lang="en-US" dirty="0"/>
              <a:t> littérateur and IAS officer </a:t>
            </a:r>
            <a:r>
              <a:rPr lang="en-US" dirty="0" err="1"/>
              <a:t>Sitakanta</a:t>
            </a:r>
            <a:r>
              <a:rPr lang="en-US" dirty="0"/>
              <a:t> </a:t>
            </a:r>
            <a:r>
              <a:rPr lang="en-US" dirty="0" err="1"/>
              <a:t>Mohapatra</a:t>
            </a:r>
            <a:r>
              <a:rPr lang="en-US" dirty="0"/>
              <a:t> to determine the criteria for inclusion of more languages in the 8th Schedule. The committee submitted its report in 2004 and recommended the inclusion of 38 languages. </a:t>
            </a:r>
            <a:r>
              <a:rPr lang="en-US" dirty="0" err="1"/>
              <a:t>Kosali</a:t>
            </a:r>
            <a:r>
              <a:rPr lang="en-US" dirty="0"/>
              <a:t>/</a:t>
            </a:r>
            <a:r>
              <a:rPr lang="en-US" dirty="0" err="1"/>
              <a:t>Sambalpuri</a:t>
            </a:r>
            <a:r>
              <a:rPr lang="en-US" dirty="0"/>
              <a:t> is one of them. Eighteen years later, the fate of these languages remains unclear.</a:t>
            </a:r>
            <a:br>
              <a:rPr lang="en-US" dirty="0"/>
            </a:br>
            <a:r>
              <a:rPr lang="en-US" dirty="0"/>
              <a:t>“The report of the committee is under consideration. No time frame can be fixed for the inclusion of more languages in the 8th Schedule,” reads the government’s official line.</a:t>
            </a:r>
            <a:br>
              <a:rPr lang="en-US" dirty="0"/>
            </a:br>
            <a:r>
              <a:rPr lang="en-US" dirty="0"/>
              <a:t>While central recognition has proved to be elusive, state recognition, too, has been lukewarm. In 2014, days after the Centre declared </a:t>
            </a:r>
            <a:r>
              <a:rPr lang="en-US" dirty="0" err="1"/>
              <a:t>Odia</a:t>
            </a:r>
            <a:r>
              <a:rPr lang="en-US" dirty="0"/>
              <a:t> as the sixth classical language of India, the Naveen </a:t>
            </a:r>
            <a:r>
              <a:rPr lang="en-US" dirty="0" err="1"/>
              <a:t>Patnaik</a:t>
            </a:r>
            <a:r>
              <a:rPr lang="en-US" dirty="0"/>
              <a:t> government threw its weight behind </a:t>
            </a:r>
            <a:r>
              <a:rPr lang="en-US" dirty="0" err="1"/>
              <a:t>Kosali</a:t>
            </a:r>
            <a:r>
              <a:rPr lang="en-US" dirty="0"/>
              <a:t> and recommended its inclusion in the 8th Schedule.</a:t>
            </a:r>
            <a:br>
              <a:rPr lang="en-US" dirty="0"/>
            </a:br>
            <a:r>
              <a:rPr lang="en-US" dirty="0"/>
              <a:t>Naveen has time and again pushed for the inclusion of </a:t>
            </a:r>
            <a:r>
              <a:rPr lang="en-US" dirty="0" err="1"/>
              <a:t>Kosali</a:t>
            </a:r>
            <a:r>
              <a:rPr lang="en-US" dirty="0"/>
              <a:t> in the 8th Schedule, most recently while campaigning for the </a:t>
            </a:r>
            <a:r>
              <a:rPr lang="en-US" dirty="0" err="1"/>
              <a:t>Bijepur</a:t>
            </a:r>
            <a:r>
              <a:rPr lang="en-US" dirty="0"/>
              <a:t> </a:t>
            </a:r>
            <a:r>
              <a:rPr lang="en-US" dirty="0" err="1"/>
              <a:t>byelection</a:t>
            </a:r>
            <a:r>
              <a:rPr lang="en-US" dirty="0"/>
              <a:t> in </a:t>
            </a:r>
            <a:r>
              <a:rPr lang="en-US" dirty="0" err="1"/>
              <a:t>Bargarh</a:t>
            </a:r>
            <a:r>
              <a:rPr lang="en-US" dirty="0"/>
              <a:t> district. But </a:t>
            </a:r>
            <a:r>
              <a:rPr lang="en-US" dirty="0" err="1"/>
              <a:t>Odisha</a:t>
            </a:r>
            <a:r>
              <a:rPr lang="en-US" dirty="0"/>
              <a:t> remains one of the few states to have only one official language. The Orissa Official Language Act of 1954 recognizes </a:t>
            </a:r>
            <a:r>
              <a:rPr lang="en-US" dirty="0" err="1"/>
              <a:t>Odia</a:t>
            </a:r>
            <a:r>
              <a:rPr lang="en-US" dirty="0"/>
              <a:t> as the official language of the state even though </a:t>
            </a:r>
            <a:r>
              <a:rPr lang="en-US" dirty="0" err="1"/>
              <a:t>Kosali</a:t>
            </a:r>
            <a:r>
              <a:rPr lang="en-US" dirty="0"/>
              <a:t> is estimated to have around 2 </a:t>
            </a:r>
            <a:r>
              <a:rPr lang="en-US" dirty="0" err="1"/>
              <a:t>crore</a:t>
            </a:r>
            <a:r>
              <a:rPr lang="en-US" dirty="0"/>
              <a:t> speakers.</a:t>
            </a:r>
            <a:br>
              <a:rPr lang="en-US" dirty="0"/>
            </a:br>
            <a:endParaRPr lang="en-US" dirty="0"/>
          </a:p>
          <a:p>
            <a:r>
              <a:rPr lang="en-US" b="1" cap="all" dirty="0"/>
              <a:t>FACEBOOKTWITTERLINKEDINEMAIL</a:t>
            </a:r>
            <a:endParaRPr lang="en-US" dirty="0"/>
          </a:p>
          <a:p>
            <a:r>
              <a:rPr lang="en-US" cap="all" dirty="0"/>
              <a:t>START A CONVERSATION</a:t>
            </a:r>
          </a:p>
          <a:p>
            <a:r>
              <a:rPr lang="en-US" b="1" cap="all" dirty="0"/>
              <a:t>ADD COMMENT</a:t>
            </a:r>
            <a:endParaRPr lang="en-US" dirty="0"/>
          </a:p>
          <a:p>
            <a:r>
              <a:rPr lang="en-US" cap="all" dirty="0"/>
              <a:t>END OF ARTICLE</a:t>
            </a:r>
            <a:endParaRPr lang="en-US" dirty="0"/>
          </a:p>
          <a:p>
            <a:r>
              <a:rPr lang="en-US" b="1" cap="all" dirty="0"/>
              <a:t>READ ALSO</a:t>
            </a:r>
          </a:p>
          <a:p>
            <a:r>
              <a:rPr lang="en-US" dirty="0">
                <a:hlinkClick r:id="rId168"/>
              </a:rPr>
              <a:t>‘I faced criticism for writing in </a:t>
            </a:r>
            <a:r>
              <a:rPr lang="en-US" dirty="0" err="1">
                <a:hlinkClick r:id="rId168"/>
              </a:rPr>
              <a:t>Kosali</a:t>
            </a:r>
            <a:r>
              <a:rPr lang="en-US" dirty="0">
                <a:hlinkClick r:id="rId168"/>
              </a:rPr>
              <a:t>’</a:t>
            </a:r>
            <a:endParaRPr lang="en-US" dirty="0"/>
          </a:p>
          <a:p>
            <a:r>
              <a:rPr lang="en-US" dirty="0">
                <a:hlinkClick r:id="rId169"/>
              </a:rPr>
              <a:t>A fine balance</a:t>
            </a:r>
            <a:endParaRPr lang="en-US" dirty="0"/>
          </a:p>
          <a:p>
            <a:r>
              <a:rPr lang="en-US" dirty="0">
                <a:hlinkClick r:id="rId170"/>
              </a:rPr>
              <a:t>Lawyers protest Centre's refusal to set up HC benches in west, south </a:t>
            </a:r>
            <a:r>
              <a:rPr lang="en-US" dirty="0" err="1">
                <a:hlinkClick r:id="rId170"/>
              </a:rPr>
              <a:t>Odisha</a:t>
            </a:r>
            <a:endParaRPr lang="en-US" dirty="0"/>
          </a:p>
          <a:p>
            <a:r>
              <a:rPr lang="en-US" b="1" cap="all" dirty="0"/>
              <a:t>LIVE NOW</a:t>
            </a:r>
            <a:endParaRPr lang="en-US" dirty="0"/>
          </a:p>
          <a:p>
            <a:r>
              <a:rPr lang="en-US" b="1" dirty="0"/>
              <a:t>Omicron variant live updates: India reports 5 new cases of Omicron variant, tally rises to 38</a:t>
            </a:r>
          </a:p>
          <a:p>
            <a:r>
              <a:rPr lang="en-US" dirty="0"/>
              <a:t>18:47 (IST) Dec 12</a:t>
            </a:r>
          </a:p>
          <a:p>
            <a:r>
              <a:rPr lang="en-US" dirty="0"/>
              <a:t>Kerala reports it's first Omicron variant case</a:t>
            </a:r>
          </a:p>
          <a:p>
            <a:r>
              <a:rPr lang="en-US" cap="all" dirty="0">
                <a:hlinkClick r:id="rId175"/>
              </a:rPr>
              <a:t>37 MORE UPDATES</a:t>
            </a:r>
            <a:endParaRPr lang="en-US" cap="all" dirty="0"/>
          </a:p>
          <a:p>
            <a:r>
              <a:rPr lang="en-US" b="1" cap="all" dirty="0"/>
              <a:t>TRENDING TOPICS</a:t>
            </a:r>
          </a:p>
          <a:p>
            <a:r>
              <a:rPr lang="en-US" dirty="0">
                <a:hlinkClick r:id="rId176" tooltip="Omicron Variant India"/>
              </a:rPr>
              <a:t>Omicron Variant India</a:t>
            </a:r>
            <a:endParaRPr lang="en-US" dirty="0"/>
          </a:p>
          <a:p>
            <a:r>
              <a:rPr lang="en-US" dirty="0" err="1">
                <a:hlinkClick r:id="rId177" tooltip="Covid Cases in India"/>
              </a:rPr>
              <a:t>Covid</a:t>
            </a:r>
            <a:r>
              <a:rPr lang="en-US" dirty="0">
                <a:hlinkClick r:id="rId177" tooltip="Covid Cases in India"/>
              </a:rPr>
              <a:t> Cases in India</a:t>
            </a:r>
            <a:endParaRPr lang="en-US" dirty="0"/>
          </a:p>
          <a:p>
            <a:r>
              <a:rPr lang="en-US" dirty="0">
                <a:hlinkClick r:id="rId178" tooltip="PM Modi"/>
              </a:rPr>
              <a:t>PM </a:t>
            </a:r>
            <a:r>
              <a:rPr lang="en-US" dirty="0" err="1">
                <a:hlinkClick r:id="rId178" tooltip="PM Modi"/>
              </a:rPr>
              <a:t>Modi</a:t>
            </a:r>
            <a:endParaRPr lang="en-US" dirty="0"/>
          </a:p>
          <a:p>
            <a:r>
              <a:rPr lang="en-US" dirty="0" err="1">
                <a:hlinkClick r:id="rId179" tooltip="Indiranagar Accident"/>
              </a:rPr>
              <a:t>Indiranagar</a:t>
            </a:r>
            <a:r>
              <a:rPr lang="en-US" dirty="0">
                <a:hlinkClick r:id="rId179" tooltip="Indiranagar Accident"/>
              </a:rPr>
              <a:t> Accident</a:t>
            </a:r>
            <a:endParaRPr lang="en-US" dirty="0"/>
          </a:p>
          <a:p>
            <a:r>
              <a:rPr lang="en-US" dirty="0">
                <a:hlinkClick r:id="rId180" tooltip="Omicron Virus Update"/>
              </a:rPr>
              <a:t>Omicron Virus Update</a:t>
            </a:r>
            <a:endParaRPr lang="en-US" dirty="0"/>
          </a:p>
          <a:p>
            <a:r>
              <a:rPr lang="en-US" b="1" cap="all" dirty="0"/>
              <a:t>RELATED STORIES</a:t>
            </a:r>
          </a:p>
          <a:p>
            <a:r>
              <a:rPr lang="en-US" dirty="0" err="1">
                <a:hlinkClick r:id="rId181"/>
              </a:rPr>
              <a:t>Gangadhar</a:t>
            </a:r>
            <a:r>
              <a:rPr lang="en-US" dirty="0">
                <a:hlinkClick r:id="rId181"/>
              </a:rPr>
              <a:t> </a:t>
            </a:r>
            <a:r>
              <a:rPr lang="en-US" dirty="0" err="1">
                <a:hlinkClick r:id="rId181"/>
              </a:rPr>
              <a:t>Meher</a:t>
            </a:r>
            <a:r>
              <a:rPr lang="en-US" dirty="0">
                <a:hlinkClick r:id="rId181"/>
              </a:rPr>
              <a:t> University students to get </a:t>
            </a:r>
            <a:r>
              <a:rPr lang="en-US" dirty="0" err="1">
                <a:hlinkClick r:id="rId181"/>
              </a:rPr>
              <a:t>Sambalpuri</a:t>
            </a:r>
            <a:r>
              <a:rPr lang="en-US" dirty="0">
                <a:hlinkClick r:id="rId181"/>
              </a:rPr>
              <a:t> makeover</a:t>
            </a:r>
            <a:endParaRPr lang="en-US" dirty="0"/>
          </a:p>
          <a:p>
            <a:r>
              <a:rPr lang="en-US" dirty="0">
                <a:hlinkClick r:id="rId182"/>
              </a:rPr>
              <a:t>Lady teachers in </a:t>
            </a:r>
            <a:r>
              <a:rPr lang="en-US" dirty="0" err="1">
                <a:hlinkClick r:id="rId182"/>
              </a:rPr>
              <a:t>Govt</a:t>
            </a:r>
            <a:r>
              <a:rPr lang="en-US" dirty="0">
                <a:hlinkClick r:id="rId182"/>
              </a:rPr>
              <a:t> schools to wear </a:t>
            </a:r>
            <a:r>
              <a:rPr lang="en-US" dirty="0" err="1">
                <a:hlinkClick r:id="rId182"/>
              </a:rPr>
              <a:t>Odisha</a:t>
            </a:r>
            <a:r>
              <a:rPr lang="en-US" dirty="0">
                <a:hlinkClick r:id="rId182"/>
              </a:rPr>
              <a:t> handloom as uniform</a:t>
            </a:r>
            <a:endParaRPr lang="en-US" dirty="0">
              <a:hlinkClick r:id="rId183"/>
            </a:endParaRPr>
          </a:p>
          <a:p>
            <a:r>
              <a:rPr lang="en-US" dirty="0">
                <a:hlinkClick r:id="rId183"/>
              </a:rPr>
              <a:t>Minister suggests replacing </a:t>
            </a:r>
            <a:r>
              <a:rPr lang="en-US" dirty="0" err="1">
                <a:hlinkClick r:id="rId183"/>
              </a:rPr>
              <a:t>Utkala</a:t>
            </a:r>
            <a:r>
              <a:rPr lang="en-US" dirty="0">
                <a:hlinkClick r:id="rId183"/>
              </a:rPr>
              <a:t> with </a:t>
            </a:r>
            <a:r>
              <a:rPr lang="en-US" dirty="0" err="1">
                <a:hlinkClick r:id="rId183"/>
              </a:rPr>
              <a:t>Odisha</a:t>
            </a:r>
            <a:r>
              <a:rPr lang="en-US" dirty="0">
                <a:hlinkClick r:id="rId183"/>
              </a:rPr>
              <a:t> in state anthem, draws sharp reactions</a:t>
            </a:r>
            <a:endParaRPr lang="en-US" dirty="0"/>
          </a:p>
          <a:p>
            <a:r>
              <a:rPr lang="en-US" b="1" cap="all" dirty="0"/>
              <a:t>TOP STORIES RIGHT NOW</a:t>
            </a:r>
          </a:p>
          <a:p>
            <a:r>
              <a:rPr lang="en-US" dirty="0">
                <a:hlinkClick r:id="rId184"/>
              </a:rPr>
              <a:t>Live: CDS </a:t>
            </a:r>
            <a:r>
              <a:rPr lang="en-US" dirty="0" err="1">
                <a:hlinkClick r:id="rId184"/>
              </a:rPr>
              <a:t>Rawat</a:t>
            </a:r>
            <a:r>
              <a:rPr lang="en-US" dirty="0">
                <a:hlinkClick r:id="rId184"/>
              </a:rPr>
              <a:t>, his wife, 11 others dead as IAF chopper crashes in Tamil Nadu</a:t>
            </a:r>
            <a:endParaRPr lang="en-US" dirty="0"/>
          </a:p>
          <a:p>
            <a:r>
              <a:rPr lang="en-US" dirty="0">
                <a:hlinkClick r:id="rId185"/>
              </a:rPr>
              <a:t>CDS </a:t>
            </a:r>
            <a:r>
              <a:rPr lang="en-US" dirty="0" err="1">
                <a:hlinkClick r:id="rId185"/>
              </a:rPr>
              <a:t>Rawat</a:t>
            </a:r>
            <a:r>
              <a:rPr lang="en-US" dirty="0">
                <a:hlinkClick r:id="rId185"/>
              </a:rPr>
              <a:t> accident: 'Saw chopper in flames, it came down crashing'</a:t>
            </a:r>
            <a:endParaRPr lang="en-US" dirty="0">
              <a:hlinkClick r:id="rId186"/>
            </a:endParaRPr>
          </a:p>
          <a:p>
            <a:r>
              <a:rPr lang="en-US" dirty="0">
                <a:hlinkClick r:id="rId186"/>
              </a:rPr>
              <a:t>Why India-Russia relations can't be what they once were</a:t>
            </a:r>
            <a:endParaRPr lang="en-US" dirty="0"/>
          </a:p>
          <a:p>
            <a:r>
              <a:rPr lang="en-US" cap="all" dirty="0">
                <a:hlinkClick r:id="rId187"/>
              </a:rPr>
              <a:t>MORE TOP STORIES</a:t>
            </a:r>
            <a:endParaRPr lang="en-US" dirty="0"/>
          </a:p>
          <a:p>
            <a:r>
              <a:rPr lang="en-US" b="1" cap="all" dirty="0"/>
              <a:t>THIS STORY IS FROM JULY 8, 2018</a:t>
            </a:r>
          </a:p>
          <a:p>
            <a:r>
              <a:rPr lang="en-US" b="1" cap="all" dirty="0"/>
              <a:t>UP NEXT</a:t>
            </a:r>
            <a:endParaRPr lang="en-US" dirty="0"/>
          </a:p>
          <a:p>
            <a:r>
              <a:rPr lang="en-US" b="1" dirty="0"/>
              <a:t>‘I faced criticism for writing in </a:t>
            </a:r>
            <a:r>
              <a:rPr lang="en-US" b="1" dirty="0" err="1"/>
              <a:t>Kosali</a:t>
            </a:r>
            <a:r>
              <a:rPr lang="en-US" b="1" dirty="0"/>
              <a:t>’</a:t>
            </a:r>
          </a:p>
          <a:p>
            <a:r>
              <a:rPr lang="en-US" b="1" cap="all" dirty="0"/>
              <a:t>UP NEXT</a:t>
            </a:r>
            <a:endParaRPr lang="en-US" dirty="0"/>
          </a:p>
          <a:p>
            <a:r>
              <a:rPr lang="en-US" b="1" dirty="0"/>
              <a:t>‘I faced criticism for writing in </a:t>
            </a:r>
            <a:r>
              <a:rPr lang="en-US" b="1" dirty="0" err="1"/>
              <a:t>Kosali</a:t>
            </a:r>
            <a:r>
              <a:rPr lang="en-US" b="1" dirty="0"/>
              <a:t>’</a:t>
            </a:r>
          </a:p>
          <a:p>
            <a:r>
              <a:rPr lang="en-US" dirty="0" err="1">
                <a:hlinkClick r:id="rId188"/>
              </a:rPr>
              <a:t>Subrat</a:t>
            </a:r>
            <a:r>
              <a:rPr lang="en-US" dirty="0">
                <a:hlinkClick r:id="rId188"/>
              </a:rPr>
              <a:t> </a:t>
            </a:r>
            <a:r>
              <a:rPr lang="en-US" dirty="0" err="1">
                <a:hlinkClick r:id="rId188"/>
              </a:rPr>
              <a:t>Mohanty</a:t>
            </a:r>
            <a:r>
              <a:rPr lang="en-US" dirty="0"/>
              <a:t> / TNN / Jul 8, 2018, 07:00 IST</a:t>
            </a:r>
          </a:p>
          <a:p>
            <a:r>
              <a:rPr lang="en-US" dirty="0"/>
              <a:t>AA+</a:t>
            </a:r>
            <a:r>
              <a:rPr lang="en-US" b="1" cap="all" dirty="0"/>
              <a:t>TEXT SIZE</a:t>
            </a:r>
          </a:p>
          <a:p>
            <a:r>
              <a:rPr lang="en-US" dirty="0"/>
              <a:t>Small</a:t>
            </a:r>
          </a:p>
          <a:p>
            <a:r>
              <a:rPr lang="en-US" dirty="0"/>
              <a:t>Medium</a:t>
            </a:r>
          </a:p>
          <a:p>
            <a:r>
              <a:rPr lang="en-US" dirty="0"/>
              <a:t>Large</a:t>
            </a:r>
          </a:p>
          <a:p>
            <a:r>
              <a:rPr lang="en-US" b="1" cap="all" dirty="0"/>
              <a:t>ARTICLES</a:t>
            </a:r>
          </a:p>
          <a:p>
            <a:r>
              <a:rPr lang="en-US" dirty="0">
                <a:hlinkClick r:id="rId167"/>
              </a:rPr>
              <a:t>Birth of a movement</a:t>
            </a:r>
            <a:endParaRPr lang="en-US" dirty="0"/>
          </a:p>
          <a:p>
            <a:r>
              <a:rPr lang="en-US" dirty="0">
                <a:hlinkClick r:id="rId168"/>
              </a:rPr>
              <a:t>‘I faced criticism for writing in </a:t>
            </a:r>
            <a:r>
              <a:rPr lang="en-US" dirty="0" err="1">
                <a:hlinkClick r:id="rId168"/>
              </a:rPr>
              <a:t>Kosali</a:t>
            </a:r>
            <a:r>
              <a:rPr lang="en-US" dirty="0">
                <a:hlinkClick r:id="rId168"/>
              </a:rPr>
              <a:t>’</a:t>
            </a:r>
            <a:endParaRPr lang="en-US" dirty="0"/>
          </a:p>
          <a:p>
            <a:r>
              <a:rPr lang="en-US" dirty="0">
                <a:hlinkClick r:id="rId169"/>
              </a:rPr>
              <a:t>A fine balance</a:t>
            </a:r>
            <a:endParaRPr lang="en-US" dirty="0"/>
          </a:p>
          <a:p>
            <a:r>
              <a:rPr lang="en-US" dirty="0">
                <a:hlinkClick r:id="rId170"/>
              </a:rPr>
              <a:t>Lawyers protest Centre's refusal to set up HC benches in west, south </a:t>
            </a:r>
            <a:r>
              <a:rPr lang="en-US" dirty="0" err="1">
                <a:hlinkClick r:id="rId170"/>
              </a:rPr>
              <a:t>Odisha</a:t>
            </a:r>
            <a:endParaRPr lang="en-US" dirty="0"/>
          </a:p>
          <a:p>
            <a:r>
              <a:rPr lang="en-US" dirty="0"/>
              <a:t>Why did you start writing in </a:t>
            </a:r>
            <a:r>
              <a:rPr lang="en-US" dirty="0" err="1">
                <a:hlinkClick r:id="rId172"/>
              </a:rPr>
              <a:t>Kosali</a:t>
            </a:r>
            <a:r>
              <a:rPr lang="en-US" dirty="0"/>
              <a:t> instead of </a:t>
            </a:r>
            <a:r>
              <a:rPr lang="en-US" dirty="0" err="1"/>
              <a:t>Odia</a:t>
            </a:r>
            <a:r>
              <a:rPr lang="en-US" dirty="0"/>
              <a:t>?</a:t>
            </a:r>
            <a:br>
              <a:rPr lang="en-US" dirty="0"/>
            </a:br>
            <a:r>
              <a:rPr lang="en-US" dirty="0"/>
              <a:t>I am not a very qualified man. I studied up to Class III only. Had I been qualified, I would have written in </a:t>
            </a:r>
            <a:r>
              <a:rPr lang="en-US" dirty="0" err="1"/>
              <a:t>Odia</a:t>
            </a:r>
            <a:r>
              <a:rPr lang="en-US" dirty="0"/>
              <a:t> and other languages. But as I am not, I started writing in the language that I learnt from my mother. </a:t>
            </a:r>
            <a:r>
              <a:rPr lang="en-US" dirty="0" err="1"/>
              <a:t>Kosali</a:t>
            </a:r>
            <a:r>
              <a:rPr lang="en-US" dirty="0"/>
              <a:t> is an ancient.....READ FULL ARTICLE</a:t>
            </a:r>
          </a:p>
          <a:p>
            <a:r>
              <a:rPr lang="en-US" b="1" cap="all" dirty="0"/>
              <a:t>THIS STORY IS FROM JULY 8, 2018</a:t>
            </a:r>
          </a:p>
          <a:p>
            <a:r>
              <a:rPr lang="en-US" b="1" cap="all" dirty="0"/>
              <a:t>UP NEXT</a:t>
            </a:r>
            <a:endParaRPr lang="en-US" dirty="0"/>
          </a:p>
          <a:p>
            <a:r>
              <a:rPr lang="en-US" b="1" dirty="0"/>
              <a:t>A fine balance</a:t>
            </a:r>
          </a:p>
          <a:p>
            <a:r>
              <a:rPr lang="en-US" dirty="0"/>
              <a:t>TNN / Jul 8, 2018, 07:00 IST</a:t>
            </a:r>
          </a:p>
          <a:p>
            <a:r>
              <a:rPr lang="en-US" dirty="0"/>
              <a:t>AA+</a:t>
            </a:r>
            <a:r>
              <a:rPr lang="en-US" b="1" cap="all" dirty="0"/>
              <a:t>TEXT SIZE</a:t>
            </a:r>
          </a:p>
          <a:p>
            <a:r>
              <a:rPr lang="en-US" dirty="0"/>
              <a:t>Small</a:t>
            </a:r>
          </a:p>
          <a:p>
            <a:r>
              <a:rPr lang="en-US" dirty="0"/>
              <a:t>Medium</a:t>
            </a:r>
          </a:p>
          <a:p>
            <a:r>
              <a:rPr lang="en-US" dirty="0"/>
              <a:t>Large</a:t>
            </a:r>
          </a:p>
          <a:p>
            <a:r>
              <a:rPr lang="en-US" b="1" cap="all" dirty="0"/>
              <a:t>ARTICLES</a:t>
            </a:r>
          </a:p>
          <a:p>
            <a:r>
              <a:rPr lang="en-US" dirty="0">
                <a:hlinkClick r:id="rId167"/>
              </a:rPr>
              <a:t>Birth of a movement</a:t>
            </a:r>
            <a:endParaRPr lang="en-US" dirty="0"/>
          </a:p>
          <a:p>
            <a:r>
              <a:rPr lang="en-US" dirty="0">
                <a:hlinkClick r:id="rId168"/>
              </a:rPr>
              <a:t>‘I faced criticism for writing in </a:t>
            </a:r>
            <a:r>
              <a:rPr lang="en-US" dirty="0" err="1">
                <a:hlinkClick r:id="rId168"/>
              </a:rPr>
              <a:t>Kosali</a:t>
            </a:r>
            <a:r>
              <a:rPr lang="en-US" dirty="0">
                <a:hlinkClick r:id="rId168"/>
              </a:rPr>
              <a:t>’</a:t>
            </a:r>
            <a:endParaRPr lang="en-US" dirty="0"/>
          </a:p>
          <a:p>
            <a:r>
              <a:rPr lang="en-US" dirty="0">
                <a:hlinkClick r:id="rId169"/>
              </a:rPr>
              <a:t>A fine balance</a:t>
            </a:r>
            <a:endParaRPr lang="en-US" dirty="0"/>
          </a:p>
          <a:p>
            <a:r>
              <a:rPr lang="en-US" dirty="0">
                <a:hlinkClick r:id="rId170"/>
              </a:rPr>
              <a:t>Lawyers protest Centre's refusal to set up HC benches in west, south </a:t>
            </a:r>
            <a:r>
              <a:rPr lang="en-US" dirty="0" err="1">
                <a:hlinkClick r:id="rId170"/>
              </a:rPr>
              <a:t>Odisha</a:t>
            </a:r>
            <a:endParaRPr lang="en-US" dirty="0"/>
          </a:p>
          <a:p>
            <a:r>
              <a:rPr lang="en-US" dirty="0"/>
              <a:t>How deep are the furrows that run between coastal </a:t>
            </a:r>
            <a:r>
              <a:rPr lang="en-US" dirty="0" err="1"/>
              <a:t>Odisha</a:t>
            </a:r>
            <a:r>
              <a:rPr lang="en-US" dirty="0"/>
              <a:t> and the rest of the state? Is it a division made for political reasons only or does it merit a discussion worth having? Ashok </a:t>
            </a:r>
            <a:r>
              <a:rPr lang="en-US" dirty="0" err="1"/>
              <a:t>Pradhan</a:t>
            </a:r>
            <a:r>
              <a:rPr lang="en-US" dirty="0"/>
              <a:t> explains</a:t>
            </a:r>
            <a:br>
              <a:rPr lang="en-US" dirty="0"/>
            </a:br>
            <a:r>
              <a:rPr lang="en-US" dirty="0"/>
              <a:t>The relative ‘backwardness’ of </a:t>
            </a:r>
            <a:r>
              <a:rPr lang="en-US" dirty="0">
                <a:hlinkClick r:id="rId189"/>
              </a:rPr>
              <a:t>western </a:t>
            </a:r>
            <a:r>
              <a:rPr lang="en-US" dirty="0" err="1">
                <a:hlinkClick r:id="rId189"/>
              </a:rPr>
              <a:t>Odisha</a:t>
            </a:r>
            <a:r>
              <a:rPr lang="en-US" dirty="0"/>
              <a:t> has long been part of the state’s political rhetoric and received official recognition when the state government.....READ FULL ARTICLE</a:t>
            </a:r>
          </a:p>
          <a:p>
            <a:r>
              <a:rPr lang="en-US" b="1" cap="all" dirty="0"/>
              <a:t>THIS STORY IS FROM SEPTEMBER 14, 2018</a:t>
            </a:r>
          </a:p>
          <a:p>
            <a:r>
              <a:rPr lang="en-US" b="1" cap="all" dirty="0"/>
              <a:t>UP NEXT</a:t>
            </a:r>
            <a:endParaRPr lang="en-US" dirty="0"/>
          </a:p>
          <a:p>
            <a:r>
              <a:rPr lang="en-US" b="1" dirty="0"/>
              <a:t>Lawyers protest Centre's refusal to set up HC benches in west, south </a:t>
            </a:r>
            <a:r>
              <a:rPr lang="en-US" b="1" dirty="0" err="1"/>
              <a:t>Odisha</a:t>
            </a:r>
            <a:endParaRPr lang="en-US" b="1" dirty="0"/>
          </a:p>
          <a:p>
            <a:r>
              <a:rPr lang="en-US" dirty="0" err="1">
                <a:hlinkClick r:id="rId188"/>
              </a:rPr>
              <a:t>Subrat</a:t>
            </a:r>
            <a:r>
              <a:rPr lang="en-US" dirty="0">
                <a:hlinkClick r:id="rId188"/>
              </a:rPr>
              <a:t> </a:t>
            </a:r>
            <a:r>
              <a:rPr lang="en-US" dirty="0" err="1">
                <a:hlinkClick r:id="rId188"/>
              </a:rPr>
              <a:t>Mohanty</a:t>
            </a:r>
            <a:r>
              <a:rPr lang="en-US" dirty="0"/>
              <a:t> / TNN / Sep 14, 2018, 13:09 IST</a:t>
            </a:r>
          </a:p>
          <a:p>
            <a:r>
              <a:rPr lang="en-US" dirty="0"/>
              <a:t>AA+</a:t>
            </a:r>
            <a:r>
              <a:rPr lang="en-US" b="1" cap="all" dirty="0"/>
              <a:t>TEXT SIZE</a:t>
            </a:r>
          </a:p>
          <a:p>
            <a:r>
              <a:rPr lang="en-US" dirty="0"/>
              <a:t>Small</a:t>
            </a:r>
          </a:p>
          <a:p>
            <a:r>
              <a:rPr lang="en-US" dirty="0"/>
              <a:t>Medium</a:t>
            </a:r>
          </a:p>
          <a:p>
            <a:r>
              <a:rPr lang="en-US" dirty="0"/>
              <a:t>Large</a:t>
            </a:r>
          </a:p>
          <a:p>
            <a:r>
              <a:rPr lang="en-US" b="1" cap="all" dirty="0"/>
              <a:t>ARTICLES</a:t>
            </a:r>
          </a:p>
          <a:p>
            <a:r>
              <a:rPr lang="en-US" dirty="0">
                <a:hlinkClick r:id="rId167"/>
              </a:rPr>
              <a:t>Birth of a movement</a:t>
            </a:r>
            <a:endParaRPr lang="en-US" dirty="0"/>
          </a:p>
          <a:p>
            <a:r>
              <a:rPr lang="en-US" dirty="0">
                <a:hlinkClick r:id="rId168"/>
              </a:rPr>
              <a:t>‘I faced criticism for writing in </a:t>
            </a:r>
            <a:r>
              <a:rPr lang="en-US" dirty="0" err="1">
                <a:hlinkClick r:id="rId168"/>
              </a:rPr>
              <a:t>Kosali</a:t>
            </a:r>
            <a:r>
              <a:rPr lang="en-US" dirty="0">
                <a:hlinkClick r:id="rId168"/>
              </a:rPr>
              <a:t>’</a:t>
            </a:r>
            <a:endParaRPr lang="en-US" dirty="0"/>
          </a:p>
          <a:p>
            <a:r>
              <a:rPr lang="en-US" dirty="0">
                <a:hlinkClick r:id="rId169"/>
              </a:rPr>
              <a:t>A fine balance</a:t>
            </a:r>
            <a:endParaRPr lang="en-US" dirty="0"/>
          </a:p>
          <a:p>
            <a:r>
              <a:rPr lang="en-US" dirty="0">
                <a:hlinkClick r:id="rId170"/>
              </a:rPr>
              <a:t>Lawyers protest Centre's refusal to set up HC benches in west, south </a:t>
            </a:r>
            <a:r>
              <a:rPr lang="en-US" dirty="0" err="1">
                <a:hlinkClick r:id="rId170"/>
              </a:rPr>
              <a:t>Odisha</a:t>
            </a:r>
            <a:endParaRPr lang="en-US" dirty="0"/>
          </a:p>
          <a:p>
            <a:r>
              <a:rPr lang="en-US" dirty="0"/>
              <a:t>Representative image</a:t>
            </a:r>
          </a:p>
          <a:p>
            <a:r>
              <a:rPr lang="en-US" dirty="0"/>
              <a:t>SAMBALPUR: Lawyers have reacted sharply to Union law minister Ravi Shankar Prasad's letter to chief minister </a:t>
            </a:r>
            <a:r>
              <a:rPr lang="en-US" dirty="0">
                <a:hlinkClick r:id="rId190"/>
              </a:rPr>
              <a:t>Naveen </a:t>
            </a:r>
            <a:r>
              <a:rPr lang="en-US" dirty="0" err="1">
                <a:hlinkClick r:id="rId190"/>
              </a:rPr>
              <a:t>Patnaik</a:t>
            </a:r>
            <a:r>
              <a:rPr lang="en-US" dirty="0"/>
              <a:t> over establishment of the high court bench in western and southern </a:t>
            </a:r>
            <a:r>
              <a:rPr lang="en-US" dirty="0" err="1">
                <a:hlinkClick r:id="rId191"/>
              </a:rPr>
              <a:t>Odisha</a:t>
            </a:r>
            <a:r>
              <a:rPr lang="en-US" dirty="0"/>
              <a:t>. The lawyers also burnt the effigy of the Union minister late on Wednesday evening.</a:t>
            </a:r>
            <a:br>
              <a:rPr lang="en-US" dirty="0"/>
            </a:br>
            <a:r>
              <a:rPr lang="en-US" dirty="0"/>
              <a:t>"Prasad's letter on the high court bench clearly indicates that the Centre lacks the.....READ FULL ARTICLE</a:t>
            </a:r>
          </a:p>
          <a:p>
            <a:r>
              <a:rPr lang="en-US" b="1" dirty="0"/>
              <a:t>Quick Links</a:t>
            </a:r>
          </a:p>
          <a:p>
            <a:r>
              <a:rPr lang="en-US" cap="all" dirty="0">
                <a:hlinkClick r:id="rId192"/>
              </a:rPr>
              <a:t>DELHI AIR POLLUTION</a:t>
            </a:r>
            <a:r>
              <a:rPr lang="en-US" cap="all" dirty="0">
                <a:hlinkClick r:id="rId193"/>
              </a:rPr>
              <a:t>DELHI TEMPERATURE</a:t>
            </a:r>
            <a:r>
              <a:rPr lang="en-US" cap="all" dirty="0">
                <a:hlinkClick r:id="rId194"/>
              </a:rPr>
              <a:t>CHENNAI WEATHER</a:t>
            </a:r>
            <a:r>
              <a:rPr lang="en-US" cap="all" dirty="0">
                <a:hlinkClick r:id="rId195"/>
              </a:rPr>
              <a:t>BANGALORE TEMPERATURE</a:t>
            </a:r>
            <a:r>
              <a:rPr lang="en-US" cap="all" dirty="0">
                <a:hlinkClick r:id="rId196"/>
              </a:rPr>
              <a:t>COVID VACCINATION CENTRES IN DELHI</a:t>
            </a:r>
            <a:r>
              <a:rPr lang="en-US" cap="all" dirty="0">
                <a:hlinkClick r:id="rId197"/>
              </a:rPr>
              <a:t>CORONAVIRUS IN DELHI</a:t>
            </a:r>
            <a:r>
              <a:rPr lang="en-US" cap="all" dirty="0">
                <a:hlinkClick r:id="rId198"/>
              </a:rPr>
              <a:t>RTPCR TEST IN GURGAON</a:t>
            </a:r>
            <a:r>
              <a:rPr lang="en-US" cap="all" dirty="0">
                <a:hlinkClick r:id="rId199"/>
              </a:rPr>
              <a:t>HYDERABAD RAIN</a:t>
            </a:r>
            <a:r>
              <a:rPr lang="en-US" cap="all" dirty="0">
                <a:hlinkClick r:id="rId43"/>
              </a:rPr>
              <a:t>POLLUTION LEVEL IN BANGALORE</a:t>
            </a:r>
            <a:r>
              <a:rPr lang="en-US" cap="all" dirty="0">
                <a:hlinkClick r:id="rId200"/>
              </a:rPr>
              <a:t>DELHI SMOG</a:t>
            </a:r>
            <a:r>
              <a:rPr lang="en-US" cap="all" dirty="0">
                <a:hlinkClick r:id="rId193"/>
              </a:rPr>
              <a:t>DELHI TEMPERATURE</a:t>
            </a:r>
            <a:r>
              <a:rPr lang="en-US" cap="all" dirty="0">
                <a:hlinkClick r:id="rId201"/>
              </a:rPr>
              <a:t>NOIDA AQI</a:t>
            </a:r>
            <a:r>
              <a:rPr lang="en-US" cap="all" dirty="0">
                <a:hlinkClick r:id="rId202"/>
              </a:rPr>
              <a:t>GURGAON AQI TODAY</a:t>
            </a:r>
            <a:r>
              <a:rPr lang="en-US" cap="all" dirty="0">
                <a:hlinkClick r:id="rId203"/>
              </a:rPr>
              <a:t>FIRE IN MUMBAI</a:t>
            </a:r>
            <a:r>
              <a:rPr lang="en-US" cap="all" dirty="0">
                <a:hlinkClick r:id="rId204"/>
              </a:rPr>
              <a:t>MUMBAI RAINS</a:t>
            </a:r>
            <a:r>
              <a:rPr lang="en-US" cap="all" dirty="0">
                <a:hlinkClick r:id="rId205"/>
              </a:rPr>
              <a:t>COVID 19 RT PCR TEST IN NOIDA</a:t>
            </a:r>
            <a:r>
              <a:rPr lang="en-US" cap="all" dirty="0">
                <a:hlinkClick r:id="rId206"/>
              </a:rPr>
              <a:t>DELHI AQI TODAY</a:t>
            </a:r>
            <a:r>
              <a:rPr lang="en-US" cap="all" dirty="0">
                <a:hlinkClick r:id="rId207"/>
              </a:rPr>
              <a:t>SRINAGAR ENCOUNTER</a:t>
            </a:r>
            <a:endParaRPr lang="en-US" dirty="0"/>
          </a:p>
          <a:p>
            <a:r>
              <a:rPr lang="en-US" dirty="0">
                <a:hlinkClick r:id="rId208"/>
              </a:rPr>
              <a:t>About </a:t>
            </a:r>
            <a:r>
              <a:rPr lang="en-US" dirty="0" err="1">
                <a:hlinkClick r:id="rId208"/>
              </a:rPr>
              <a:t>us</a:t>
            </a:r>
            <a:r>
              <a:rPr lang="en-US" dirty="0" err="1">
                <a:hlinkClick r:id="rId209"/>
              </a:rPr>
              <a:t>Create</a:t>
            </a:r>
            <a:r>
              <a:rPr lang="en-US" dirty="0">
                <a:hlinkClick r:id="rId209"/>
              </a:rPr>
              <a:t> Your Own </a:t>
            </a:r>
            <a:r>
              <a:rPr lang="en-US" dirty="0" err="1">
                <a:hlinkClick r:id="rId209"/>
              </a:rPr>
              <a:t>Ad</a:t>
            </a:r>
            <a:r>
              <a:rPr lang="en-US" dirty="0" err="1">
                <a:hlinkClick r:id="rId210"/>
              </a:rPr>
              <a:t>Terms</a:t>
            </a:r>
            <a:r>
              <a:rPr lang="en-US" dirty="0">
                <a:hlinkClick r:id="rId210"/>
              </a:rPr>
              <a:t> of Use and Grievance </a:t>
            </a:r>
            <a:r>
              <a:rPr lang="en-US" dirty="0" err="1">
                <a:hlinkClick r:id="rId210"/>
              </a:rPr>
              <a:t>Redressal</a:t>
            </a:r>
            <a:r>
              <a:rPr lang="en-US" dirty="0">
                <a:hlinkClick r:id="rId210"/>
              </a:rPr>
              <a:t> </a:t>
            </a:r>
            <a:r>
              <a:rPr lang="en-US" dirty="0" err="1">
                <a:hlinkClick r:id="rId210"/>
              </a:rPr>
              <a:t>Policy</a:t>
            </a:r>
            <a:r>
              <a:rPr lang="en-US" dirty="0" err="1">
                <a:hlinkClick r:id="rId211"/>
              </a:rPr>
              <a:t>Privacy</a:t>
            </a:r>
            <a:r>
              <a:rPr lang="en-US" dirty="0">
                <a:hlinkClick r:id="rId211"/>
              </a:rPr>
              <a:t> </a:t>
            </a:r>
            <a:r>
              <a:rPr lang="en-US" dirty="0" err="1">
                <a:hlinkClick r:id="rId211"/>
              </a:rPr>
              <a:t>policy</a:t>
            </a:r>
            <a:r>
              <a:rPr lang="en-US" dirty="0" err="1">
                <a:hlinkClick r:id="rId212"/>
              </a:rPr>
              <a:t>Advertise</a:t>
            </a:r>
            <a:r>
              <a:rPr lang="en-US" dirty="0">
                <a:hlinkClick r:id="rId212"/>
              </a:rPr>
              <a:t> with </a:t>
            </a:r>
            <a:r>
              <a:rPr lang="en-US" dirty="0" err="1">
                <a:hlinkClick r:id="rId212"/>
              </a:rPr>
              <a:t>us</a:t>
            </a:r>
            <a:r>
              <a:rPr lang="en-US" dirty="0" err="1">
                <a:hlinkClick r:id="rId213"/>
              </a:rPr>
              <a:t>RSS</a:t>
            </a:r>
            <a:r>
              <a:rPr lang="en-US" dirty="0" err="1">
                <a:hlinkClick r:id="rId214"/>
              </a:rPr>
              <a:t>Newsletter</a:t>
            </a:r>
            <a:r>
              <a:rPr lang="en-US" dirty="0" err="1">
                <a:hlinkClick r:id="rId215"/>
              </a:rPr>
              <a:t>Feedback</a:t>
            </a:r>
            <a:r>
              <a:rPr lang="en-US" dirty="0" err="1">
                <a:hlinkClick r:id="rId216"/>
              </a:rPr>
              <a:t>ePaper</a:t>
            </a:r>
            <a:r>
              <a:rPr lang="en-US" dirty="0" err="1">
                <a:hlinkClick r:id="rId217"/>
              </a:rPr>
              <a:t>Sitemap</a:t>
            </a:r>
            <a:r>
              <a:rPr lang="en-US" dirty="0" err="1">
                <a:hlinkClick r:id="rId218"/>
              </a:rPr>
              <a:t>Archives</a:t>
            </a:r>
            <a:endParaRPr lang="en-US" dirty="0"/>
          </a:p>
          <a:p>
            <a:r>
              <a:rPr lang="en-US" b="1" cap="all" dirty="0"/>
              <a:t>FOLLOW US ON</a:t>
            </a:r>
          </a:p>
          <a:p>
            <a:r>
              <a:rPr lang="en-US" b="1" cap="all" dirty="0"/>
              <a:t>OTHER TIMES GROUP NEWS SITES</a:t>
            </a:r>
          </a:p>
          <a:p>
            <a:r>
              <a:rPr lang="en-US" dirty="0">
                <a:hlinkClick r:id="rId219"/>
              </a:rPr>
              <a:t>The Economic </a:t>
            </a:r>
            <a:r>
              <a:rPr lang="en-US" dirty="0" err="1">
                <a:hlinkClick r:id="rId219"/>
              </a:rPr>
              <a:t>Times</a:t>
            </a:r>
            <a:r>
              <a:rPr lang="en-US" dirty="0" err="1">
                <a:hlinkClick r:id="rId220"/>
              </a:rPr>
              <a:t>Hindi</a:t>
            </a:r>
            <a:r>
              <a:rPr lang="en-US" dirty="0">
                <a:hlinkClick r:id="rId220"/>
              </a:rPr>
              <a:t> Economic </a:t>
            </a:r>
            <a:r>
              <a:rPr lang="en-US" dirty="0" err="1">
                <a:hlinkClick r:id="rId220"/>
              </a:rPr>
              <a:t>Times</a:t>
            </a:r>
            <a:r>
              <a:rPr lang="en-US" dirty="0" err="1">
                <a:hlinkClick r:id="rId221"/>
              </a:rPr>
              <a:t>Navbharat</a:t>
            </a:r>
            <a:r>
              <a:rPr lang="en-US" dirty="0">
                <a:hlinkClick r:id="rId221"/>
              </a:rPr>
              <a:t> </a:t>
            </a:r>
            <a:r>
              <a:rPr lang="en-US" dirty="0" err="1">
                <a:hlinkClick r:id="rId221"/>
              </a:rPr>
              <a:t>Times</a:t>
            </a:r>
            <a:r>
              <a:rPr lang="en-US" dirty="0" err="1">
                <a:hlinkClick r:id="rId222"/>
              </a:rPr>
              <a:t>Maharashtra</a:t>
            </a:r>
            <a:r>
              <a:rPr lang="en-US" dirty="0">
                <a:hlinkClick r:id="rId222"/>
              </a:rPr>
              <a:t> </a:t>
            </a:r>
            <a:r>
              <a:rPr lang="en-US" dirty="0" err="1">
                <a:hlinkClick r:id="rId222"/>
              </a:rPr>
              <a:t>Times</a:t>
            </a:r>
            <a:r>
              <a:rPr lang="en-US" dirty="0" err="1">
                <a:hlinkClick r:id="rId223"/>
              </a:rPr>
              <a:t>Vijaya</a:t>
            </a:r>
            <a:r>
              <a:rPr lang="en-US" dirty="0">
                <a:hlinkClick r:id="rId223"/>
              </a:rPr>
              <a:t> </a:t>
            </a:r>
            <a:r>
              <a:rPr lang="en-US" dirty="0" err="1">
                <a:hlinkClick r:id="rId223"/>
              </a:rPr>
              <a:t>Karnataka</a:t>
            </a:r>
            <a:r>
              <a:rPr lang="en-US" dirty="0" err="1">
                <a:hlinkClick r:id="rId224"/>
              </a:rPr>
              <a:t>Telugu</a:t>
            </a:r>
            <a:r>
              <a:rPr lang="en-US" dirty="0">
                <a:hlinkClick r:id="rId224"/>
              </a:rPr>
              <a:t> </a:t>
            </a:r>
            <a:r>
              <a:rPr lang="en-US" dirty="0" err="1">
                <a:hlinkClick r:id="rId224"/>
              </a:rPr>
              <a:t>Samayam</a:t>
            </a:r>
            <a:r>
              <a:rPr lang="en-US" dirty="0" err="1">
                <a:hlinkClick r:id="rId225"/>
              </a:rPr>
              <a:t>Tamil</a:t>
            </a:r>
            <a:r>
              <a:rPr lang="en-US" dirty="0">
                <a:hlinkClick r:id="rId225"/>
              </a:rPr>
              <a:t> </a:t>
            </a:r>
            <a:r>
              <a:rPr lang="en-US" dirty="0" err="1">
                <a:hlinkClick r:id="rId225"/>
              </a:rPr>
              <a:t>Samayam</a:t>
            </a:r>
            <a:r>
              <a:rPr lang="en-US" dirty="0" err="1">
                <a:hlinkClick r:id="rId226"/>
              </a:rPr>
              <a:t>Malayalam</a:t>
            </a:r>
            <a:r>
              <a:rPr lang="en-US" dirty="0">
                <a:hlinkClick r:id="rId226"/>
              </a:rPr>
              <a:t> </a:t>
            </a:r>
            <a:r>
              <a:rPr lang="en-US" dirty="0" err="1">
                <a:hlinkClick r:id="rId226"/>
              </a:rPr>
              <a:t>Samayam</a:t>
            </a:r>
            <a:r>
              <a:rPr lang="en-US" dirty="0" err="1">
                <a:hlinkClick r:id="rId227"/>
              </a:rPr>
              <a:t>Ei</a:t>
            </a:r>
            <a:r>
              <a:rPr lang="en-US" dirty="0">
                <a:hlinkClick r:id="rId227"/>
              </a:rPr>
              <a:t> </a:t>
            </a:r>
            <a:r>
              <a:rPr lang="en-US" dirty="0" err="1">
                <a:hlinkClick r:id="rId227"/>
              </a:rPr>
              <a:t>Samay</a:t>
            </a:r>
            <a:r>
              <a:rPr lang="en-US" dirty="0" err="1">
                <a:hlinkClick r:id="rId228"/>
              </a:rPr>
              <a:t>I</a:t>
            </a:r>
            <a:r>
              <a:rPr lang="en-US" dirty="0">
                <a:hlinkClick r:id="rId228"/>
              </a:rPr>
              <a:t> am </a:t>
            </a:r>
            <a:r>
              <a:rPr lang="en-US" dirty="0" err="1">
                <a:hlinkClick r:id="rId228"/>
              </a:rPr>
              <a:t>Gujarat</a:t>
            </a:r>
            <a:r>
              <a:rPr lang="en-US" dirty="0" err="1">
                <a:hlinkClick r:id="rId229"/>
              </a:rPr>
              <a:t>Times</a:t>
            </a:r>
            <a:r>
              <a:rPr lang="en-US" dirty="0">
                <a:hlinkClick r:id="rId229"/>
              </a:rPr>
              <a:t> </a:t>
            </a:r>
            <a:r>
              <a:rPr lang="en-US" dirty="0" err="1">
                <a:hlinkClick r:id="rId229"/>
              </a:rPr>
              <a:t>Now</a:t>
            </a:r>
            <a:r>
              <a:rPr lang="en-US" dirty="0" err="1">
                <a:hlinkClick r:id="rId230"/>
              </a:rPr>
              <a:t>Times</a:t>
            </a:r>
            <a:r>
              <a:rPr lang="en-US" dirty="0">
                <a:hlinkClick r:id="rId230"/>
              </a:rPr>
              <a:t> Now </a:t>
            </a:r>
            <a:r>
              <a:rPr lang="en-US" dirty="0" err="1">
                <a:hlinkClick r:id="rId230"/>
              </a:rPr>
              <a:t>Navbharat</a:t>
            </a:r>
            <a:r>
              <a:rPr lang="en-US" dirty="0" err="1">
                <a:hlinkClick r:id="rId231"/>
              </a:rPr>
              <a:t>TimesPoints</a:t>
            </a:r>
            <a:r>
              <a:rPr lang="en-US" dirty="0" err="1">
                <a:hlinkClick r:id="rId232"/>
              </a:rPr>
              <a:t>Indiatimes</a:t>
            </a:r>
            <a:r>
              <a:rPr lang="en-US" dirty="0" err="1">
                <a:hlinkClick r:id="rId233"/>
              </a:rPr>
              <a:t>Brand</a:t>
            </a:r>
            <a:r>
              <a:rPr lang="en-US" dirty="0">
                <a:hlinkClick r:id="rId233"/>
              </a:rPr>
              <a:t> </a:t>
            </a:r>
            <a:r>
              <a:rPr lang="en-US" dirty="0" err="1">
                <a:hlinkClick r:id="rId233"/>
              </a:rPr>
              <a:t>Capital</a:t>
            </a:r>
            <a:r>
              <a:rPr lang="en-US" dirty="0" err="1">
                <a:hlinkClick r:id="rId234"/>
              </a:rPr>
              <a:t>Education</a:t>
            </a:r>
            <a:r>
              <a:rPr lang="en-US" dirty="0">
                <a:hlinkClick r:id="rId234"/>
              </a:rPr>
              <a:t> </a:t>
            </a:r>
            <a:r>
              <a:rPr lang="en-US" dirty="0" err="1">
                <a:hlinkClick r:id="rId234"/>
              </a:rPr>
              <a:t>Times</a:t>
            </a:r>
            <a:r>
              <a:rPr lang="en-US" dirty="0" err="1">
                <a:hlinkClick r:id="rId235"/>
              </a:rPr>
              <a:t>Times</a:t>
            </a:r>
            <a:r>
              <a:rPr lang="en-US" dirty="0">
                <a:hlinkClick r:id="rId235"/>
              </a:rPr>
              <a:t> </a:t>
            </a:r>
            <a:r>
              <a:rPr lang="en-US" dirty="0" err="1">
                <a:hlinkClick r:id="rId235"/>
              </a:rPr>
              <a:t>Food</a:t>
            </a:r>
            <a:r>
              <a:rPr lang="en-US" dirty="0" err="1">
                <a:hlinkClick r:id="rId236"/>
              </a:rPr>
              <a:t>Miss</a:t>
            </a:r>
            <a:r>
              <a:rPr lang="en-US" dirty="0">
                <a:hlinkClick r:id="rId236"/>
              </a:rPr>
              <a:t> Kyra</a:t>
            </a:r>
            <a:endParaRPr lang="en-US" dirty="0"/>
          </a:p>
          <a:p>
            <a:r>
              <a:rPr lang="en-US" b="1" cap="all" dirty="0"/>
              <a:t>POPULAR CATEGORIES</a:t>
            </a:r>
          </a:p>
          <a:p>
            <a:r>
              <a:rPr lang="en-US" dirty="0" err="1">
                <a:hlinkClick r:id="rId187"/>
              </a:rPr>
              <a:t>Headlines</a:t>
            </a:r>
            <a:r>
              <a:rPr lang="en-US" dirty="0" err="1">
                <a:hlinkClick r:id="rId237"/>
              </a:rPr>
              <a:t>Sports</a:t>
            </a:r>
            <a:r>
              <a:rPr lang="en-US" dirty="0">
                <a:hlinkClick r:id="rId237"/>
              </a:rPr>
              <a:t> </a:t>
            </a:r>
            <a:r>
              <a:rPr lang="en-US" dirty="0" err="1">
                <a:hlinkClick r:id="rId237"/>
              </a:rPr>
              <a:t>News</a:t>
            </a:r>
            <a:r>
              <a:rPr lang="en-US" dirty="0" err="1">
                <a:hlinkClick r:id="rId238"/>
              </a:rPr>
              <a:t>Business</a:t>
            </a:r>
            <a:r>
              <a:rPr lang="en-US" dirty="0">
                <a:hlinkClick r:id="rId238"/>
              </a:rPr>
              <a:t> </a:t>
            </a:r>
            <a:r>
              <a:rPr lang="en-US" dirty="0" err="1">
                <a:hlinkClick r:id="rId238"/>
              </a:rPr>
              <a:t>News</a:t>
            </a:r>
            <a:r>
              <a:rPr lang="en-US" dirty="0" err="1">
                <a:hlinkClick r:id="rId239"/>
              </a:rPr>
              <a:t>India</a:t>
            </a:r>
            <a:r>
              <a:rPr lang="en-US" dirty="0">
                <a:hlinkClick r:id="rId239"/>
              </a:rPr>
              <a:t> </a:t>
            </a:r>
            <a:r>
              <a:rPr lang="en-US" dirty="0" err="1">
                <a:hlinkClick r:id="rId239"/>
              </a:rPr>
              <a:t>News</a:t>
            </a:r>
            <a:r>
              <a:rPr lang="en-US" dirty="0" err="1">
                <a:hlinkClick r:id="rId240"/>
              </a:rPr>
              <a:t>World</a:t>
            </a:r>
            <a:r>
              <a:rPr lang="en-US" dirty="0">
                <a:hlinkClick r:id="rId240"/>
              </a:rPr>
              <a:t> </a:t>
            </a:r>
            <a:r>
              <a:rPr lang="en-US" dirty="0" err="1">
                <a:hlinkClick r:id="rId240"/>
              </a:rPr>
              <a:t>News</a:t>
            </a:r>
            <a:r>
              <a:rPr lang="en-US" dirty="0" err="1">
                <a:hlinkClick r:id="rId241"/>
              </a:rPr>
              <a:t>Bollywood</a:t>
            </a:r>
            <a:r>
              <a:rPr lang="en-US" dirty="0">
                <a:hlinkClick r:id="rId241"/>
              </a:rPr>
              <a:t> </a:t>
            </a:r>
            <a:r>
              <a:rPr lang="en-US" dirty="0" err="1">
                <a:hlinkClick r:id="rId241"/>
              </a:rPr>
              <a:t>News</a:t>
            </a:r>
            <a:r>
              <a:rPr lang="en-US" dirty="0" err="1">
                <a:hlinkClick r:id="rId242"/>
              </a:rPr>
              <a:t>Health</a:t>
            </a:r>
            <a:r>
              <a:rPr lang="en-US" dirty="0">
                <a:hlinkClick r:id="rId242"/>
              </a:rPr>
              <a:t> &amp; Fitness </a:t>
            </a:r>
            <a:r>
              <a:rPr lang="en-US" dirty="0" err="1">
                <a:hlinkClick r:id="rId242"/>
              </a:rPr>
              <a:t>Tips</a:t>
            </a:r>
            <a:r>
              <a:rPr lang="en-US" dirty="0" err="1">
                <a:hlinkClick r:id="rId243"/>
              </a:rPr>
              <a:t>Indian</a:t>
            </a:r>
            <a:r>
              <a:rPr lang="en-US" dirty="0">
                <a:hlinkClick r:id="rId243"/>
              </a:rPr>
              <a:t> TV </a:t>
            </a:r>
            <a:r>
              <a:rPr lang="en-US" dirty="0" err="1">
                <a:hlinkClick r:id="rId243"/>
              </a:rPr>
              <a:t>Shows</a:t>
            </a:r>
            <a:r>
              <a:rPr lang="en-US" dirty="0" err="1">
                <a:hlinkClick r:id="rId244"/>
              </a:rPr>
              <a:t>Celebrity</a:t>
            </a:r>
            <a:r>
              <a:rPr lang="en-US" dirty="0">
                <a:hlinkClick r:id="rId244"/>
              </a:rPr>
              <a:t> Photos</a:t>
            </a:r>
            <a:endParaRPr lang="en-US" dirty="0"/>
          </a:p>
          <a:p>
            <a:r>
              <a:rPr lang="en-US" b="1" cap="all" dirty="0"/>
              <a:t>HOT ON THE WEB</a:t>
            </a:r>
          </a:p>
          <a:p>
            <a:r>
              <a:rPr lang="en-US" dirty="0">
                <a:hlinkClick r:id="rId245"/>
              </a:rPr>
              <a:t>Katrina-Vicky Wedding </a:t>
            </a:r>
            <a:r>
              <a:rPr lang="en-US" dirty="0" err="1">
                <a:hlinkClick r:id="rId245"/>
              </a:rPr>
              <a:t>Live</a:t>
            </a:r>
            <a:r>
              <a:rPr lang="en-US" dirty="0" err="1">
                <a:hlinkClick r:id="rId246"/>
              </a:rPr>
              <a:t>Katrina</a:t>
            </a:r>
            <a:r>
              <a:rPr lang="en-US" dirty="0">
                <a:hlinkClick r:id="rId246"/>
              </a:rPr>
              <a:t>-Vicky </a:t>
            </a:r>
            <a:r>
              <a:rPr lang="en-US" dirty="0" err="1">
                <a:hlinkClick r:id="rId246"/>
              </a:rPr>
              <a:t>Family</a:t>
            </a:r>
            <a:r>
              <a:rPr lang="en-US" dirty="0" err="1">
                <a:hlinkClick r:id="rId247"/>
              </a:rPr>
              <a:t>Nora</a:t>
            </a:r>
            <a:r>
              <a:rPr lang="en-US" dirty="0">
                <a:hlinkClick r:id="rId247"/>
              </a:rPr>
              <a:t> </a:t>
            </a:r>
            <a:r>
              <a:rPr lang="en-US" dirty="0" err="1">
                <a:hlinkClick r:id="rId247"/>
              </a:rPr>
              <a:t>Fatehi</a:t>
            </a:r>
            <a:r>
              <a:rPr lang="en-US" dirty="0" err="1">
                <a:hlinkClick r:id="rId248"/>
              </a:rPr>
              <a:t>Tollywood</a:t>
            </a:r>
            <a:r>
              <a:rPr lang="en-US" dirty="0">
                <a:hlinkClick r:id="rId248"/>
              </a:rPr>
              <a:t> </a:t>
            </a:r>
            <a:r>
              <a:rPr lang="en-US" dirty="0" err="1">
                <a:hlinkClick r:id="rId248"/>
              </a:rPr>
              <a:t>Celebrities</a:t>
            </a:r>
            <a:r>
              <a:rPr lang="en-US" dirty="0" err="1">
                <a:hlinkClick r:id="rId249"/>
              </a:rPr>
              <a:t>Vicky</a:t>
            </a:r>
            <a:r>
              <a:rPr lang="en-US" dirty="0">
                <a:hlinkClick r:id="rId249"/>
              </a:rPr>
              <a:t> </a:t>
            </a:r>
            <a:r>
              <a:rPr lang="en-US" dirty="0" err="1">
                <a:hlinkClick r:id="rId249"/>
              </a:rPr>
              <a:t>Kaushal</a:t>
            </a:r>
            <a:r>
              <a:rPr lang="en-US" dirty="0">
                <a:hlinkClick r:id="rId249"/>
              </a:rPr>
              <a:t> </a:t>
            </a:r>
            <a:r>
              <a:rPr lang="en-US" dirty="0" err="1">
                <a:hlinkClick r:id="rId249"/>
              </a:rPr>
              <a:t>Sangeet</a:t>
            </a:r>
            <a:r>
              <a:rPr lang="en-US" dirty="0" err="1">
                <a:hlinkClick r:id="rId250"/>
              </a:rPr>
              <a:t>Isabelle</a:t>
            </a:r>
            <a:r>
              <a:rPr lang="en-US" dirty="0">
                <a:hlinkClick r:id="rId250"/>
              </a:rPr>
              <a:t> </a:t>
            </a:r>
            <a:r>
              <a:rPr lang="en-US" dirty="0" err="1">
                <a:hlinkClick r:id="rId250"/>
              </a:rPr>
              <a:t>Kaif</a:t>
            </a:r>
            <a:r>
              <a:rPr lang="en-US" dirty="0" err="1">
                <a:hlinkClick r:id="rId251"/>
              </a:rPr>
              <a:t>Katrina</a:t>
            </a:r>
            <a:r>
              <a:rPr lang="en-US" dirty="0">
                <a:hlinkClick r:id="rId251"/>
              </a:rPr>
              <a:t> </a:t>
            </a:r>
            <a:r>
              <a:rPr lang="en-US" dirty="0" err="1">
                <a:hlinkClick r:id="rId251"/>
              </a:rPr>
              <a:t>Kaif's</a:t>
            </a:r>
            <a:r>
              <a:rPr lang="en-US" dirty="0">
                <a:hlinkClick r:id="rId251"/>
              </a:rPr>
              <a:t> </a:t>
            </a:r>
            <a:r>
              <a:rPr lang="en-US" dirty="0" err="1">
                <a:hlinkClick r:id="rId251"/>
              </a:rPr>
              <a:t>Mehendi</a:t>
            </a:r>
            <a:r>
              <a:rPr lang="en-US" dirty="0" err="1">
                <a:hlinkClick r:id="rId252"/>
              </a:rPr>
              <a:t>Us</a:t>
            </a:r>
            <a:r>
              <a:rPr lang="en-US" dirty="0">
                <a:hlinkClick r:id="rId252"/>
              </a:rPr>
              <a:t> Travel </a:t>
            </a:r>
            <a:r>
              <a:rPr lang="en-US" dirty="0" err="1">
                <a:hlinkClick r:id="rId252"/>
              </a:rPr>
              <a:t>Restrictions</a:t>
            </a:r>
            <a:r>
              <a:rPr lang="en-US" dirty="0" err="1">
                <a:hlinkClick r:id="rId253"/>
              </a:rPr>
              <a:t>Katrina</a:t>
            </a:r>
            <a:r>
              <a:rPr lang="en-US" dirty="0">
                <a:hlinkClick r:id="rId253"/>
              </a:rPr>
              <a:t> </a:t>
            </a:r>
            <a:r>
              <a:rPr lang="en-US" dirty="0" err="1">
                <a:hlinkClick r:id="rId253"/>
              </a:rPr>
              <a:t>Kaif's</a:t>
            </a:r>
            <a:r>
              <a:rPr lang="en-US" dirty="0">
                <a:hlinkClick r:id="rId253"/>
              </a:rPr>
              <a:t> </a:t>
            </a:r>
            <a:r>
              <a:rPr lang="en-US" dirty="0" err="1">
                <a:hlinkClick r:id="rId253"/>
              </a:rPr>
              <a:t>Diet</a:t>
            </a:r>
            <a:r>
              <a:rPr lang="en-US" dirty="0" err="1">
                <a:hlinkClick r:id="rId254"/>
              </a:rPr>
              <a:t>Coronavirus</a:t>
            </a:r>
            <a:r>
              <a:rPr lang="en-US" dirty="0">
                <a:hlinkClick r:id="rId254"/>
              </a:rPr>
              <a:t> Omicron Variant</a:t>
            </a:r>
            <a:endParaRPr lang="en-US" dirty="0"/>
          </a:p>
          <a:p>
            <a:r>
              <a:rPr lang="en-US" b="1" cap="all" dirty="0"/>
              <a:t>TOP TRENDS</a:t>
            </a:r>
          </a:p>
          <a:p>
            <a:r>
              <a:rPr lang="en-US" dirty="0">
                <a:hlinkClick r:id="rId176"/>
              </a:rPr>
              <a:t>Omicron Variant </a:t>
            </a:r>
            <a:r>
              <a:rPr lang="en-US" dirty="0" err="1">
                <a:hlinkClick r:id="rId176"/>
              </a:rPr>
              <a:t>India</a:t>
            </a:r>
            <a:r>
              <a:rPr lang="en-US" dirty="0" err="1">
                <a:hlinkClick r:id="rId177"/>
              </a:rPr>
              <a:t>Covid</a:t>
            </a:r>
            <a:r>
              <a:rPr lang="en-US" dirty="0">
                <a:hlinkClick r:id="rId177"/>
              </a:rPr>
              <a:t> Cases in </a:t>
            </a:r>
            <a:r>
              <a:rPr lang="en-US" dirty="0" err="1">
                <a:hlinkClick r:id="rId177"/>
              </a:rPr>
              <a:t>India</a:t>
            </a:r>
            <a:r>
              <a:rPr lang="en-US" dirty="0" err="1">
                <a:hlinkClick r:id="rId178"/>
              </a:rPr>
              <a:t>PM</a:t>
            </a:r>
            <a:r>
              <a:rPr lang="en-US" dirty="0">
                <a:hlinkClick r:id="rId178"/>
              </a:rPr>
              <a:t> </a:t>
            </a:r>
            <a:r>
              <a:rPr lang="en-US" dirty="0" err="1">
                <a:hlinkClick r:id="rId178"/>
              </a:rPr>
              <a:t>Modi</a:t>
            </a:r>
            <a:r>
              <a:rPr lang="en-US" dirty="0" err="1">
                <a:hlinkClick r:id="rId179"/>
              </a:rPr>
              <a:t>Indiranagar</a:t>
            </a:r>
            <a:r>
              <a:rPr lang="en-US" dirty="0">
                <a:hlinkClick r:id="rId179"/>
              </a:rPr>
              <a:t> </a:t>
            </a:r>
            <a:r>
              <a:rPr lang="en-US" dirty="0" err="1">
                <a:hlinkClick r:id="rId179"/>
              </a:rPr>
              <a:t>Accident</a:t>
            </a:r>
            <a:r>
              <a:rPr lang="en-US" dirty="0" err="1">
                <a:hlinkClick r:id="rId180"/>
              </a:rPr>
              <a:t>Omicron</a:t>
            </a:r>
            <a:r>
              <a:rPr lang="en-US" dirty="0">
                <a:hlinkClick r:id="rId180"/>
              </a:rPr>
              <a:t> Virus </a:t>
            </a:r>
            <a:r>
              <a:rPr lang="en-US" dirty="0" err="1">
                <a:hlinkClick r:id="rId180"/>
              </a:rPr>
              <a:t>Update</a:t>
            </a:r>
            <a:r>
              <a:rPr lang="en-US" dirty="0" err="1">
                <a:hlinkClick r:id="rId255"/>
              </a:rPr>
              <a:t>Mi</a:t>
            </a:r>
            <a:r>
              <a:rPr lang="en-US" dirty="0">
                <a:hlinkClick r:id="rId255"/>
              </a:rPr>
              <a:t> 17V5 </a:t>
            </a:r>
            <a:r>
              <a:rPr lang="en-US" dirty="0" err="1">
                <a:hlinkClick r:id="rId255"/>
              </a:rPr>
              <a:t>Helicopter</a:t>
            </a:r>
            <a:r>
              <a:rPr lang="en-US" dirty="0" err="1">
                <a:hlinkClick r:id="rId256"/>
              </a:rPr>
              <a:t>Bipin</a:t>
            </a:r>
            <a:r>
              <a:rPr lang="en-US" dirty="0">
                <a:hlinkClick r:id="rId256"/>
              </a:rPr>
              <a:t> </a:t>
            </a:r>
            <a:r>
              <a:rPr lang="en-US" dirty="0" err="1">
                <a:hlinkClick r:id="rId256"/>
              </a:rPr>
              <a:t>Rawat</a:t>
            </a:r>
            <a:r>
              <a:rPr lang="en-US" dirty="0" err="1">
                <a:hlinkClick r:id="rId257"/>
              </a:rPr>
              <a:t>RBI</a:t>
            </a:r>
            <a:r>
              <a:rPr lang="en-US" dirty="0">
                <a:hlinkClick r:id="rId257"/>
              </a:rPr>
              <a:t> Monetary </a:t>
            </a:r>
            <a:r>
              <a:rPr lang="en-US" dirty="0" err="1">
                <a:hlinkClick r:id="rId257"/>
              </a:rPr>
              <a:t>Policy</a:t>
            </a:r>
            <a:r>
              <a:rPr lang="en-US" dirty="0" err="1">
                <a:hlinkClick r:id="rId258"/>
              </a:rPr>
              <a:t>CAT</a:t>
            </a:r>
            <a:r>
              <a:rPr lang="en-US" dirty="0">
                <a:hlinkClick r:id="rId258"/>
              </a:rPr>
              <a:t> Answer Key 2021</a:t>
            </a:r>
            <a:r>
              <a:rPr lang="en-US" dirty="0">
                <a:hlinkClick r:id="rId259"/>
              </a:rPr>
              <a:t>HTET 2021 Admit </a:t>
            </a:r>
            <a:r>
              <a:rPr lang="en-US" dirty="0" err="1">
                <a:hlinkClick r:id="rId259"/>
              </a:rPr>
              <a:t>Card</a:t>
            </a:r>
            <a:r>
              <a:rPr lang="en-US" dirty="0" err="1">
                <a:hlinkClick r:id="rId260"/>
              </a:rPr>
              <a:t>Aus</a:t>
            </a:r>
            <a:r>
              <a:rPr lang="en-US" dirty="0">
                <a:hlinkClick r:id="rId260"/>
              </a:rPr>
              <a:t> </a:t>
            </a:r>
            <a:r>
              <a:rPr lang="en-US" dirty="0" err="1">
                <a:hlinkClick r:id="rId260"/>
              </a:rPr>
              <a:t>vs</a:t>
            </a:r>
            <a:r>
              <a:rPr lang="en-US" dirty="0">
                <a:hlinkClick r:id="rId260"/>
              </a:rPr>
              <a:t> </a:t>
            </a:r>
            <a:r>
              <a:rPr lang="en-US" dirty="0" err="1">
                <a:hlinkClick r:id="rId260"/>
              </a:rPr>
              <a:t>Eng</a:t>
            </a:r>
            <a:r>
              <a:rPr lang="en-US" dirty="0">
                <a:hlinkClick r:id="rId260"/>
              </a:rPr>
              <a:t> 1st </a:t>
            </a:r>
            <a:r>
              <a:rPr lang="en-US" dirty="0" err="1">
                <a:hlinkClick r:id="rId260"/>
              </a:rPr>
              <a:t>Test</a:t>
            </a:r>
            <a:r>
              <a:rPr lang="en-US" dirty="0" err="1">
                <a:hlinkClick r:id="rId261"/>
              </a:rPr>
              <a:t>Vivah</a:t>
            </a:r>
            <a:r>
              <a:rPr lang="en-US" dirty="0">
                <a:hlinkClick r:id="rId261"/>
              </a:rPr>
              <a:t> </a:t>
            </a:r>
            <a:r>
              <a:rPr lang="en-US" dirty="0" err="1">
                <a:hlinkClick r:id="rId261"/>
              </a:rPr>
              <a:t>Panchami</a:t>
            </a:r>
            <a:r>
              <a:rPr lang="en-US" dirty="0">
                <a:hlinkClick r:id="rId261"/>
              </a:rPr>
              <a:t> 2021</a:t>
            </a:r>
            <a:r>
              <a:rPr lang="en-US" dirty="0">
                <a:hlinkClick r:id="rId262"/>
              </a:rPr>
              <a:t>Cryptocurrency Exchange in </a:t>
            </a:r>
            <a:r>
              <a:rPr lang="en-US" dirty="0" err="1">
                <a:hlinkClick r:id="rId262"/>
              </a:rPr>
              <a:t>India</a:t>
            </a:r>
            <a:r>
              <a:rPr lang="en-US" dirty="0" err="1">
                <a:hlinkClick r:id="rId263"/>
              </a:rPr>
              <a:t>How</a:t>
            </a:r>
            <a:r>
              <a:rPr lang="en-US" dirty="0">
                <a:hlinkClick r:id="rId263"/>
              </a:rPr>
              <a:t> to Buy </a:t>
            </a:r>
            <a:r>
              <a:rPr lang="en-US" dirty="0" err="1">
                <a:hlinkClick r:id="rId263"/>
              </a:rPr>
              <a:t>Bitcoin</a:t>
            </a:r>
            <a:r>
              <a:rPr lang="en-US" dirty="0" err="1">
                <a:hlinkClick r:id="rId264"/>
              </a:rPr>
              <a:t>Ethereum</a:t>
            </a:r>
            <a:r>
              <a:rPr lang="en-US" dirty="0">
                <a:hlinkClick r:id="rId264"/>
              </a:rPr>
              <a:t> </a:t>
            </a:r>
            <a:r>
              <a:rPr lang="en-US" dirty="0" err="1">
                <a:hlinkClick r:id="rId264"/>
              </a:rPr>
              <a:t>cryptocurrency</a:t>
            </a:r>
            <a:r>
              <a:rPr lang="en-US" dirty="0">
                <a:hlinkClick r:id="rId264"/>
              </a:rPr>
              <a:t> in </a:t>
            </a:r>
            <a:r>
              <a:rPr lang="en-US" dirty="0" err="1">
                <a:hlinkClick r:id="rId264"/>
              </a:rPr>
              <a:t>India</a:t>
            </a:r>
            <a:r>
              <a:rPr lang="en-US" dirty="0" err="1">
                <a:hlinkClick r:id="rId265"/>
              </a:rPr>
              <a:t>Cryptocurrency</a:t>
            </a:r>
            <a:r>
              <a:rPr lang="en-US" dirty="0">
                <a:hlinkClick r:id="rId265"/>
              </a:rPr>
              <a:t> in </a:t>
            </a:r>
            <a:r>
              <a:rPr lang="en-US" dirty="0" err="1">
                <a:hlinkClick r:id="rId265"/>
              </a:rPr>
              <a:t>India</a:t>
            </a:r>
            <a:r>
              <a:rPr lang="en-US" dirty="0" err="1">
                <a:hlinkClick r:id="rId266"/>
              </a:rPr>
              <a:t>Horoscope</a:t>
            </a:r>
            <a:r>
              <a:rPr lang="en-US" dirty="0">
                <a:hlinkClick r:id="rId266"/>
              </a:rPr>
              <a:t> </a:t>
            </a:r>
            <a:r>
              <a:rPr lang="en-US" dirty="0" err="1">
                <a:hlinkClick r:id="rId266"/>
              </a:rPr>
              <a:t>today</a:t>
            </a:r>
            <a:r>
              <a:rPr lang="en-US" dirty="0" err="1">
                <a:hlinkClick r:id="rId267"/>
              </a:rPr>
              <a:t>Latest</a:t>
            </a:r>
            <a:r>
              <a:rPr lang="en-US" dirty="0">
                <a:hlinkClick r:id="rId267"/>
              </a:rPr>
              <a:t> News</a:t>
            </a:r>
            <a:endParaRPr lang="en-US" dirty="0"/>
          </a:p>
          <a:p>
            <a:r>
              <a:rPr lang="en-US" b="1" cap="all" dirty="0"/>
              <a:t>TRENDING TOPICS</a:t>
            </a:r>
          </a:p>
          <a:p>
            <a:r>
              <a:rPr lang="en-US" dirty="0">
                <a:hlinkClick r:id="rId176"/>
              </a:rPr>
              <a:t>Omicron Variant </a:t>
            </a:r>
            <a:r>
              <a:rPr lang="en-US" dirty="0" err="1">
                <a:hlinkClick r:id="rId176"/>
              </a:rPr>
              <a:t>India</a:t>
            </a:r>
            <a:r>
              <a:rPr lang="en-US" dirty="0" err="1">
                <a:hlinkClick r:id="rId177"/>
              </a:rPr>
              <a:t>Covid</a:t>
            </a:r>
            <a:r>
              <a:rPr lang="en-US" dirty="0">
                <a:hlinkClick r:id="rId177"/>
              </a:rPr>
              <a:t> Cases in </a:t>
            </a:r>
            <a:r>
              <a:rPr lang="en-US" dirty="0" err="1">
                <a:hlinkClick r:id="rId177"/>
              </a:rPr>
              <a:t>India</a:t>
            </a:r>
            <a:r>
              <a:rPr lang="en-US" dirty="0" err="1">
                <a:hlinkClick r:id="rId178"/>
              </a:rPr>
              <a:t>PM</a:t>
            </a:r>
            <a:r>
              <a:rPr lang="en-US" dirty="0">
                <a:hlinkClick r:id="rId178"/>
              </a:rPr>
              <a:t> </a:t>
            </a:r>
            <a:r>
              <a:rPr lang="en-US" dirty="0" err="1">
                <a:hlinkClick r:id="rId178"/>
              </a:rPr>
              <a:t>Modi</a:t>
            </a:r>
            <a:r>
              <a:rPr lang="en-US" dirty="0" err="1">
                <a:hlinkClick r:id="rId179"/>
              </a:rPr>
              <a:t>Indiranagar</a:t>
            </a:r>
            <a:r>
              <a:rPr lang="en-US" dirty="0">
                <a:hlinkClick r:id="rId179"/>
              </a:rPr>
              <a:t> </a:t>
            </a:r>
            <a:r>
              <a:rPr lang="en-US" dirty="0" err="1">
                <a:hlinkClick r:id="rId179"/>
              </a:rPr>
              <a:t>Accident</a:t>
            </a:r>
            <a:r>
              <a:rPr lang="en-US" dirty="0" err="1">
                <a:hlinkClick r:id="rId180"/>
              </a:rPr>
              <a:t>Omicron</a:t>
            </a:r>
            <a:r>
              <a:rPr lang="en-US" dirty="0">
                <a:hlinkClick r:id="rId180"/>
              </a:rPr>
              <a:t> Virus </a:t>
            </a:r>
            <a:r>
              <a:rPr lang="en-US" dirty="0" err="1">
                <a:hlinkClick r:id="rId180"/>
              </a:rPr>
              <a:t>Update</a:t>
            </a:r>
            <a:r>
              <a:rPr lang="en-US" dirty="0" err="1">
                <a:hlinkClick r:id="rId255"/>
              </a:rPr>
              <a:t>Mi</a:t>
            </a:r>
            <a:r>
              <a:rPr lang="en-US" dirty="0">
                <a:hlinkClick r:id="rId255"/>
              </a:rPr>
              <a:t> 17V5 </a:t>
            </a:r>
            <a:r>
              <a:rPr lang="en-US" dirty="0" err="1">
                <a:hlinkClick r:id="rId255"/>
              </a:rPr>
              <a:t>Helicopter</a:t>
            </a:r>
            <a:r>
              <a:rPr lang="en-US" dirty="0" err="1">
                <a:hlinkClick r:id="rId256"/>
              </a:rPr>
              <a:t>Bipin</a:t>
            </a:r>
            <a:r>
              <a:rPr lang="en-US" dirty="0">
                <a:hlinkClick r:id="rId256"/>
              </a:rPr>
              <a:t> </a:t>
            </a:r>
            <a:r>
              <a:rPr lang="en-US" dirty="0" err="1">
                <a:hlinkClick r:id="rId256"/>
              </a:rPr>
              <a:t>Rawat</a:t>
            </a:r>
            <a:r>
              <a:rPr lang="en-US" dirty="0" err="1">
                <a:hlinkClick r:id="rId257"/>
              </a:rPr>
              <a:t>RBI</a:t>
            </a:r>
            <a:r>
              <a:rPr lang="en-US" dirty="0">
                <a:hlinkClick r:id="rId257"/>
              </a:rPr>
              <a:t> Monetary </a:t>
            </a:r>
            <a:r>
              <a:rPr lang="en-US" dirty="0" err="1">
                <a:hlinkClick r:id="rId257"/>
              </a:rPr>
              <a:t>Policy</a:t>
            </a:r>
            <a:r>
              <a:rPr lang="en-US" dirty="0" err="1">
                <a:hlinkClick r:id="rId258"/>
              </a:rPr>
              <a:t>CAT</a:t>
            </a:r>
            <a:r>
              <a:rPr lang="en-US" dirty="0">
                <a:hlinkClick r:id="rId258"/>
              </a:rPr>
              <a:t> Answer Key 2021</a:t>
            </a:r>
            <a:r>
              <a:rPr lang="en-US" dirty="0">
                <a:hlinkClick r:id="rId259"/>
              </a:rPr>
              <a:t>HTET 2021 Admit Card</a:t>
            </a:r>
            <a:endParaRPr lang="en-US" dirty="0"/>
          </a:p>
          <a:p>
            <a:r>
              <a:rPr lang="en-US" b="1" cap="all" dirty="0"/>
              <a:t>LIVING AND ENTERTAINMENT</a:t>
            </a:r>
          </a:p>
          <a:p>
            <a:r>
              <a:rPr lang="en-US" dirty="0" err="1">
                <a:hlinkClick r:id="rId268"/>
              </a:rPr>
              <a:t>iDiva</a:t>
            </a:r>
            <a:r>
              <a:rPr lang="en-US" dirty="0" err="1">
                <a:hlinkClick r:id="rId269"/>
              </a:rPr>
              <a:t>MensXP.com</a:t>
            </a:r>
            <a:r>
              <a:rPr lang="en-US" dirty="0" err="1">
                <a:hlinkClick r:id="rId270"/>
              </a:rPr>
              <a:t>Femina</a:t>
            </a:r>
            <a:r>
              <a:rPr lang="en-US" dirty="0" err="1">
                <a:hlinkClick r:id="rId271"/>
              </a:rPr>
              <a:t>ETimes</a:t>
            </a:r>
            <a:r>
              <a:rPr lang="en-US" dirty="0" err="1">
                <a:hlinkClick r:id="rId272"/>
              </a:rPr>
              <a:t>Grazia</a:t>
            </a:r>
            <a:r>
              <a:rPr lang="en-US" dirty="0" err="1">
                <a:hlinkClick r:id="rId273"/>
              </a:rPr>
              <a:t>Zoom</a:t>
            </a:r>
            <a:r>
              <a:rPr lang="en-US" dirty="0" err="1">
                <a:hlinkClick r:id="rId274"/>
              </a:rPr>
              <a:t>Travel</a:t>
            </a:r>
            <a:r>
              <a:rPr lang="en-US" dirty="0">
                <a:hlinkClick r:id="rId274"/>
              </a:rPr>
              <a:t> </a:t>
            </a:r>
            <a:r>
              <a:rPr lang="en-US" dirty="0" err="1">
                <a:hlinkClick r:id="rId274"/>
              </a:rPr>
              <a:t>Destinations</a:t>
            </a:r>
            <a:r>
              <a:rPr lang="en-US" dirty="0" err="1">
                <a:hlinkClick r:id="rId275"/>
              </a:rPr>
              <a:t>Bombay</a:t>
            </a:r>
            <a:r>
              <a:rPr lang="en-US" dirty="0">
                <a:hlinkClick r:id="rId275"/>
              </a:rPr>
              <a:t> </a:t>
            </a:r>
            <a:r>
              <a:rPr lang="en-US" dirty="0" err="1">
                <a:hlinkClick r:id="rId275"/>
              </a:rPr>
              <a:t>Times</a:t>
            </a:r>
            <a:r>
              <a:rPr lang="en-US" dirty="0" err="1">
                <a:hlinkClick r:id="rId276"/>
              </a:rPr>
              <a:t>Cricbuzz.com</a:t>
            </a:r>
            <a:r>
              <a:rPr lang="en-US" dirty="0" err="1">
                <a:hlinkClick r:id="rId277"/>
              </a:rPr>
              <a:t>Filmfare</a:t>
            </a:r>
            <a:r>
              <a:rPr lang="en-US" dirty="0" err="1">
                <a:hlinkClick r:id="rId278"/>
              </a:rPr>
              <a:t>Online</a:t>
            </a:r>
            <a:r>
              <a:rPr lang="en-US" dirty="0">
                <a:hlinkClick r:id="rId278"/>
              </a:rPr>
              <a:t> </a:t>
            </a:r>
            <a:r>
              <a:rPr lang="en-US" dirty="0" err="1">
                <a:hlinkClick r:id="rId278"/>
              </a:rPr>
              <a:t>Songs</a:t>
            </a:r>
            <a:r>
              <a:rPr lang="en-US" dirty="0" err="1">
                <a:hlinkClick r:id="rId243"/>
              </a:rPr>
              <a:t>TV</a:t>
            </a:r>
            <a:r>
              <a:rPr lang="en-US" dirty="0" err="1">
                <a:hlinkClick r:id="rId279"/>
              </a:rPr>
              <a:t>Lifestyle</a:t>
            </a:r>
            <a:r>
              <a:rPr lang="en-US" dirty="0" err="1">
                <a:hlinkClick r:id="rId280"/>
              </a:rPr>
              <a:t>Longwalks</a:t>
            </a:r>
            <a:r>
              <a:rPr lang="en-US" dirty="0">
                <a:hlinkClick r:id="rId280"/>
              </a:rPr>
              <a:t> </a:t>
            </a:r>
            <a:r>
              <a:rPr lang="en-US" dirty="0" err="1">
                <a:hlinkClick r:id="rId280"/>
              </a:rPr>
              <a:t>App</a:t>
            </a:r>
            <a:r>
              <a:rPr lang="en-US" dirty="0" err="1">
                <a:hlinkClick r:id="rId281"/>
              </a:rPr>
              <a:t>Newspaper</a:t>
            </a:r>
            <a:r>
              <a:rPr lang="en-US" dirty="0">
                <a:hlinkClick r:id="rId281"/>
              </a:rPr>
              <a:t> </a:t>
            </a:r>
            <a:r>
              <a:rPr lang="en-US" dirty="0" err="1">
                <a:hlinkClick r:id="rId281"/>
              </a:rPr>
              <a:t>Subscription</a:t>
            </a:r>
            <a:r>
              <a:rPr lang="en-US" dirty="0" err="1">
                <a:hlinkClick r:id="rId282"/>
              </a:rPr>
              <a:t>Food</a:t>
            </a:r>
            <a:r>
              <a:rPr lang="en-US" dirty="0">
                <a:hlinkClick r:id="rId282"/>
              </a:rPr>
              <a:t> </a:t>
            </a:r>
            <a:r>
              <a:rPr lang="en-US" dirty="0" err="1">
                <a:hlinkClick r:id="rId282"/>
              </a:rPr>
              <a:t>News</a:t>
            </a:r>
            <a:r>
              <a:rPr lang="en-US" dirty="0" err="1">
                <a:hlinkClick r:id="rId283"/>
              </a:rPr>
              <a:t>Times</a:t>
            </a:r>
            <a:r>
              <a:rPr lang="en-US" dirty="0">
                <a:hlinkClick r:id="rId283"/>
              </a:rPr>
              <a:t> </a:t>
            </a:r>
            <a:r>
              <a:rPr lang="en-US" dirty="0" err="1">
                <a:hlinkClick r:id="rId283"/>
              </a:rPr>
              <a:t>Prime</a:t>
            </a:r>
            <a:r>
              <a:rPr lang="en-US" dirty="0" err="1">
                <a:hlinkClick r:id="rId284"/>
              </a:rPr>
              <a:t>Whats</a:t>
            </a:r>
            <a:r>
              <a:rPr lang="en-US" dirty="0">
                <a:hlinkClick r:id="rId284"/>
              </a:rPr>
              <a:t> Hot</a:t>
            </a:r>
            <a:endParaRPr lang="en-US" dirty="0"/>
          </a:p>
          <a:p>
            <a:r>
              <a:rPr lang="en-US" b="1" cap="all" dirty="0"/>
              <a:t>SERVICES</a:t>
            </a:r>
          </a:p>
          <a:p>
            <a:r>
              <a:rPr lang="en-US" dirty="0">
                <a:hlinkClick r:id="rId285"/>
              </a:rPr>
              <a:t>Ads2Book</a:t>
            </a:r>
            <a:r>
              <a:rPr lang="en-US" dirty="0">
                <a:hlinkClick r:id="rId286"/>
              </a:rPr>
              <a:t>CouponDunia</a:t>
            </a:r>
            <a:r>
              <a:rPr lang="en-US" dirty="0">
                <a:hlinkClick r:id="rId287"/>
              </a:rPr>
              <a:t>Dineout</a:t>
            </a:r>
            <a:r>
              <a:rPr lang="en-US" dirty="0">
                <a:hlinkClick r:id="rId288"/>
              </a:rPr>
              <a:t>Magicbricks</a:t>
            </a:r>
            <a:r>
              <a:rPr lang="en-US" dirty="0">
                <a:hlinkClick r:id="rId289"/>
              </a:rPr>
              <a:t>TechGig</a:t>
            </a:r>
            <a:r>
              <a:rPr lang="en-US" dirty="0">
                <a:hlinkClick r:id="rId290"/>
              </a:rPr>
              <a:t>TimesJobs</a:t>
            </a:r>
            <a:r>
              <a:rPr lang="en-US" dirty="0">
                <a:hlinkClick r:id="rId291"/>
              </a:rPr>
              <a:t>Bollywood </a:t>
            </a:r>
            <a:r>
              <a:rPr lang="en-US" dirty="0" err="1">
                <a:hlinkClick r:id="rId291"/>
              </a:rPr>
              <a:t>News</a:t>
            </a:r>
            <a:r>
              <a:rPr lang="en-US" dirty="0" err="1">
                <a:hlinkClick r:id="rId292"/>
              </a:rPr>
              <a:t>Times</a:t>
            </a:r>
            <a:r>
              <a:rPr lang="en-US" dirty="0">
                <a:hlinkClick r:id="rId292"/>
              </a:rPr>
              <a:t> </a:t>
            </a:r>
            <a:r>
              <a:rPr lang="en-US" dirty="0" err="1">
                <a:hlinkClick r:id="rId292"/>
              </a:rPr>
              <a:t>Mobile</a:t>
            </a:r>
            <a:r>
              <a:rPr lang="en-US" dirty="0" err="1">
                <a:hlinkClick r:id="rId293"/>
              </a:rPr>
              <a:t>Gadgets</a:t>
            </a:r>
            <a:r>
              <a:rPr lang="en-US" dirty="0">
                <a:hlinkClick r:id="rId293"/>
              </a:rPr>
              <a:t> </a:t>
            </a:r>
            <a:r>
              <a:rPr lang="en-US" dirty="0" err="1">
                <a:hlinkClick r:id="rId293"/>
              </a:rPr>
              <a:t>Now</a:t>
            </a:r>
            <a:r>
              <a:rPr lang="en-US" dirty="0" err="1">
                <a:hlinkClick r:id="rId294"/>
              </a:rPr>
              <a:t>Careers</a:t>
            </a:r>
            <a:r>
              <a:rPr lang="en-US" dirty="0" err="1">
                <a:hlinkClick r:id="rId295"/>
              </a:rPr>
              <a:t>Colombia</a:t>
            </a:r>
            <a:endParaRPr lang="en-US" dirty="0"/>
          </a:p>
          <a:p>
            <a:r>
              <a:rPr lang="en-US" dirty="0"/>
              <a:t>Copyright © 2021 Bennett, Coleman &amp; Co. Ltd. All rights reserved. For reprint rights: Times Syndication Service</a:t>
            </a:r>
          </a:p>
          <a:p>
            <a:endParaRPr lang="en-US" dirty="0"/>
          </a:p>
        </p:txBody>
      </p:sp>
    </p:spTree>
    <p:extLst>
      <p:ext uri="{BB962C8B-B14F-4D97-AF65-F5344CB8AC3E}">
        <p14:creationId xmlns:p14="http://schemas.microsoft.com/office/powerpoint/2010/main" xmlns="" val="3148495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457200" y="3401065"/>
          <a:ext cx="8229600" cy="924232"/>
        </p:xfrm>
        <a:graphic>
          <a:graphicData uri="http://schemas.openxmlformats.org/drawingml/2006/table">
            <a:tbl>
              <a:tblPr/>
              <a:tblGrid>
                <a:gridCol w="8229600"/>
              </a:tblGrid>
              <a:tr h="920299">
                <a:tc>
                  <a:txBody>
                    <a:bodyPr/>
                    <a:lstStyle/>
                    <a:p>
                      <a:pPr algn="l">
                        <a:buFont typeface="Arial"/>
                        <a:buChar char="•"/>
                      </a:pPr>
                      <a:r>
                        <a:rPr lang="en-US" sz="1400" b="0" u="none" strike="noStrike">
                          <a:solidFill>
                            <a:srgbClr val="0645AD"/>
                          </a:solidFill>
                          <a:effectLst/>
                        </a:rPr>
                        <a:t>show</a:t>
                      </a:r>
                      <a:r>
                        <a:rPr lang="en-US" sz="1400" b="0" u="none" strike="noStrike">
                          <a:solidFill>
                            <a:srgbClr val="0645AD"/>
                          </a:solidFill>
                          <a:effectLst/>
                          <a:hlinkClick r:id="rId2" tooltip="Template:Proposed states and union territories of India"/>
                        </a:rPr>
                        <a:t>v</a:t>
                      </a:r>
                      <a:endParaRPr lang="en-US" sz="1400" b="0">
                        <a:effectLst/>
                      </a:endParaRPr>
                    </a:p>
                    <a:p>
                      <a:pPr algn="l">
                        <a:buFont typeface="Arial"/>
                        <a:buChar char="•"/>
                      </a:pPr>
                      <a:r>
                        <a:rPr lang="en-US" sz="1400" b="0" u="none" strike="noStrike">
                          <a:solidFill>
                            <a:srgbClr val="0645AD"/>
                          </a:solidFill>
                          <a:effectLst/>
                          <a:hlinkClick r:id="rId3" tooltip="Template talk:Proposed states and union territories of India"/>
                        </a:rPr>
                        <a:t>t</a:t>
                      </a:r>
                      <a:endParaRPr lang="en-US" sz="1400" b="0">
                        <a:effectLst/>
                      </a:endParaRPr>
                    </a:p>
                    <a:p>
                      <a:pPr algn="l">
                        <a:buFont typeface="Arial"/>
                        <a:buChar char="•"/>
                      </a:pPr>
                      <a:r>
                        <a:rPr lang="en-US" sz="1400" b="0" u="none" strike="noStrike">
                          <a:solidFill>
                            <a:srgbClr val="3366BB"/>
                          </a:solidFill>
                          <a:effectLst/>
                          <a:hlinkClick r:id="rId4"/>
                        </a:rPr>
                        <a:t>e</a:t>
                      </a:r>
                      <a:endParaRPr lang="en-US" sz="1400" b="0">
                        <a:effectLst/>
                      </a:endParaRPr>
                    </a:p>
                    <a:p>
                      <a:pPr algn="ctr"/>
                      <a:r>
                        <a:rPr lang="en-US" sz="1400">
                          <a:effectLst/>
                        </a:rPr>
                        <a:t> </a:t>
                      </a:r>
                      <a:r>
                        <a:rPr lang="en-US" sz="1400" u="none" strike="noStrike">
                          <a:solidFill>
                            <a:srgbClr val="0645AD"/>
                          </a:solidFill>
                          <a:effectLst/>
                          <a:hlinkClick r:id="rId5" tooltip="Proposed states and union territories of India"/>
                        </a:rPr>
                        <a:t>Proposed states and union territories of India</a:t>
                      </a:r>
                      <a:endParaRPr lang="en-US" sz="1400">
                        <a:effectLst/>
                      </a:endParaRPr>
                    </a:p>
                  </a:txBody>
                  <a:tcPr marL="70792" marR="70792" marT="35396" marB="35396" anchor="ctr">
                    <a:lnL>
                      <a:noFill/>
                    </a:lnL>
                    <a:lnR>
                      <a:noFill/>
                    </a:lnR>
                    <a:lnT>
                      <a:noFill/>
                    </a:lnT>
                    <a:lnB>
                      <a:noFill/>
                    </a:lnB>
                    <a:solidFill>
                      <a:srgbClr val="CCCCFF"/>
                    </a:solidFill>
                  </a:tcPr>
                </a:tc>
              </a:tr>
            </a:tbl>
          </a:graphicData>
        </a:graphic>
      </p:graphicFrame>
      <p:graphicFrame>
        <p:nvGraphicFramePr>
          <p:cNvPr id="5" name="Table 4"/>
          <p:cNvGraphicFramePr>
            <a:graphicFrameLocks noGrp="1"/>
          </p:cNvGraphicFramePr>
          <p:nvPr/>
        </p:nvGraphicFramePr>
        <p:xfrm>
          <a:off x="457200" y="3401065"/>
          <a:ext cx="8229600" cy="924232"/>
        </p:xfrm>
        <a:graphic>
          <a:graphicData uri="http://schemas.openxmlformats.org/drawingml/2006/table">
            <a:tbl>
              <a:tblPr/>
              <a:tblGrid>
                <a:gridCol w="8229600"/>
              </a:tblGrid>
              <a:tr h="920299">
                <a:tc>
                  <a:txBody>
                    <a:bodyPr/>
                    <a:lstStyle/>
                    <a:p>
                      <a:pPr algn="l">
                        <a:buFont typeface="Arial"/>
                        <a:buChar char="•"/>
                      </a:pPr>
                      <a:r>
                        <a:rPr lang="de-DE" sz="1400" b="0" u="none" strike="noStrike" dirty="0">
                          <a:solidFill>
                            <a:srgbClr val="0645AD"/>
                          </a:solidFill>
                          <a:effectLst/>
                        </a:rPr>
                        <a:t>show</a:t>
                      </a:r>
                      <a:r>
                        <a:rPr lang="de-DE" sz="1400" b="0" u="none" strike="noStrike" dirty="0">
                          <a:solidFill>
                            <a:srgbClr val="0645AD"/>
                          </a:solidFill>
                          <a:effectLst/>
                          <a:hlinkClick r:id="rId6" tooltip="Template:Western Odisha"/>
                        </a:rPr>
                        <a:t>v</a:t>
                      </a:r>
                      <a:endParaRPr lang="de-DE" sz="1400" b="0" dirty="0">
                        <a:effectLst/>
                      </a:endParaRPr>
                    </a:p>
                    <a:p>
                      <a:pPr algn="l">
                        <a:buFont typeface="Arial"/>
                        <a:buChar char="•"/>
                      </a:pPr>
                      <a:r>
                        <a:rPr lang="de-DE" sz="1400" b="0" u="none" strike="noStrike" dirty="0">
                          <a:solidFill>
                            <a:srgbClr val="0645AD"/>
                          </a:solidFill>
                          <a:effectLst/>
                          <a:hlinkClick r:id="rId7" tooltip="Template talk:Western Odisha"/>
                        </a:rPr>
                        <a:t>t</a:t>
                      </a:r>
                      <a:endParaRPr lang="de-DE" sz="1400" b="0" dirty="0">
                        <a:effectLst/>
                      </a:endParaRPr>
                    </a:p>
                    <a:p>
                      <a:pPr algn="l">
                        <a:buFont typeface="Arial"/>
                        <a:buChar char="•"/>
                      </a:pPr>
                      <a:r>
                        <a:rPr lang="de-DE" sz="1400" b="0" u="none" strike="noStrike" dirty="0">
                          <a:solidFill>
                            <a:srgbClr val="3366BB"/>
                          </a:solidFill>
                          <a:effectLst/>
                          <a:hlinkClick r:id="rId8"/>
                        </a:rPr>
                        <a:t>e</a:t>
                      </a:r>
                      <a:endParaRPr lang="de-DE" sz="1400" b="0" dirty="0">
                        <a:effectLst/>
                      </a:endParaRPr>
                    </a:p>
                    <a:p>
                      <a:pPr algn="ctr"/>
                      <a:r>
                        <a:rPr lang="de-DE" sz="1400" u="none" strike="noStrike" dirty="0">
                          <a:solidFill>
                            <a:srgbClr val="0645AD"/>
                          </a:solidFill>
                          <a:effectLst/>
                          <a:hlinkClick r:id="rId9" tooltip="Western Odisha"/>
                        </a:rPr>
                        <a:t>Western Odisha</a:t>
                      </a:r>
                      <a:endParaRPr lang="de-DE" sz="1400" dirty="0">
                        <a:effectLst/>
                      </a:endParaRPr>
                    </a:p>
                  </a:txBody>
                  <a:tcPr marL="70792" marR="70792" marT="35396" marB="35396" anchor="ctr">
                    <a:lnL>
                      <a:noFill/>
                    </a:lnL>
                    <a:lnR>
                      <a:noFill/>
                    </a:lnR>
                    <a:lnT>
                      <a:noFill/>
                    </a:lnT>
                    <a:lnB>
                      <a:noFill/>
                    </a:lnB>
                    <a:solidFill>
                      <a:srgbClr val="CCCCFF"/>
                    </a:solidFill>
                  </a:tcPr>
                </a:tc>
              </a:tr>
            </a:tbl>
          </a:graphicData>
        </a:graphic>
      </p:graphicFrame>
      <p:sp>
        <p:nvSpPr>
          <p:cNvPr id="6" name="Rectangle 2"/>
          <p:cNvSpPr>
            <a:spLocks noChangeArrowheads="1"/>
          </p:cNvSpPr>
          <p:nvPr/>
        </p:nvSpPr>
        <p:spPr bwMode="auto">
          <a:xfrm>
            <a:off x="457200" y="3400425"/>
            <a:ext cx="9144000" cy="0"/>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
            </a:r>
            <a:br>
              <a:rPr kumimoji="0" lang="en-US" sz="1800" b="0" i="0" u="none" strike="noStrike" cap="none" normalizeH="0" baseline="0" dirty="0" smtClean="0">
                <a:ln>
                  <a:noFill/>
                </a:ln>
                <a:solidFill>
                  <a:schemeClr val="tx1"/>
                </a:solidFill>
                <a:effectLst/>
                <a:latin typeface="Arial" pitchFamily="34" charset="0"/>
                <a:cs typeface="Arial" pitchFamily="34" charset="0"/>
              </a:rPr>
            </a:b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3200" b="0" i="0" u="none" strike="noStrike" cap="none" normalizeH="0" baseline="0" dirty="0" smtClean="0">
              <a:ln>
                <a:noFill/>
              </a:ln>
              <a:solidFill>
                <a:srgbClr val="000000"/>
              </a:solidFill>
              <a:effectLst/>
              <a:latin typeface="Linux Libertine"/>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43200" b="0" i="0" u="none" strike="noStrike" cap="none" normalizeH="0" baseline="0" dirty="0" err="1" smtClean="0">
                <a:ln>
                  <a:noFill/>
                </a:ln>
                <a:solidFill>
                  <a:srgbClr val="000000"/>
                </a:solidFill>
                <a:effectLst/>
                <a:latin typeface="Linux Libertine"/>
                <a:cs typeface="Arial" pitchFamily="34" charset="0"/>
              </a:rPr>
              <a:t>Kosal</a:t>
            </a:r>
            <a:r>
              <a:rPr kumimoji="0" lang="en-US" sz="43200" b="0" i="0" u="none" strike="noStrike" cap="none" normalizeH="0" baseline="0" dirty="0" smtClean="0">
                <a:ln>
                  <a:noFill/>
                </a:ln>
                <a:solidFill>
                  <a:srgbClr val="000000"/>
                </a:solidFill>
                <a:effectLst/>
                <a:latin typeface="Linux Libertine"/>
                <a:cs typeface="Arial" pitchFamily="34" charset="0"/>
              </a:rPr>
              <a:t> state movement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dirty="0" smtClean="0">
                <a:ln>
                  <a:noFill/>
                </a:ln>
                <a:solidFill>
                  <a:srgbClr val="202122"/>
                </a:solidFill>
                <a:effectLst/>
                <a:latin typeface="Arial" pitchFamily="34" charset="0"/>
                <a:cs typeface="Arial" pitchFamily="34" charset="0"/>
              </a:rPr>
              <a:t>From Wikipedia, the free encyclopedia</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10"/>
              </a:rPr>
              <a:t>Jump to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10"/>
              </a:rPr>
              <a:t>navigation</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10"/>
              </a:rPr>
              <a:t>Jump</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10"/>
              </a:rPr>
              <a:t> to search</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The </a:t>
            </a:r>
            <a:r>
              <a:rPr kumimoji="0" lang="en-US" sz="1200" b="1"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1" i="0" u="none" strike="noStrike" cap="none" normalizeH="0" baseline="0" dirty="0" smtClean="0">
                <a:ln>
                  <a:noFill/>
                </a:ln>
                <a:solidFill>
                  <a:srgbClr val="202122"/>
                </a:solidFill>
                <a:effectLst/>
                <a:latin typeface="Arial" pitchFamily="34" charset="0"/>
                <a:cs typeface="Arial" pitchFamily="34" charset="0"/>
              </a:rPr>
              <a:t> state movement</a:t>
            </a:r>
            <a:r>
              <a:rPr kumimoji="0" lang="en-US" sz="1200" b="0" i="0" u="none" strike="noStrike" cap="none" normalizeH="0" baseline="0" dirty="0" smtClean="0">
                <a:ln>
                  <a:noFill/>
                </a:ln>
                <a:solidFill>
                  <a:srgbClr val="202122"/>
                </a:solidFill>
                <a:effectLst/>
                <a:latin typeface="Arial" pitchFamily="34" charset="0"/>
                <a:cs typeface="Arial" pitchFamily="34" charset="0"/>
              </a:rPr>
              <a:t> is an effort by people of the </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9" tooltip="Western Odisha"/>
              </a:rPr>
              <a:t>Western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9" tooltip="Western Odisha"/>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region of </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11" tooltip="India"/>
              </a:rPr>
              <a:t>India</a:t>
            </a:r>
            <a:r>
              <a:rPr kumimoji="0" lang="en-US" sz="1200" b="0" i="0" u="none" strike="noStrike" cap="none" normalizeH="0" baseline="0" dirty="0" smtClean="0">
                <a:ln>
                  <a:noFill/>
                </a:ln>
                <a:solidFill>
                  <a:srgbClr val="202122"/>
                </a:solidFill>
                <a:effectLst/>
                <a:latin typeface="Arial" pitchFamily="34" charset="0"/>
                <a:cs typeface="Arial" pitchFamily="34" charset="0"/>
              </a:rPr>
              <a:t> to secede from the state of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12" tooltip="Odisha"/>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a:t>
            </a:r>
            <a:r>
              <a:rPr kumimoji="0" lang="en-US" sz="800" b="0" i="0" u="none" strike="noStrike" cap="none" normalizeH="0" baseline="30000" dirty="0" smtClean="0">
                <a:ln>
                  <a:noFill/>
                </a:ln>
                <a:solidFill>
                  <a:srgbClr val="202122"/>
                </a:solidFill>
                <a:effectLst/>
                <a:latin typeface="Arial" pitchFamily="34" charset="0"/>
                <a:cs typeface="Arial" pitchFamily="34" charset="0"/>
              </a:rPr>
              <a:t>[</a:t>
            </a:r>
            <a:r>
              <a:rPr kumimoji="0" lang="en-US" sz="800" b="0" i="1" u="none" strike="noStrike" cap="none" normalizeH="0" baseline="30000" dirty="0" smtClean="0">
                <a:ln>
                  <a:noFill/>
                </a:ln>
                <a:solidFill>
                  <a:srgbClr val="0645AD"/>
                </a:solidFill>
                <a:effectLst/>
                <a:latin typeface="Arial" pitchFamily="34" charset="0"/>
                <a:cs typeface="Arial" pitchFamily="34" charset="0"/>
                <a:hlinkClick r:id="rId13" tooltip="Wikipedia:Manual of Style/Dates and numbers"/>
              </a:rPr>
              <a:t>when?</a:t>
            </a:r>
            <a:r>
              <a:rPr kumimoji="0" lang="en-US" sz="800" b="0" i="0" u="none" strike="noStrike" cap="none" normalizeH="0" baseline="30000" dirty="0" smtClean="0">
                <a:ln>
                  <a:noFill/>
                </a:ln>
                <a:solidFill>
                  <a:srgbClr val="202122"/>
                </a:solidFill>
                <a:effectLst/>
                <a:latin typeface="Arial" pitchFamily="34" charset="0"/>
                <a:cs typeface="Arial" pitchFamily="34" charset="0"/>
              </a:rPr>
              <a:t>][</a:t>
            </a:r>
            <a:r>
              <a:rPr kumimoji="0" lang="en-US" sz="800" b="0" i="1" u="none" strike="noStrike" cap="none" normalizeH="0" baseline="30000" dirty="0" smtClean="0">
                <a:ln>
                  <a:noFill/>
                </a:ln>
                <a:solidFill>
                  <a:srgbClr val="0645AD"/>
                </a:solidFill>
                <a:effectLst/>
                <a:latin typeface="Arial" pitchFamily="34" charset="0"/>
                <a:cs typeface="Arial" pitchFamily="34" charset="0"/>
                <a:hlinkClick r:id="rId14" tooltip="Wikipedia:Citation needed"/>
              </a:rPr>
              <a:t>citation needed</a:t>
            </a:r>
            <a:r>
              <a:rPr kumimoji="0" lang="en-US" sz="800" b="0" i="0" u="none" strike="noStrike" cap="none" normalizeH="0" baseline="30000" dirty="0" smtClean="0">
                <a:ln>
                  <a:noFill/>
                </a:ln>
                <a:solidFill>
                  <a:srgbClr val="202122"/>
                </a:solidFill>
                <a:effectLst/>
                <a:latin typeface="Arial" pitchFamily="34" charset="0"/>
                <a:cs typeface="Arial" pitchFamily="34" charset="0"/>
              </a:rPr>
              <a:t>]</a:t>
            </a:r>
            <a:r>
              <a:rPr kumimoji="0" lang="en-US" sz="1200" b="0" i="0" u="none" strike="noStrike" cap="none" normalizeH="0" baseline="0" dirty="0" smtClean="0">
                <a:ln>
                  <a:noFill/>
                </a:ln>
                <a:solidFill>
                  <a:srgbClr val="202122"/>
                </a:solidFill>
                <a:effectLst/>
                <a:latin typeface="Arial" pitchFamily="34" charset="0"/>
                <a:cs typeface="Arial" pitchFamily="34" charset="0"/>
              </a:rPr>
              <a:t> Organizations like Western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Yuva</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Manch</a:t>
            </a:r>
            <a:r>
              <a:rPr kumimoji="0" lang="en-US" sz="1200" b="0" i="0" u="none" strike="noStrike" cap="none" normalizeH="0" baseline="0" dirty="0" smtClean="0">
                <a:ln>
                  <a:noFill/>
                </a:ln>
                <a:solidFill>
                  <a:srgbClr val="202122"/>
                </a:solidFill>
                <a:effectLst/>
                <a:latin typeface="Arial" pitchFamily="34" charset="0"/>
                <a:cs typeface="Arial" pitchFamily="34" charset="0"/>
              </a:rPr>
              <a:t> (WOYM),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Youth Coordination Committee (KYCC),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State Coordination Committee (KSCC), KOSHAL SENA are mainly leading this.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9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dirty="0" smtClean="0">
                <a:ln>
                  <a:noFill/>
                </a:ln>
                <a:solidFill>
                  <a:srgbClr val="000000"/>
                </a:solidFill>
                <a:effectLst/>
                <a:latin typeface="Arial" pitchFamily="34" charset="0"/>
                <a:cs typeface="Arial" pitchFamily="34" charset="0"/>
              </a:rPr>
              <a:t>Contents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dirty="0" smtClean="0">
                <a:ln>
                  <a:noFill/>
                </a:ln>
                <a:solidFill>
                  <a:srgbClr val="202122"/>
                </a:solidFill>
                <a:effectLst/>
                <a:latin typeface="Arial" pitchFamily="34" charset="0"/>
                <a:cs typeface="Arial" pitchFamily="34" charset="0"/>
                <a:hlinkClick r:id="rId10"/>
              </a:rPr>
              <a:t>1</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0"/>
              </a:rPr>
              <a:t>Origin of the movement</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dirty="0" smtClean="0">
                <a:ln>
                  <a:noFill/>
                </a:ln>
                <a:solidFill>
                  <a:srgbClr val="202122"/>
                </a:solidFill>
                <a:effectLst/>
                <a:latin typeface="Arial" pitchFamily="34" charset="0"/>
                <a:cs typeface="Arial" pitchFamily="34" charset="0"/>
                <a:hlinkClick r:id="rId10"/>
              </a:rPr>
              <a:t>2</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0"/>
              </a:rPr>
              <a:t>Reasons for the campaign</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dirty="0" smtClean="0">
                <a:ln>
                  <a:noFill/>
                </a:ln>
                <a:solidFill>
                  <a:srgbClr val="202122"/>
                </a:solidFill>
                <a:effectLst/>
                <a:latin typeface="Arial" pitchFamily="34" charset="0"/>
                <a:cs typeface="Arial" pitchFamily="34" charset="0"/>
                <a:hlinkClick r:id="rId10"/>
              </a:rPr>
              <a:t>2.1</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0"/>
              </a:rPr>
              <a:t>Poverty</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dirty="0" smtClean="0">
                <a:ln>
                  <a:noFill/>
                </a:ln>
                <a:solidFill>
                  <a:srgbClr val="202122"/>
                </a:solidFill>
                <a:effectLst/>
                <a:latin typeface="Arial" pitchFamily="34" charset="0"/>
                <a:cs typeface="Arial" pitchFamily="34" charset="0"/>
                <a:hlinkClick r:id="rId10"/>
              </a:rPr>
              <a:t>2.2</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0"/>
              </a:rPr>
              <a:t>Industrialization and environmental degradation</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dirty="0" smtClean="0">
                <a:ln>
                  <a:noFill/>
                </a:ln>
                <a:solidFill>
                  <a:srgbClr val="202122"/>
                </a:solidFill>
                <a:effectLst/>
                <a:latin typeface="Arial" pitchFamily="34" charset="0"/>
                <a:cs typeface="Arial" pitchFamily="34" charset="0"/>
                <a:hlinkClick r:id="rId10"/>
              </a:rPr>
              <a:t>2.3</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0"/>
              </a:rPr>
              <a:t>Access to health services</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dirty="0" smtClean="0">
                <a:ln>
                  <a:noFill/>
                </a:ln>
                <a:solidFill>
                  <a:srgbClr val="202122"/>
                </a:solidFill>
                <a:effectLst/>
                <a:latin typeface="Arial" pitchFamily="34" charset="0"/>
                <a:cs typeface="Arial" pitchFamily="34" charset="0"/>
                <a:hlinkClick r:id="rId10"/>
              </a:rPr>
              <a:t>2.4</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0"/>
              </a:rPr>
              <a:t>Language</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dirty="0" smtClean="0">
                <a:ln>
                  <a:noFill/>
                </a:ln>
                <a:solidFill>
                  <a:srgbClr val="202122"/>
                </a:solidFill>
                <a:effectLst/>
                <a:latin typeface="Arial" pitchFamily="34" charset="0"/>
                <a:cs typeface="Arial" pitchFamily="34" charset="0"/>
                <a:hlinkClick r:id="rId10"/>
              </a:rPr>
              <a:t>3</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0"/>
              </a:rPr>
              <a:t>History</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dirty="0" smtClean="0">
                <a:ln>
                  <a:noFill/>
                </a:ln>
                <a:solidFill>
                  <a:srgbClr val="202122"/>
                </a:solidFill>
                <a:effectLst/>
                <a:latin typeface="Arial" pitchFamily="34" charset="0"/>
                <a:cs typeface="Arial" pitchFamily="34" charset="0"/>
                <a:hlinkClick r:id="rId10"/>
              </a:rPr>
              <a:t>3.1</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0"/>
              </a:rPr>
              <a:t>2005-2009</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dirty="0" smtClean="0">
                <a:ln>
                  <a:noFill/>
                </a:ln>
                <a:solidFill>
                  <a:srgbClr val="202122"/>
                </a:solidFill>
                <a:effectLst/>
                <a:latin typeface="Arial" pitchFamily="34" charset="0"/>
                <a:cs typeface="Arial" pitchFamily="34" charset="0"/>
                <a:hlinkClick r:id="rId10"/>
              </a:rPr>
              <a:t>3.2</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0"/>
              </a:rPr>
              <a:t>2010</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dirty="0" smtClean="0">
                <a:ln>
                  <a:noFill/>
                </a:ln>
                <a:solidFill>
                  <a:srgbClr val="202122"/>
                </a:solidFill>
                <a:effectLst/>
                <a:latin typeface="Arial" pitchFamily="34" charset="0"/>
                <a:cs typeface="Arial" pitchFamily="34" charset="0"/>
                <a:hlinkClick r:id="rId10"/>
              </a:rPr>
              <a:t>3.3</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0"/>
              </a:rPr>
              <a:t>2013</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dirty="0" smtClean="0">
                <a:ln>
                  <a:noFill/>
                </a:ln>
                <a:solidFill>
                  <a:srgbClr val="202122"/>
                </a:solidFill>
                <a:effectLst/>
                <a:latin typeface="Arial" pitchFamily="34" charset="0"/>
                <a:cs typeface="Arial" pitchFamily="34" charset="0"/>
                <a:hlinkClick r:id="rId10"/>
              </a:rPr>
              <a:t>3.4</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0"/>
              </a:rPr>
              <a:t>2014</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dirty="0" smtClean="0">
                <a:ln>
                  <a:noFill/>
                </a:ln>
                <a:solidFill>
                  <a:srgbClr val="202122"/>
                </a:solidFill>
                <a:effectLst/>
                <a:latin typeface="Arial" pitchFamily="34" charset="0"/>
                <a:cs typeface="Arial" pitchFamily="34" charset="0"/>
                <a:hlinkClick r:id="rId10"/>
              </a:rPr>
              <a:t>3.5</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0"/>
              </a:rPr>
              <a:t>2015</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dirty="0" smtClean="0">
                <a:ln>
                  <a:noFill/>
                </a:ln>
                <a:solidFill>
                  <a:srgbClr val="202122"/>
                </a:solidFill>
                <a:effectLst/>
                <a:latin typeface="Arial" pitchFamily="34" charset="0"/>
                <a:cs typeface="Arial" pitchFamily="34" charset="0"/>
                <a:hlinkClick r:id="rId10"/>
              </a:rPr>
              <a:t>3.6</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0"/>
              </a:rPr>
              <a:t>2016</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dirty="0" smtClean="0">
                <a:ln>
                  <a:noFill/>
                </a:ln>
                <a:solidFill>
                  <a:srgbClr val="202122"/>
                </a:solidFill>
                <a:effectLst/>
                <a:latin typeface="Arial" pitchFamily="34" charset="0"/>
                <a:cs typeface="Arial" pitchFamily="34" charset="0"/>
                <a:hlinkClick r:id="rId10"/>
              </a:rPr>
              <a:t>4</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0"/>
              </a:rPr>
              <a:t>See also</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dirty="0" smtClean="0">
                <a:ln>
                  <a:noFill/>
                </a:ln>
                <a:solidFill>
                  <a:srgbClr val="202122"/>
                </a:solidFill>
                <a:effectLst/>
                <a:latin typeface="Arial" pitchFamily="34" charset="0"/>
                <a:cs typeface="Arial" pitchFamily="34" charset="0"/>
                <a:hlinkClick r:id="rId10"/>
              </a:rPr>
              <a:t>5</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0"/>
              </a:rPr>
              <a:t>References</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7000" b="0" i="0" u="none" strike="noStrike" cap="none" normalizeH="0" baseline="0" dirty="0" smtClean="0">
                <a:ln>
                  <a:noFill/>
                </a:ln>
                <a:solidFill>
                  <a:srgbClr val="000000"/>
                </a:solidFill>
                <a:effectLst/>
                <a:latin typeface="Linux Libertine"/>
                <a:cs typeface="Arial" pitchFamily="34" charset="0"/>
              </a:rPr>
              <a:t>Origin of the movement</a:t>
            </a:r>
            <a:r>
              <a:rPr kumimoji="0" lang="en-US" sz="27000" b="0" i="0" u="none" strike="noStrike" cap="none" normalizeH="0" baseline="0" dirty="0" smtClean="0">
                <a:ln>
                  <a:noFill/>
                </a:ln>
                <a:solidFill>
                  <a:srgbClr val="54595D"/>
                </a:solidFill>
                <a:effectLst/>
                <a:latin typeface="Arial" pitchFamily="34" charset="0"/>
                <a:cs typeface="Arial" pitchFamily="34" charset="0"/>
              </a:rPr>
              <a:t>[</a:t>
            </a:r>
            <a:r>
              <a:rPr kumimoji="0" lang="en-US" sz="27000" b="0" i="0" u="none" strike="noStrike" cap="none" normalizeH="0" baseline="0" dirty="0" smtClean="0">
                <a:ln>
                  <a:noFill/>
                </a:ln>
                <a:solidFill>
                  <a:srgbClr val="0645AD"/>
                </a:solidFill>
                <a:effectLst/>
                <a:latin typeface="Arial" pitchFamily="34" charset="0"/>
                <a:cs typeface="Arial" pitchFamily="34" charset="0"/>
                <a:hlinkClick r:id="rId15" tooltip="Edit section: Origin of the movement"/>
              </a:rPr>
              <a:t>edit</a:t>
            </a:r>
            <a:r>
              <a:rPr kumimoji="0" lang="en-US" sz="27000" b="0" i="0" u="none" strike="noStrike" cap="none" normalizeH="0" baseline="0" dirty="0" smtClean="0">
                <a:ln>
                  <a:noFill/>
                </a:ln>
                <a:solidFill>
                  <a:srgbClr val="54595D"/>
                </a:solidFill>
                <a:effectLst/>
                <a:latin typeface="Arial" pitchFamily="34" charset="0"/>
                <a:cs typeface="Arial" pitchFamily="34" charset="0"/>
              </a:rPr>
              <a:t>]</a:t>
            </a:r>
            <a:endParaRPr kumimoji="0" lang="en-US" sz="27000" b="0" i="0" u="none" strike="noStrike" cap="none" normalizeH="0" baseline="0" dirty="0" smtClean="0">
              <a:ln>
                <a:noFill/>
              </a:ln>
              <a:solidFill>
                <a:srgbClr val="000000"/>
              </a:solidFill>
              <a:effectLst/>
              <a:latin typeface="Linux Libertine"/>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The demand for secession from the state of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arose mostly because of the prolonged underdevelopment and backwardness of this region. Pro-separatist groups have repeatedly claimed the state government is not doing enough for the development of undeveloped districts of western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a:t>
            </a:r>
            <a:r>
              <a:rPr kumimoji="0" lang="en-US" sz="800" b="0" i="0" u="none" strike="noStrike" cap="none" normalizeH="0" baseline="30000" dirty="0" smtClean="0">
                <a:ln>
                  <a:noFill/>
                </a:ln>
                <a:solidFill>
                  <a:srgbClr val="202122"/>
                </a:solidFill>
                <a:effectLst/>
                <a:latin typeface="Arial" pitchFamily="34" charset="0"/>
                <a:cs typeface="Arial" pitchFamily="34" charset="0"/>
              </a:rPr>
              <a:t>[</a:t>
            </a:r>
            <a:r>
              <a:rPr kumimoji="0" lang="en-US" sz="800" b="0" i="1" u="none" strike="noStrike" cap="none" normalizeH="0" baseline="30000" dirty="0" smtClean="0">
                <a:ln>
                  <a:noFill/>
                </a:ln>
                <a:solidFill>
                  <a:srgbClr val="0645AD"/>
                </a:solidFill>
                <a:effectLst/>
                <a:latin typeface="Arial" pitchFamily="34" charset="0"/>
                <a:cs typeface="Arial" pitchFamily="34" charset="0"/>
                <a:hlinkClick r:id="rId14" tooltip="Wikipedia:Citation needed"/>
              </a:rPr>
              <a:t>citation needed</a:t>
            </a:r>
            <a:r>
              <a:rPr kumimoji="0" lang="en-US" sz="800" b="0" i="0" u="none" strike="noStrike" cap="none" normalizeH="0" baseline="30000" dirty="0" smtClean="0">
                <a:ln>
                  <a:noFill/>
                </a:ln>
                <a:solidFill>
                  <a:srgbClr val="202122"/>
                </a:solidFill>
                <a:effectLst/>
                <a:latin typeface="Arial" pitchFamily="34" charset="0"/>
                <a:cs typeface="Arial" pitchFamily="34" charset="0"/>
              </a:rPr>
              <a:t>]</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To develop the western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region, the state government has established a </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16" tooltip="Western Odisha Development Council"/>
              </a:rPr>
              <a:t>Western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16" tooltip="Western Odisha Development Council"/>
              </a:rPr>
              <a:t>Odisha</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16" tooltip="Western Odisha Development Council"/>
              </a:rPr>
              <a:t> Development Council</a:t>
            </a:r>
            <a:r>
              <a:rPr kumimoji="0" lang="en-US" sz="1200" b="0" i="0" u="none" strike="noStrike" cap="none" normalizeH="0" baseline="0" dirty="0" smtClean="0">
                <a:ln>
                  <a:noFill/>
                </a:ln>
                <a:solidFill>
                  <a:srgbClr val="202122"/>
                </a:solidFill>
                <a:effectLst/>
                <a:latin typeface="Arial" pitchFamily="34" charset="0"/>
                <a:cs typeface="Arial" pitchFamily="34" charset="0"/>
              </a:rPr>
              <a:t> (WODC).</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[1]</a:t>
            </a:r>
            <a:r>
              <a:rPr kumimoji="0" lang="en-US" sz="1200" b="0" i="0" u="none" strike="noStrike" cap="none" normalizeH="0" baseline="0" dirty="0" smtClean="0">
                <a:ln>
                  <a:noFill/>
                </a:ln>
                <a:solidFill>
                  <a:srgbClr val="202122"/>
                </a:solidFill>
                <a:effectLst/>
                <a:latin typeface="Arial" pitchFamily="34" charset="0"/>
                <a:cs typeface="Arial" pitchFamily="34" charset="0"/>
              </a:rPr>
              <a:t> A significant budget is allotted to this council from the total budget of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But the WODC headquarter is located in the state capital </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17" tooltip="Bhubaneswar"/>
              </a:rPr>
              <a:t>Bhubaneswar</a:t>
            </a:r>
            <a:r>
              <a:rPr kumimoji="0" lang="en-US" sz="1200" b="0" i="0" u="none" strike="noStrike" cap="none" normalizeH="0" baseline="0" dirty="0" smtClean="0">
                <a:ln>
                  <a:noFill/>
                </a:ln>
                <a:solidFill>
                  <a:srgbClr val="202122"/>
                </a:solidFill>
                <a:effectLst/>
                <a:latin typeface="Arial" pitchFamily="34" charset="0"/>
                <a:cs typeface="Arial" pitchFamily="34" charset="0"/>
              </a:rPr>
              <a:t> rather than in Western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[2]</a:t>
            </a:r>
            <a:endParaRPr kumimoji="0" lang="en-US" sz="27000" b="0" i="0" u="none" strike="noStrike" cap="none" normalizeH="0" baseline="0" dirty="0" smtClean="0">
              <a:ln>
                <a:noFill/>
              </a:ln>
              <a:solidFill>
                <a:srgbClr val="000000"/>
              </a:solidFill>
              <a:effectLst/>
              <a:latin typeface="Linux Libertine"/>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7000" b="0" i="0" u="none" strike="noStrike" cap="none" normalizeH="0" baseline="0" dirty="0" smtClean="0">
                <a:ln>
                  <a:noFill/>
                </a:ln>
                <a:solidFill>
                  <a:srgbClr val="000000"/>
                </a:solidFill>
                <a:effectLst/>
                <a:latin typeface="Linux Libertine"/>
                <a:cs typeface="Arial" pitchFamily="34" charset="0"/>
              </a:rPr>
              <a:t>Reasons for the campaign</a:t>
            </a:r>
            <a:r>
              <a:rPr kumimoji="0" lang="en-US" sz="27000" b="0" i="0" u="none" strike="noStrike" cap="none" normalizeH="0" baseline="0" dirty="0" smtClean="0">
                <a:ln>
                  <a:noFill/>
                </a:ln>
                <a:solidFill>
                  <a:srgbClr val="54595D"/>
                </a:solidFill>
                <a:effectLst/>
                <a:latin typeface="Arial" pitchFamily="34" charset="0"/>
                <a:cs typeface="Arial" pitchFamily="34" charset="0"/>
              </a:rPr>
              <a:t>[</a:t>
            </a:r>
            <a:r>
              <a:rPr kumimoji="0" lang="en-US" sz="27000" b="0" i="0" u="none" strike="noStrike" cap="none" normalizeH="0" baseline="0" dirty="0" smtClean="0">
                <a:ln>
                  <a:noFill/>
                </a:ln>
                <a:solidFill>
                  <a:srgbClr val="0645AD"/>
                </a:solidFill>
                <a:effectLst/>
                <a:latin typeface="Arial" pitchFamily="34" charset="0"/>
                <a:cs typeface="Arial" pitchFamily="34" charset="0"/>
                <a:hlinkClick r:id="rId18" tooltip="Edit section: Reasons for the campaign"/>
              </a:rPr>
              <a:t>edit</a:t>
            </a:r>
            <a:r>
              <a:rPr kumimoji="0" lang="en-US" sz="27000" b="0" i="0" u="none" strike="noStrike" cap="none" normalizeH="0" baseline="0" dirty="0" smtClean="0">
                <a:ln>
                  <a:noFill/>
                </a:ln>
                <a:solidFill>
                  <a:srgbClr val="54595D"/>
                </a:solidFill>
                <a:effectLst/>
                <a:latin typeface="Arial" pitchFamily="34" charset="0"/>
                <a:cs typeface="Arial" pitchFamily="34" charset="0"/>
              </a:rPr>
              <a:t>]</a:t>
            </a:r>
            <a:endParaRPr kumimoji="0" lang="en-US" sz="27000" b="0" i="0" u="none" strike="noStrike" cap="none" normalizeH="0" baseline="0" dirty="0" smtClean="0">
              <a:ln>
                <a:noFill/>
              </a:ln>
              <a:solidFill>
                <a:srgbClr val="000000"/>
              </a:solidFill>
              <a:effectLst/>
              <a:latin typeface="Linux Libertine"/>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800" b="1" i="0" u="none" strike="noStrike" cap="none" normalizeH="0" baseline="0" dirty="0" smtClean="0">
                <a:ln>
                  <a:noFill/>
                </a:ln>
                <a:solidFill>
                  <a:srgbClr val="000000"/>
                </a:solidFill>
                <a:effectLst/>
                <a:latin typeface="Arial" pitchFamily="34" charset="0"/>
                <a:cs typeface="Arial" pitchFamily="34" charset="0"/>
              </a:rPr>
              <a:t>Poverty</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r>
              <a:rPr kumimoji="0" lang="en-US" sz="16800" b="0" i="0" u="none" strike="noStrike" cap="none" normalizeH="0" baseline="0" dirty="0" smtClean="0">
                <a:ln>
                  <a:noFill/>
                </a:ln>
                <a:solidFill>
                  <a:srgbClr val="0645AD"/>
                </a:solidFill>
                <a:effectLst/>
                <a:latin typeface="Arial" pitchFamily="34" charset="0"/>
                <a:cs typeface="Arial" pitchFamily="34" charset="0"/>
                <a:hlinkClick r:id="rId19" tooltip="Edit section: Poverty"/>
              </a:rPr>
              <a:t>edit</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endParaRPr kumimoji="0" lang="en-US" sz="168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The incidence of chronic poverty in western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coupled with government failures to address its rising trends have been the most important factor for the demand for a separate state in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A majority of the region's population lack the purchasing power to buy sufficient food each day. In the backward districts of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region—</a:t>
            </a:r>
            <a:r>
              <a:rPr kumimoji="0" lang="en-US" sz="1200" b="0" i="0" u="none" strike="noStrike" cap="none" normalizeH="0" baseline="0" dirty="0" err="1" smtClean="0">
                <a:ln>
                  <a:noFill/>
                </a:ln>
                <a:solidFill>
                  <a:srgbClr val="202122"/>
                </a:solidFill>
                <a:effectLst/>
                <a:latin typeface="Arial" pitchFamily="34" charset="0"/>
                <a:cs typeface="Arial" pitchFamily="34" charset="0"/>
              </a:rPr>
              <a:t>Boudh</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Sonepur</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Balangir</a:t>
            </a:r>
            <a:r>
              <a:rPr kumimoji="0" lang="en-US" sz="1200" b="0" i="0" u="none" strike="noStrike" cap="none" normalizeH="0" baseline="0" dirty="0" smtClean="0">
                <a:ln>
                  <a:noFill/>
                </a:ln>
                <a:solidFill>
                  <a:srgbClr val="202122"/>
                </a:solidFill>
                <a:effectLst/>
                <a:latin typeface="Arial" pitchFamily="34" charset="0"/>
                <a:cs typeface="Arial" pitchFamily="34" charset="0"/>
              </a:rPr>
              <a:t> and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Nuapada</a:t>
            </a:r>
            <a:r>
              <a:rPr kumimoji="0" lang="en-US" sz="1200" b="0" i="0" u="none" strike="noStrike" cap="none" normalizeH="0" baseline="0" dirty="0" smtClean="0">
                <a:ln>
                  <a:noFill/>
                </a:ln>
                <a:solidFill>
                  <a:srgbClr val="202122"/>
                </a:solidFill>
                <a:effectLst/>
                <a:latin typeface="Arial" pitchFamily="34" charset="0"/>
                <a:cs typeface="Arial" pitchFamily="34" charset="0"/>
              </a:rPr>
              <a:t> more than 60% of people live below the </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20" tooltip="Poverty line"/>
              </a:rPr>
              <a:t>poverty line</a:t>
            </a:r>
            <a:r>
              <a:rPr kumimoji="0" lang="en-US" sz="1200" b="0" i="0" u="none" strike="noStrike" cap="none" normalizeH="0" baseline="0" dirty="0" smtClean="0">
                <a:ln>
                  <a:noFill/>
                </a:ln>
                <a:solidFill>
                  <a:srgbClr val="202122"/>
                </a:solidFill>
                <a:effectLst/>
                <a:latin typeface="Arial" pitchFamily="34" charset="0"/>
                <a:cs typeface="Arial" pitchFamily="34" charset="0"/>
              </a:rPr>
              <a:t>.</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[3]</a:t>
            </a:r>
            <a:r>
              <a:rPr kumimoji="0" lang="en-US" sz="1200" b="0" i="0" u="none" strike="noStrike" cap="none" normalizeH="0" baseline="0" dirty="0" smtClean="0">
                <a:ln>
                  <a:noFill/>
                </a:ln>
                <a:solidFill>
                  <a:srgbClr val="202122"/>
                </a:solidFill>
                <a:effectLst/>
                <a:latin typeface="Arial" pitchFamily="34" charset="0"/>
                <a:cs typeface="Arial" pitchFamily="34" charset="0"/>
              </a:rPr>
              <a:t> Recurrent droughts, inadequate irrigation and uneven land distribution have made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a "hunger belt" in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since Independence. The results included large-scale deaths from starvation, child-selling, out-migration and malnourishment.</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[4]</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[5]</a:t>
            </a:r>
            <a:endParaRPr kumimoji="0" lang="en-US" sz="168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800" b="1" i="0" u="none" strike="noStrike" cap="none" normalizeH="0" baseline="0" dirty="0" smtClean="0">
                <a:ln>
                  <a:noFill/>
                </a:ln>
                <a:solidFill>
                  <a:srgbClr val="000000"/>
                </a:solidFill>
                <a:effectLst/>
                <a:latin typeface="Arial" pitchFamily="34" charset="0"/>
                <a:cs typeface="Arial" pitchFamily="34" charset="0"/>
              </a:rPr>
              <a:t>Industrialization and environmental degradation</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r>
              <a:rPr kumimoji="0" lang="en-US" sz="16800" b="0" i="0" u="none" strike="noStrike" cap="none" normalizeH="0" baseline="0" dirty="0" smtClean="0">
                <a:ln>
                  <a:noFill/>
                </a:ln>
                <a:solidFill>
                  <a:srgbClr val="0645AD"/>
                </a:solidFill>
                <a:effectLst/>
                <a:latin typeface="Arial" pitchFamily="34" charset="0"/>
                <a:cs typeface="Arial" pitchFamily="34" charset="0"/>
                <a:hlinkClick r:id="rId21" tooltip="Edit section: Industrialization and environmental degradation"/>
              </a:rPr>
              <a:t>edit</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endParaRPr kumimoji="0" lang="en-US" sz="168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Western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also experiences mining and </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22" tooltip="Environmental degradation"/>
              </a:rPr>
              <a:t>environmental degradation</a:t>
            </a:r>
            <a:r>
              <a:rPr kumimoji="0" lang="en-US" sz="1200" b="0" i="0" u="none" strike="noStrike" cap="none" normalizeH="0" baseline="0" dirty="0" smtClean="0">
                <a:ln>
                  <a:noFill/>
                </a:ln>
                <a:solidFill>
                  <a:srgbClr val="202122"/>
                </a:solidFill>
                <a:effectLst/>
                <a:latin typeface="Arial" pitchFamily="34" charset="0"/>
                <a:cs typeface="Arial" pitchFamily="34" charset="0"/>
              </a:rPr>
              <a:t> and tribal displacement. It is reported that farmers from more than eight district depend on water from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23" tooltip="Hirakud"/>
              </a:rPr>
              <a:t>Hirakud</a:t>
            </a:r>
            <a:r>
              <a:rPr kumimoji="0" lang="en-US" sz="1200" b="0" i="0" u="none" strike="noStrike" cap="none" normalizeH="0" baseline="0" dirty="0" smtClean="0">
                <a:ln>
                  <a:noFill/>
                </a:ln>
                <a:solidFill>
                  <a:srgbClr val="202122"/>
                </a:solidFill>
                <a:effectLst/>
                <a:latin typeface="Arial" pitchFamily="34" charset="0"/>
                <a:cs typeface="Arial" pitchFamily="34" charset="0"/>
              </a:rPr>
              <a:t> reservoir. Farmers are angry because industries are using a huge amount of this water, leading to frequent protests.</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[6]</a:t>
            </a:r>
            <a:endParaRPr kumimoji="0" lang="en-US" sz="168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800" b="1" i="0" u="none" strike="noStrike" cap="none" normalizeH="0" baseline="0" dirty="0" smtClean="0">
                <a:ln>
                  <a:noFill/>
                </a:ln>
                <a:solidFill>
                  <a:srgbClr val="000000"/>
                </a:solidFill>
                <a:effectLst/>
                <a:latin typeface="Arial" pitchFamily="34" charset="0"/>
                <a:cs typeface="Arial" pitchFamily="34" charset="0"/>
              </a:rPr>
              <a:t>Access to health services</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r>
              <a:rPr kumimoji="0" lang="en-US" sz="16800" b="0" i="0" u="none" strike="noStrike" cap="none" normalizeH="0" baseline="0" dirty="0" smtClean="0">
                <a:ln>
                  <a:noFill/>
                </a:ln>
                <a:solidFill>
                  <a:srgbClr val="0645AD"/>
                </a:solidFill>
                <a:effectLst/>
                <a:latin typeface="Arial" pitchFamily="34" charset="0"/>
                <a:cs typeface="Arial" pitchFamily="34" charset="0"/>
                <a:hlinkClick r:id="rId24" tooltip="Edit section: Access to health services"/>
              </a:rPr>
              <a:t>edit</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endParaRPr kumimoji="0" lang="en-US" sz="168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There are three government medical colleges in this region, which are in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25" tooltip="Sambalpur"/>
              </a:rPr>
              <a:t>Sambalpur</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26" tooltip="Balangir"/>
              </a:rPr>
              <a:t>Balangir</a:t>
            </a:r>
            <a:r>
              <a:rPr kumimoji="0" lang="en-US" sz="1200" b="0" i="0" u="none" strike="noStrike" cap="none" normalizeH="0" baseline="0" dirty="0" smtClean="0">
                <a:ln>
                  <a:noFill/>
                </a:ln>
                <a:solidFill>
                  <a:srgbClr val="202122"/>
                </a:solidFill>
                <a:effectLst/>
                <a:latin typeface="Arial" pitchFamily="34" charset="0"/>
                <a:cs typeface="Arial" pitchFamily="34" charset="0"/>
              </a:rPr>
              <a:t> and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27" tooltip="Sundergarh"/>
              </a:rPr>
              <a:t>Sundergarh</a:t>
            </a:r>
            <a:r>
              <a:rPr kumimoji="0" lang="en-US" sz="1200" b="0" i="0" u="none" strike="noStrike" cap="none" normalizeH="0" baseline="0" dirty="0" smtClean="0">
                <a:ln>
                  <a:noFill/>
                </a:ln>
                <a:solidFill>
                  <a:srgbClr val="202122"/>
                </a:solidFill>
                <a:effectLst/>
                <a:latin typeface="Arial" pitchFamily="34" charset="0"/>
                <a:cs typeface="Arial" pitchFamily="34" charset="0"/>
              </a:rPr>
              <a:t>. The first college was (</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28" tooltip="Veer Surendra Sai Institute of Medical Sciences and Research"/>
              </a:rPr>
              <a:t>Veer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28" tooltip="Veer Surendra Sai Institute of Medical Sciences and Research"/>
              </a:rPr>
              <a:t>Surendra</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28" tooltip="Veer Surendra Sai Institute of Medical Sciences and Research"/>
              </a:rPr>
              <a: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28" tooltip="Veer Surendra Sai Institute of Medical Sciences and Research"/>
              </a:rPr>
              <a:t>Sai</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28" tooltip="Veer Surendra Sai Institute of Medical Sciences and Research"/>
              </a:rPr>
              <a:t> Institute of Medical Sciences and Research</a:t>
            </a:r>
            <a:r>
              <a:rPr kumimoji="0" lang="en-US" sz="1200" b="0" i="0" u="none" strike="noStrike" cap="none" normalizeH="0" baseline="0" dirty="0" smtClean="0">
                <a:ln>
                  <a:noFill/>
                </a:ln>
                <a:solidFill>
                  <a:srgbClr val="202122"/>
                </a:solidFill>
                <a:effectLst/>
                <a:latin typeface="Arial" pitchFamily="34" charset="0"/>
                <a:cs typeface="Arial" pitchFamily="34" charset="0"/>
              </a:rPr>
              <a:t>) in western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[7]</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Later medical college at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26" tooltip="Balangir"/>
              </a:rPr>
              <a:t>Balangir</a:t>
            </a:r>
            <a:r>
              <a:rPr kumimoji="0" lang="en-US" sz="1200" b="0" i="0" u="none" strike="noStrike" cap="none" normalizeH="0" baseline="0" dirty="0" smtClean="0">
                <a:ln>
                  <a:noFill/>
                </a:ln>
                <a:solidFill>
                  <a:srgbClr val="202122"/>
                </a:solidFill>
                <a:effectLst/>
                <a:latin typeface="Arial" pitchFamily="34" charset="0"/>
                <a:cs typeface="Arial" pitchFamily="34" charset="0"/>
              </a:rPr>
              <a:t> named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29" tooltip="Bhima Bhoi Medical College and Hospital"/>
              </a:rPr>
              <a:t>Bhima</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29" tooltip="Bhima Bhoi Medical College and Hospital"/>
              </a:rPr>
              <a: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29" tooltip="Bhima Bhoi Medical College and Hospital"/>
              </a:rPr>
              <a:t>Bhoi</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29" tooltip="Bhima Bhoi Medical College and Hospital"/>
              </a:rPr>
              <a:t> Medical College and Hospital</a:t>
            </a:r>
            <a:r>
              <a:rPr kumimoji="0" lang="en-US" sz="1200" b="0" i="0" u="none" strike="noStrike" cap="none" normalizeH="0" baseline="0" dirty="0" smtClean="0">
                <a:ln>
                  <a:noFill/>
                </a:ln>
                <a:solidFill>
                  <a:srgbClr val="202122"/>
                </a:solidFill>
                <a:effectLst/>
                <a:latin typeface="Arial" pitchFamily="34" charset="0"/>
                <a:cs typeface="Arial" pitchFamily="34" charset="0"/>
              </a:rPr>
              <a:t> was started on the year 2018.</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[8]</a:t>
            </a:r>
            <a:r>
              <a:rPr kumimoji="0" lang="en-US" sz="1200" b="0" i="0" u="none" strike="noStrike" cap="none" normalizeH="0" baseline="0" dirty="0" smtClean="0">
                <a:ln>
                  <a:noFill/>
                </a:ln>
                <a:solidFill>
                  <a:srgbClr val="202122"/>
                </a:solidFill>
                <a:effectLst/>
                <a:latin typeface="Arial" pitchFamily="34" charset="0"/>
                <a:cs typeface="Arial" pitchFamily="34" charset="0"/>
              </a:rPr>
              <a:t> Also a medical college at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27" tooltip="Sundergarh"/>
              </a:rPr>
              <a:t>Sundergarh</a:t>
            </a:r>
            <a:r>
              <a:rPr kumimoji="0" lang="en-US" sz="1200" b="0" i="0" u="none" strike="noStrike" cap="none" normalizeH="0" baseline="0" dirty="0" smtClean="0">
                <a:ln>
                  <a:noFill/>
                </a:ln>
                <a:solidFill>
                  <a:srgbClr val="202122"/>
                </a:solidFill>
                <a:effectLst/>
                <a:latin typeface="Arial" pitchFamily="34" charset="0"/>
                <a:cs typeface="Arial" pitchFamily="34" charset="0"/>
              </a:rPr>
              <a:t> established. Now College at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30" tooltip="Bhawanipatna"/>
              </a:rPr>
              <a:t>Bhawanipatna</a:t>
            </a:r>
            <a:r>
              <a:rPr kumimoji="0" lang="en-US" sz="1200" b="0" i="0" u="none" strike="noStrike" cap="none" normalizeH="0" baseline="0" dirty="0" smtClean="0">
                <a:ln>
                  <a:noFill/>
                </a:ln>
                <a:solidFill>
                  <a:srgbClr val="202122"/>
                </a:solidFill>
                <a:effectLst/>
                <a:latin typeface="Arial" pitchFamily="34" charset="0"/>
                <a:cs typeface="Arial" pitchFamily="34" charset="0"/>
              </a:rPr>
              <a:t> of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31" tooltip="Kalahandi"/>
              </a:rPr>
              <a:t>Kalahandi</a:t>
            </a:r>
            <a:r>
              <a:rPr kumimoji="0" lang="en-US" sz="1200" b="0" i="0" u="none" strike="noStrike" cap="none" normalizeH="0" baseline="0" dirty="0" smtClean="0">
                <a:ln>
                  <a:noFill/>
                </a:ln>
                <a:solidFill>
                  <a:srgbClr val="202122"/>
                </a:solidFill>
                <a:effectLst/>
                <a:latin typeface="Arial" pitchFamily="34" charset="0"/>
                <a:cs typeface="Arial" pitchFamily="34" charset="0"/>
              </a:rPr>
              <a:t> district is under construction.</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[9]</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[10]</a:t>
            </a:r>
            <a:endParaRPr kumimoji="0" lang="en-US" sz="168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800" b="1" i="0" u="none" strike="noStrike" cap="none" normalizeH="0" baseline="0" dirty="0" smtClean="0">
                <a:ln>
                  <a:noFill/>
                </a:ln>
                <a:solidFill>
                  <a:srgbClr val="000000"/>
                </a:solidFill>
                <a:effectLst/>
                <a:latin typeface="Arial" pitchFamily="34" charset="0"/>
                <a:cs typeface="Arial" pitchFamily="34" charset="0"/>
              </a:rPr>
              <a:t>Language</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r>
              <a:rPr kumimoji="0" lang="en-US" sz="16800" b="0" i="0" u="none" strike="noStrike" cap="none" normalizeH="0" baseline="0" dirty="0" smtClean="0">
                <a:ln>
                  <a:noFill/>
                </a:ln>
                <a:solidFill>
                  <a:srgbClr val="0645AD"/>
                </a:solidFill>
                <a:effectLst/>
                <a:latin typeface="Arial" pitchFamily="34" charset="0"/>
                <a:cs typeface="Arial" pitchFamily="34" charset="0"/>
                <a:hlinkClick r:id="rId32" tooltip="Edit section: Language"/>
              </a:rPr>
              <a:t>edit</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endParaRPr kumimoji="0" lang="en-US" sz="168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The major language of the area is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33" tooltip="Sambalpuri language"/>
              </a:rPr>
              <a:t>Sambalpuri</a:t>
            </a:r>
            <a:r>
              <a:rPr kumimoji="0" lang="en-US" sz="1200" b="0" i="0" u="none" strike="noStrike" cap="none" normalizeH="0" baseline="0" dirty="0" smtClean="0">
                <a:ln>
                  <a:noFill/>
                </a:ln>
                <a:solidFill>
                  <a:srgbClr val="202122"/>
                </a:solidFill>
                <a:effectLst/>
                <a:latin typeface="Arial" pitchFamily="34" charset="0"/>
                <a:cs typeface="Arial" pitchFamily="34" charset="0"/>
              </a:rPr>
              <a:t>. It is variously seen either as a dialect of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34" tooltip="Odia language"/>
              </a:rPr>
              <a:t>Odia</a:t>
            </a:r>
            <a:r>
              <a:rPr kumimoji="0" lang="en-US" sz="1200" b="0" i="0" u="none" strike="noStrike" cap="none" normalizeH="0" baseline="0" dirty="0" smtClean="0">
                <a:ln>
                  <a:noFill/>
                </a:ln>
                <a:solidFill>
                  <a:srgbClr val="202122"/>
                </a:solidFill>
                <a:effectLst/>
                <a:latin typeface="Arial" pitchFamily="34" charset="0"/>
                <a:cs typeface="Arial" pitchFamily="34" charset="0"/>
              </a:rPr>
              <a:t> or as a language in its own right,</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[11]</a:t>
            </a:r>
            <a:r>
              <a:rPr kumimoji="0" lang="en-US" sz="1200" b="0" i="0" u="none" strike="noStrike" cap="none" normalizeH="0" baseline="0" dirty="0" smtClean="0">
                <a:ln>
                  <a:noFill/>
                </a:ln>
                <a:solidFill>
                  <a:srgbClr val="202122"/>
                </a:solidFill>
                <a:effectLst/>
                <a:latin typeface="Arial" pitchFamily="34" charset="0"/>
                <a:cs typeface="Arial" pitchFamily="34" charset="0"/>
              </a:rPr>
              <a:t> and has so far eluded recognition by the state or union governments.</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[12]</a:t>
            </a:r>
            <a:endParaRPr kumimoji="0" lang="en-US" sz="27000" b="0" i="0" u="none" strike="noStrike" cap="none" normalizeH="0" baseline="0" dirty="0" smtClean="0">
              <a:ln>
                <a:noFill/>
              </a:ln>
              <a:solidFill>
                <a:srgbClr val="000000"/>
              </a:solidFill>
              <a:effectLst/>
              <a:latin typeface="Linux Libertine"/>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7000" b="0" i="0" u="none" strike="noStrike" cap="none" normalizeH="0" baseline="0" dirty="0" smtClean="0">
                <a:ln>
                  <a:noFill/>
                </a:ln>
                <a:solidFill>
                  <a:srgbClr val="000000"/>
                </a:solidFill>
                <a:effectLst/>
                <a:latin typeface="Linux Libertine"/>
                <a:cs typeface="Arial" pitchFamily="34" charset="0"/>
              </a:rPr>
              <a:t>History</a:t>
            </a:r>
            <a:r>
              <a:rPr kumimoji="0" lang="en-US" sz="27000" b="0" i="0" u="none" strike="noStrike" cap="none" normalizeH="0" baseline="0" dirty="0" smtClean="0">
                <a:ln>
                  <a:noFill/>
                </a:ln>
                <a:solidFill>
                  <a:srgbClr val="54595D"/>
                </a:solidFill>
                <a:effectLst/>
                <a:latin typeface="Arial" pitchFamily="34" charset="0"/>
                <a:cs typeface="Arial" pitchFamily="34" charset="0"/>
              </a:rPr>
              <a:t>[</a:t>
            </a:r>
            <a:r>
              <a:rPr kumimoji="0" lang="en-US" sz="27000" b="0" i="0" u="none" strike="noStrike" cap="none" normalizeH="0" baseline="0" dirty="0" smtClean="0">
                <a:ln>
                  <a:noFill/>
                </a:ln>
                <a:solidFill>
                  <a:srgbClr val="0645AD"/>
                </a:solidFill>
                <a:effectLst/>
                <a:latin typeface="Arial" pitchFamily="34" charset="0"/>
                <a:cs typeface="Arial" pitchFamily="34" charset="0"/>
                <a:hlinkClick r:id="rId35" tooltip="Edit section: History"/>
              </a:rPr>
              <a:t>edit</a:t>
            </a:r>
            <a:r>
              <a:rPr kumimoji="0" lang="en-US" sz="27000" b="0" i="0" u="none" strike="noStrike" cap="none" normalizeH="0" baseline="0" dirty="0" smtClean="0">
                <a:ln>
                  <a:noFill/>
                </a:ln>
                <a:solidFill>
                  <a:srgbClr val="54595D"/>
                </a:solidFill>
                <a:effectLst/>
                <a:latin typeface="Arial" pitchFamily="34" charset="0"/>
                <a:cs typeface="Arial" pitchFamily="34" charset="0"/>
              </a:rPr>
              <a:t>]</a:t>
            </a:r>
            <a:endParaRPr kumimoji="0" lang="en-US" sz="27000" b="0" i="0" u="none" strike="noStrike" cap="none" normalizeH="0" baseline="0" dirty="0" smtClean="0">
              <a:ln>
                <a:noFill/>
              </a:ln>
              <a:solidFill>
                <a:srgbClr val="000000"/>
              </a:solidFill>
              <a:effectLst/>
              <a:latin typeface="Linux Libertine"/>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The demand of a separate state is more than three decades old.</a:t>
            </a:r>
            <a:r>
              <a:rPr kumimoji="0" lang="en-US" sz="800" b="0" i="0" u="none" strike="noStrike" cap="none" normalizeH="0" baseline="30000" dirty="0" smtClean="0">
                <a:ln>
                  <a:noFill/>
                </a:ln>
                <a:solidFill>
                  <a:srgbClr val="202122"/>
                </a:solidFill>
                <a:effectLst/>
                <a:latin typeface="Arial" pitchFamily="34" charset="0"/>
                <a:cs typeface="Arial" pitchFamily="34" charset="0"/>
              </a:rPr>
              <a:t>[</a:t>
            </a:r>
            <a:r>
              <a:rPr kumimoji="0" lang="en-US" sz="800" b="0" i="1" u="none" strike="noStrike" cap="none" normalizeH="0" baseline="30000" dirty="0" smtClean="0">
                <a:ln>
                  <a:noFill/>
                </a:ln>
                <a:solidFill>
                  <a:srgbClr val="0645AD"/>
                </a:solidFill>
                <a:effectLst/>
                <a:latin typeface="Arial" pitchFamily="34" charset="0"/>
                <a:cs typeface="Arial" pitchFamily="34" charset="0"/>
                <a:hlinkClick r:id="rId14" tooltip="Wikipedia:Citation needed"/>
              </a:rPr>
              <a:t>citation needed</a:t>
            </a:r>
            <a:r>
              <a:rPr kumimoji="0" lang="en-US" sz="800" b="0" i="0" u="none" strike="noStrike" cap="none" normalizeH="0" baseline="30000" dirty="0" smtClean="0">
                <a:ln>
                  <a:noFill/>
                </a:ln>
                <a:solidFill>
                  <a:srgbClr val="202122"/>
                </a:solidFill>
                <a:effectLst/>
                <a:latin typeface="Arial" pitchFamily="34" charset="0"/>
                <a:cs typeface="Arial" pitchFamily="34" charset="0"/>
              </a:rPr>
              <a:t>]</a:t>
            </a:r>
            <a:r>
              <a:rPr kumimoji="0" lang="en-US" sz="1200" b="0" i="0" u="none" strike="noStrike" cap="none" normalizeH="0" baseline="0" dirty="0" smtClean="0">
                <a:ln>
                  <a:noFill/>
                </a:ln>
                <a:solidFill>
                  <a:srgbClr val="202122"/>
                </a:solidFill>
                <a:effectLst/>
                <a:latin typeface="Arial" pitchFamily="34" charset="0"/>
                <a:cs typeface="Arial" pitchFamily="34" charset="0"/>
              </a:rPr>
              <a:t> Lawyer of Supreme Court Shree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36" tooltip="Prem Ram Dubey"/>
              </a:rPr>
              <a:t>Prem</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36" tooltip="Prem Ram Dubey"/>
              </a:rPr>
              <a:t> Ram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36" tooltip="Prem Ram Dubey"/>
              </a:rPr>
              <a:t>Dubey</a:t>
            </a:r>
            <a:r>
              <a:rPr kumimoji="0" lang="en-US" sz="1200" b="0" i="0" u="none" strike="noStrike" cap="none" normalizeH="0" baseline="0" dirty="0" smtClean="0">
                <a:ln>
                  <a:noFill/>
                </a:ln>
                <a:solidFill>
                  <a:srgbClr val="202122"/>
                </a:solidFill>
                <a:effectLst/>
                <a:latin typeface="Arial" pitchFamily="34" charset="0"/>
                <a:cs typeface="Arial" pitchFamily="34" charset="0"/>
              </a:rPr>
              <a:t> was first person to feel the need of a separate state; he submitted a memorandum to the President of India. Local parties from </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37" tooltip="Jharkhand"/>
              </a:rPr>
              <a:t>Jharkhand</a:t>
            </a:r>
            <a:r>
              <a:rPr kumimoji="0" lang="en-US" sz="1200" b="0" i="0" u="none" strike="noStrike" cap="none" normalizeH="0" baseline="0" dirty="0" smtClean="0">
                <a:ln>
                  <a:noFill/>
                </a:ln>
                <a:solidFill>
                  <a:srgbClr val="202122"/>
                </a:solidFill>
                <a:effectLst/>
                <a:latin typeface="Arial" pitchFamily="34" charset="0"/>
                <a:cs typeface="Arial" pitchFamily="34" charset="0"/>
              </a:rPr>
              <a:t> claimed inclusion of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Sambalpur</a:t>
            </a:r>
            <a:r>
              <a:rPr kumimoji="0" lang="en-US" sz="1200" b="0" i="0" u="none" strike="noStrike" cap="none" normalizeH="0" baseline="0" dirty="0" smtClean="0">
                <a:ln>
                  <a:noFill/>
                </a:ln>
                <a:solidFill>
                  <a:srgbClr val="202122"/>
                </a:solidFill>
                <a:effectLst/>
                <a:latin typeface="Arial" pitchFamily="34" charset="0"/>
                <a:cs typeface="Arial" pitchFamily="34" charset="0"/>
              </a:rPr>
              <a:t> and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Sundergarh</a:t>
            </a:r>
            <a:r>
              <a:rPr kumimoji="0" lang="en-US" sz="1200" b="0" i="0" u="none" strike="noStrike" cap="none" normalizeH="0" baseline="0" dirty="0" smtClean="0">
                <a:ln>
                  <a:noFill/>
                </a:ln>
                <a:solidFill>
                  <a:srgbClr val="202122"/>
                </a:solidFill>
                <a:effectLst/>
                <a:latin typeface="Arial" pitchFamily="34" charset="0"/>
                <a:cs typeface="Arial" pitchFamily="34" charset="0"/>
              </a:rPr>
              <a:t> District into Jharkhand.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Dubey</a:t>
            </a:r>
            <a:r>
              <a:rPr kumimoji="0" lang="en-US" sz="1200" b="0" i="0" u="none" strike="noStrike" cap="none" normalizeH="0" baseline="0" dirty="0" smtClean="0">
                <a:ln>
                  <a:noFill/>
                </a:ln>
                <a:solidFill>
                  <a:srgbClr val="202122"/>
                </a:solidFill>
                <a:effectLst/>
                <a:latin typeface="Arial" pitchFamily="34" charset="0"/>
                <a:cs typeface="Arial" pitchFamily="34" charset="0"/>
              </a:rPr>
              <a:t> formed the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Sammelani</a:t>
            </a:r>
            <a:r>
              <a:rPr kumimoji="0" lang="en-US" sz="1200" b="0" i="0" u="none" strike="noStrike" cap="none" normalizeH="0" baseline="0" dirty="0" smtClean="0">
                <a:ln>
                  <a:noFill/>
                </a:ln>
                <a:solidFill>
                  <a:srgbClr val="202122"/>
                </a:solidFill>
                <a:effectLst/>
                <a:latin typeface="Arial" pitchFamily="34" charset="0"/>
                <a:cs typeface="Arial" pitchFamily="34" charset="0"/>
              </a:rPr>
              <a:t>, which urged the state and union government not to enter into any negotiation with any claimant for the transfer of any part of proposed state.</a:t>
            </a:r>
            <a:r>
              <a:rPr kumimoji="0" lang="en-US" sz="800" b="0" i="0" u="none" strike="noStrike" cap="none" normalizeH="0" baseline="30000" dirty="0" smtClean="0">
                <a:ln>
                  <a:noFill/>
                </a:ln>
                <a:solidFill>
                  <a:srgbClr val="202122"/>
                </a:solidFill>
                <a:effectLst/>
                <a:latin typeface="Arial" pitchFamily="34" charset="0"/>
                <a:cs typeface="Arial" pitchFamily="34" charset="0"/>
              </a:rPr>
              <a:t>[</a:t>
            </a:r>
            <a:r>
              <a:rPr kumimoji="0" lang="en-US" sz="800" b="0" i="1" u="none" strike="noStrike" cap="none" normalizeH="0" baseline="30000" dirty="0" smtClean="0">
                <a:ln>
                  <a:noFill/>
                </a:ln>
                <a:solidFill>
                  <a:srgbClr val="0645AD"/>
                </a:solidFill>
                <a:effectLst/>
                <a:latin typeface="Arial" pitchFamily="34" charset="0"/>
                <a:cs typeface="Arial" pitchFamily="34" charset="0"/>
                <a:hlinkClick r:id="rId14" tooltip="Wikipedia:Citation needed"/>
              </a:rPr>
              <a:t>citation needed</a:t>
            </a:r>
            <a:r>
              <a:rPr kumimoji="0" lang="en-US" sz="800" b="0" i="0" u="none" strike="noStrike" cap="none" normalizeH="0" baseline="30000" dirty="0" smtClean="0">
                <a:ln>
                  <a:noFill/>
                </a:ln>
                <a:solidFill>
                  <a:srgbClr val="202122"/>
                </a:solidFill>
                <a:effectLst/>
                <a:latin typeface="Arial" pitchFamily="34" charset="0"/>
                <a:cs typeface="Arial" pitchFamily="34" charset="0"/>
              </a:rPr>
              <a:t>]</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Dubey</a:t>
            </a:r>
            <a:r>
              <a:rPr kumimoji="0" lang="en-US" sz="1200" b="0" i="0" u="none" strike="noStrike" cap="none" normalizeH="0" baseline="0" dirty="0" smtClean="0">
                <a:ln>
                  <a:noFill/>
                </a:ln>
                <a:solidFill>
                  <a:srgbClr val="202122"/>
                </a:solidFill>
                <a:effectLst/>
                <a:latin typeface="Arial" pitchFamily="34" charset="0"/>
                <a:cs typeface="Arial" pitchFamily="34" charset="0"/>
              </a:rPr>
              <a:t> asserted that while </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38" tooltip="Punjab, India"/>
              </a:rPr>
              <a:t>Punjab</a:t>
            </a:r>
            <a:r>
              <a:rPr kumimoji="0" lang="en-US" sz="1200" b="0" i="0" u="none" strike="noStrike" cap="none" normalizeH="0" baseline="0" dirty="0" smtClean="0">
                <a:ln>
                  <a:noFill/>
                </a:ln>
                <a:solidFill>
                  <a:srgbClr val="202122"/>
                </a:solidFill>
                <a:effectLst/>
                <a:latin typeface="Arial" pitchFamily="34" charset="0"/>
                <a:cs typeface="Arial" pitchFamily="34" charset="0"/>
              </a:rPr>
              <a:t> has only 46,000 km</a:t>
            </a:r>
            <a:r>
              <a:rPr kumimoji="0" lang="en-US" sz="800" b="0" i="0" u="none" strike="noStrike" cap="none" normalizeH="0" baseline="30000" dirty="0" smtClean="0">
                <a:ln>
                  <a:noFill/>
                </a:ln>
                <a:solidFill>
                  <a:srgbClr val="202122"/>
                </a:solidFill>
                <a:effectLst/>
                <a:latin typeface="Arial" pitchFamily="34" charset="0"/>
                <a:cs typeface="Arial" pitchFamily="34" charset="0"/>
              </a:rPr>
              <a:t>2</a:t>
            </a:r>
            <a:r>
              <a:rPr kumimoji="0" lang="en-US" sz="1200" b="0" i="0" u="none" strike="noStrike" cap="none" normalizeH="0" baseline="0" dirty="0" smtClean="0">
                <a:ln>
                  <a:noFill/>
                </a:ln>
                <a:solidFill>
                  <a:srgbClr val="202122"/>
                </a:solidFill>
                <a:effectLst/>
                <a:latin typeface="Arial" pitchFamily="34" charset="0"/>
                <a:cs typeface="Arial" pitchFamily="34" charset="0"/>
              </a:rPr>
              <a:t>, western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has 75,000 sq. km and a population of one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39" tooltip="Crore"/>
              </a:rPr>
              <a:t>crore</a:t>
            </a:r>
            <a:r>
              <a:rPr kumimoji="0" lang="en-US" sz="1200" b="0" i="0" u="none" strike="noStrike" cap="none" normalizeH="0" baseline="0" dirty="0" smtClean="0">
                <a:ln>
                  <a:noFill/>
                </a:ln>
                <a:solidFill>
                  <a:srgbClr val="202122"/>
                </a:solidFill>
                <a:effectLst/>
                <a:latin typeface="Arial" pitchFamily="34" charset="0"/>
                <a:cs typeface="Arial" pitchFamily="34" charset="0"/>
              </a:rPr>
              <a:t>, still was not provided statehood. He also published the first newspaper for the region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Khabar</a:t>
            </a:r>
            <a:r>
              <a:rPr kumimoji="0" lang="en-US" sz="1200" b="0" i="0" u="none" strike="noStrike" cap="none" normalizeH="0" baseline="0" dirty="0" smtClean="0">
                <a:ln>
                  <a:noFill/>
                </a:ln>
                <a:solidFill>
                  <a:srgbClr val="202122"/>
                </a:solidFill>
                <a:effectLst/>
                <a:latin typeface="Arial" pitchFamily="34" charset="0"/>
                <a:cs typeface="Arial" pitchFamily="34" charset="0"/>
              </a:rPr>
              <a:t>" and constituted the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Sena</a:t>
            </a:r>
            <a:r>
              <a:rPr kumimoji="0" lang="en-US" sz="1200" b="0" i="0" u="none" strike="noStrike" cap="none" normalizeH="0" baseline="0" dirty="0" smtClean="0">
                <a:ln>
                  <a:noFill/>
                </a:ln>
                <a:solidFill>
                  <a:srgbClr val="202122"/>
                </a:solidFill>
                <a:effectLst/>
                <a:latin typeface="Arial" pitchFamily="34" charset="0"/>
                <a:cs typeface="Arial" pitchFamily="34" charset="0"/>
              </a:rPr>
              <a:t>". He wrote the books </a:t>
            </a:r>
            <a:r>
              <a:rPr kumimoji="0" lang="en-US" sz="1200" b="0" i="1" u="none" strike="noStrike" cap="none" normalizeH="0" baseline="0" dirty="0" err="1" smtClean="0">
                <a:ln>
                  <a:noFill/>
                </a:ln>
                <a:solidFill>
                  <a:srgbClr val="202122"/>
                </a:solidFill>
                <a:effectLst/>
                <a:latin typeface="Arial" pitchFamily="34" charset="0"/>
                <a:cs typeface="Arial" pitchFamily="34" charset="0"/>
              </a:rPr>
              <a:t>Hame</a:t>
            </a:r>
            <a:r>
              <a:rPr kumimoji="0" lang="en-US" sz="1200" b="0" i="1" u="none" strike="noStrike" cap="none" normalizeH="0" baseline="0" dirty="0" smtClean="0">
                <a:ln>
                  <a:noFill/>
                </a:ln>
                <a:solidFill>
                  <a:srgbClr val="202122"/>
                </a:solidFill>
                <a:effectLst/>
                <a:latin typeface="Arial" pitchFamily="34" charset="0"/>
                <a:cs typeface="Arial" pitchFamily="34" charset="0"/>
              </a:rPr>
              <a:t> </a:t>
            </a:r>
            <a:r>
              <a:rPr kumimoji="0" lang="en-US" sz="1200" b="0" i="1" u="none" strike="noStrike" cap="none" normalizeH="0" baseline="0" dirty="0" err="1" smtClean="0">
                <a:ln>
                  <a:noFill/>
                </a:ln>
                <a:solidFill>
                  <a:srgbClr val="202122"/>
                </a:solidFill>
                <a:effectLst/>
                <a:latin typeface="Arial" pitchFamily="34" charset="0"/>
                <a:cs typeface="Arial" pitchFamily="34" charset="0"/>
              </a:rPr>
              <a:t>Kosli</a:t>
            </a:r>
            <a:r>
              <a:rPr kumimoji="0" lang="en-US" sz="1200" b="0" i="1" u="none" strike="noStrike" cap="none" normalizeH="0" baseline="0" dirty="0" smtClean="0">
                <a:ln>
                  <a:noFill/>
                </a:ln>
                <a:solidFill>
                  <a:srgbClr val="202122"/>
                </a:solidFill>
                <a:effectLst/>
                <a:latin typeface="Arial" pitchFamily="34" charset="0"/>
                <a:cs typeface="Arial" pitchFamily="34" charset="0"/>
              </a:rPr>
              <a:t> </a:t>
            </a:r>
            <a:r>
              <a:rPr kumimoji="0" lang="en-US" sz="1200" b="0" i="1" u="none" strike="noStrike" cap="none" normalizeH="0" baseline="0" dirty="0" err="1" smtClean="0">
                <a:ln>
                  <a:noFill/>
                </a:ln>
                <a:solidFill>
                  <a:srgbClr val="202122"/>
                </a:solidFill>
                <a:effectLst/>
                <a:latin typeface="Arial" pitchFamily="34" charset="0"/>
                <a:cs typeface="Arial" pitchFamily="34" charset="0"/>
              </a:rPr>
              <a:t>Hamar</a:t>
            </a:r>
            <a:r>
              <a:rPr kumimoji="0" lang="en-US" sz="1200" b="0" i="1" u="none" strike="noStrike" cap="none" normalizeH="0" baseline="0" dirty="0" smtClean="0">
                <a:ln>
                  <a:noFill/>
                </a:ln>
                <a:solidFill>
                  <a:srgbClr val="202122"/>
                </a:solidFill>
                <a:effectLst/>
                <a:latin typeface="Arial" pitchFamily="34" charset="0"/>
                <a:cs typeface="Arial" pitchFamily="34" charset="0"/>
              </a:rPr>
              <a:t> </a:t>
            </a:r>
            <a:r>
              <a:rPr kumimoji="0" lang="en-US" sz="1200" b="0" i="1" u="none" strike="noStrike" cap="none" normalizeH="0" baseline="0" dirty="0" err="1" smtClean="0">
                <a:ln>
                  <a:noFill/>
                </a:ln>
                <a:solidFill>
                  <a:srgbClr val="202122"/>
                </a:solidFill>
                <a:effectLst/>
                <a:latin typeface="Arial" pitchFamily="34" charset="0"/>
                <a:cs typeface="Arial" pitchFamily="34" charset="0"/>
              </a:rPr>
              <a:t>Bhasa</a:t>
            </a:r>
            <a:r>
              <a:rPr kumimoji="0" lang="en-US" sz="1200" b="0" i="1" u="none" strike="noStrike" cap="none" normalizeH="0" baseline="0" dirty="0" smtClean="0">
                <a:ln>
                  <a:noFill/>
                </a:ln>
                <a:solidFill>
                  <a:srgbClr val="202122"/>
                </a:solidFill>
                <a:effectLst/>
                <a:latin typeface="Arial" pitchFamily="34" charset="0"/>
                <a:cs typeface="Arial" pitchFamily="34" charset="0"/>
              </a:rPr>
              <a:t> </a:t>
            </a:r>
            <a:r>
              <a:rPr kumimoji="0" lang="en-US" sz="1200" b="0" i="1" u="none" strike="noStrike" cap="none" normalizeH="0" baseline="0" dirty="0" err="1" smtClean="0">
                <a:ln>
                  <a:noFill/>
                </a:ln>
                <a:solidFill>
                  <a:srgbClr val="202122"/>
                </a:solidFill>
                <a:effectLst/>
                <a:latin typeface="Arial" pitchFamily="34" charset="0"/>
                <a:cs typeface="Arial" pitchFamily="34" charset="0"/>
              </a:rPr>
              <a:t>Kosli</a:t>
            </a:r>
            <a:r>
              <a:rPr kumimoji="0" lang="en-US" sz="1200" b="0" i="0" u="none" strike="noStrike" cap="none" normalizeH="0" baseline="0" dirty="0" smtClean="0">
                <a:ln>
                  <a:noFill/>
                </a:ln>
                <a:solidFill>
                  <a:srgbClr val="202122"/>
                </a:solidFill>
                <a:effectLst/>
                <a:latin typeface="Arial" pitchFamily="34" charset="0"/>
                <a:cs typeface="Arial" pitchFamily="34" charset="0"/>
              </a:rPr>
              <a:t> and "Why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State".</a:t>
            </a:r>
            <a:r>
              <a:rPr kumimoji="0" lang="en-US" sz="800" b="0" i="0" u="none" strike="noStrike" cap="none" normalizeH="0" baseline="30000" dirty="0" smtClean="0">
                <a:ln>
                  <a:noFill/>
                </a:ln>
                <a:solidFill>
                  <a:srgbClr val="202122"/>
                </a:solidFill>
                <a:effectLst/>
                <a:latin typeface="Arial" pitchFamily="34" charset="0"/>
                <a:cs typeface="Arial" pitchFamily="34" charset="0"/>
              </a:rPr>
              <a:t>[</a:t>
            </a:r>
            <a:r>
              <a:rPr kumimoji="0" lang="en-US" sz="800" b="0" i="1" u="none" strike="noStrike" cap="none" normalizeH="0" baseline="30000" dirty="0" smtClean="0">
                <a:ln>
                  <a:noFill/>
                </a:ln>
                <a:solidFill>
                  <a:srgbClr val="0645AD"/>
                </a:solidFill>
                <a:effectLst/>
                <a:latin typeface="Arial" pitchFamily="34" charset="0"/>
                <a:cs typeface="Arial" pitchFamily="34" charset="0"/>
                <a:hlinkClick r:id="rId13" tooltip="Wikipedia:Manual of Style/Dates and numbers"/>
              </a:rPr>
              <a:t>when?</a:t>
            </a:r>
            <a:r>
              <a:rPr kumimoji="0" lang="en-US" sz="800" b="0" i="0" u="none" strike="noStrike" cap="none" normalizeH="0" baseline="30000" dirty="0" smtClean="0">
                <a:ln>
                  <a:noFill/>
                </a:ln>
                <a:solidFill>
                  <a:srgbClr val="202122"/>
                </a:solidFill>
                <a:effectLst/>
                <a:latin typeface="Arial" pitchFamily="34" charset="0"/>
                <a:cs typeface="Arial" pitchFamily="34" charset="0"/>
              </a:rPr>
              <a:t>]</a:t>
            </a:r>
            <a:r>
              <a:rPr kumimoji="0" lang="en-US" sz="1200" b="0" i="0" u="none" strike="noStrike" cap="none" normalizeH="0" baseline="0" dirty="0" smtClean="0">
                <a:ln>
                  <a:noFill/>
                </a:ln>
                <a:solidFill>
                  <a:srgbClr val="202122"/>
                </a:solidFill>
                <a:effectLst/>
                <a:latin typeface="Arial" pitchFamily="34" charset="0"/>
                <a:cs typeface="Arial" pitchFamily="34" charset="0"/>
              </a:rPr>
              <a:t> In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Khabar</a:t>
            </a:r>
            <a:r>
              <a:rPr kumimoji="0" lang="en-US" sz="1200" b="0" i="0" u="none" strike="noStrike" cap="none" normalizeH="0" baseline="0" dirty="0" smtClean="0">
                <a:ln>
                  <a:noFill/>
                </a:ln>
                <a:solidFill>
                  <a:srgbClr val="202122"/>
                </a:solidFill>
                <a:effectLst/>
                <a:latin typeface="Arial" pitchFamily="34" charset="0"/>
                <a:cs typeface="Arial" pitchFamily="34" charset="0"/>
              </a:rPr>
              <a:t>' he propounded the solutions to carve a separate state to end the discrimination by coastal people on the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40" tooltip="Kosalites (page does not exist)"/>
              </a:rPr>
              <a:t>Kosalites</a:t>
            </a:r>
            <a:r>
              <a:rPr kumimoji="0" lang="en-US" sz="1200" b="0" i="0" u="none" strike="noStrike" cap="none" normalizeH="0" baseline="0" dirty="0" smtClean="0">
                <a:ln>
                  <a:noFill/>
                </a:ln>
                <a:solidFill>
                  <a:srgbClr val="202122"/>
                </a:solidFill>
                <a:effectLst/>
                <a:latin typeface="Arial" pitchFamily="34" charset="0"/>
                <a:cs typeface="Arial" pitchFamily="34" charset="0"/>
              </a:rPr>
              <a:t>.</a:t>
            </a:r>
            <a:r>
              <a:rPr kumimoji="0" lang="en-US" sz="800" b="0" i="0" u="none" strike="noStrike" cap="none" normalizeH="0" baseline="30000" dirty="0" smtClean="0">
                <a:ln>
                  <a:noFill/>
                </a:ln>
                <a:solidFill>
                  <a:srgbClr val="202122"/>
                </a:solidFill>
                <a:effectLst/>
                <a:latin typeface="Arial" pitchFamily="34" charset="0"/>
                <a:cs typeface="Arial" pitchFamily="34" charset="0"/>
              </a:rPr>
              <a:t>[</a:t>
            </a:r>
            <a:r>
              <a:rPr kumimoji="0" lang="en-US" sz="800" b="0" i="1" u="none" strike="noStrike" cap="none" normalizeH="0" baseline="30000" dirty="0" smtClean="0">
                <a:ln>
                  <a:noFill/>
                </a:ln>
                <a:solidFill>
                  <a:srgbClr val="0645AD"/>
                </a:solidFill>
                <a:effectLst/>
                <a:latin typeface="Arial" pitchFamily="34" charset="0"/>
                <a:cs typeface="Arial" pitchFamily="34" charset="0"/>
                <a:hlinkClick r:id="rId13" tooltip="Wikipedia:Manual of Style/Dates and numbers"/>
              </a:rPr>
              <a:t>when?</a:t>
            </a:r>
            <a:r>
              <a:rPr kumimoji="0" lang="en-US" sz="800" b="0" i="0" u="none" strike="noStrike" cap="none" normalizeH="0" baseline="30000" dirty="0" smtClean="0">
                <a:ln>
                  <a:noFill/>
                </a:ln>
                <a:solidFill>
                  <a:srgbClr val="202122"/>
                </a:solidFill>
                <a:effectLst/>
                <a:latin typeface="Arial" pitchFamily="34" charset="0"/>
                <a:cs typeface="Arial" pitchFamily="34" charset="0"/>
              </a:rPr>
              <a:t>][</a:t>
            </a:r>
            <a:r>
              <a:rPr kumimoji="0" lang="en-US" sz="800" b="0" i="1" u="none" strike="noStrike" cap="none" normalizeH="0" baseline="30000" dirty="0" smtClean="0">
                <a:ln>
                  <a:noFill/>
                </a:ln>
                <a:solidFill>
                  <a:srgbClr val="0645AD"/>
                </a:solidFill>
                <a:effectLst/>
                <a:latin typeface="Arial" pitchFamily="34" charset="0"/>
                <a:cs typeface="Arial" pitchFamily="34" charset="0"/>
                <a:hlinkClick r:id="rId14" tooltip="Wikipedia:Citation needed"/>
              </a:rPr>
              <a:t>citation needed</a:t>
            </a:r>
            <a:r>
              <a:rPr kumimoji="0" lang="en-US" sz="800" b="0" i="0" u="none" strike="noStrike" cap="none" normalizeH="0" baseline="30000" dirty="0" smtClean="0">
                <a:ln>
                  <a:noFill/>
                </a:ln>
                <a:solidFill>
                  <a:srgbClr val="202122"/>
                </a:solidFill>
                <a:effectLst/>
                <a:latin typeface="Arial" pitchFamily="34" charset="0"/>
                <a:cs typeface="Arial" pitchFamily="34" charset="0"/>
              </a:rPr>
              <a:t>]</a:t>
            </a:r>
            <a:r>
              <a:rPr kumimoji="0" lang="en-US" sz="1200" b="0" i="0" u="none" strike="noStrike" cap="none" normalizeH="0" baseline="0" dirty="0" smtClean="0">
                <a:ln>
                  <a:noFill/>
                </a:ln>
                <a:solidFill>
                  <a:srgbClr val="202122"/>
                </a:solidFill>
                <a:effectLst/>
                <a:latin typeface="Arial" pitchFamily="34" charset="0"/>
                <a:cs typeface="Arial" pitchFamily="34" charset="0"/>
              </a:rPr>
              <a:t> He was spearhead in most of the protest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programmes</a:t>
            </a:r>
            <a:r>
              <a:rPr kumimoji="0" lang="en-US" sz="1200" b="0" i="0" u="none" strike="noStrike" cap="none" normalizeH="0" baseline="0" dirty="0" smtClean="0">
                <a:ln>
                  <a:noFill/>
                </a:ln>
                <a:solidFill>
                  <a:srgbClr val="202122"/>
                </a:solidFill>
                <a:effectLst/>
                <a:latin typeface="Arial" pitchFamily="34" charset="0"/>
                <a:cs typeface="Arial" pitchFamily="34" charset="0"/>
              </a:rPr>
              <a:t>. The movement was independently supported by former BJP MLA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41" tooltip="Balgopal Mishra"/>
              </a:rPr>
              <a:t>Balgopal</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41" tooltip="Balgopal Mishra"/>
              </a:rPr>
              <a:t> Mishra</a:t>
            </a:r>
            <a:r>
              <a:rPr kumimoji="0" lang="en-US" sz="1200" b="0" i="0" u="none" strike="noStrike" cap="none" normalizeH="0" baseline="0" dirty="0" smtClean="0">
                <a:ln>
                  <a:noFill/>
                </a:ln>
                <a:solidFill>
                  <a:srgbClr val="202122"/>
                </a:solidFill>
                <a:effectLst/>
                <a:latin typeface="Arial" pitchFamily="34" charset="0"/>
                <a:cs typeface="Arial" pitchFamily="34" charset="0"/>
              </a:rPr>
              <a:t>. As reported in "The Indian Express" the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PCC president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42" tooltip="Hemananda Biswal"/>
              </a:rPr>
              <a:t>Hemananda</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42" tooltip="Hemananda Biswal"/>
              </a:rPr>
              <a: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42" tooltip="Hemananda Biswal"/>
              </a:rPr>
              <a:t>Biswal</a:t>
            </a:r>
            <a:r>
              <a:rPr kumimoji="0" lang="en-US" sz="1200" b="0" i="0" u="none" strike="noStrike" cap="none" normalizeH="0" baseline="0" dirty="0" smtClean="0">
                <a:ln>
                  <a:noFill/>
                </a:ln>
                <a:solidFill>
                  <a:srgbClr val="202122"/>
                </a:solidFill>
                <a:effectLst/>
                <a:latin typeface="Arial" pitchFamily="34" charset="0"/>
                <a:cs typeface="Arial" pitchFamily="34" charset="0"/>
              </a:rPr>
              <a:t> had strongly opposed the demand for a separate state. Addressing the media, he told in </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17" tooltip="Bhubaneswar"/>
              </a:rPr>
              <a:t>Bhubaneswar</a:t>
            </a:r>
            <a:r>
              <a:rPr kumimoji="0" lang="en-US" sz="1200" b="0" i="0" u="none" strike="noStrike" cap="none" normalizeH="0" baseline="0" dirty="0" smtClean="0">
                <a:ln>
                  <a:noFill/>
                </a:ln>
                <a:solidFill>
                  <a:srgbClr val="202122"/>
                </a:solidFill>
                <a:effectLst/>
                <a:latin typeface="Arial" pitchFamily="34" charset="0"/>
                <a:cs typeface="Arial" pitchFamily="34" charset="0"/>
              </a:rPr>
              <a:t> that, "the Congress party is committed to the establishment of the Western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Development Council (WODC) and the Bill in this connection is pending before the legislature".</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[13]</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Balgopal</a:t>
            </a:r>
            <a:r>
              <a:rPr kumimoji="0" lang="en-US" sz="1200" b="0" i="0" u="none" strike="noStrike" cap="none" normalizeH="0" baseline="0" dirty="0" smtClean="0">
                <a:ln>
                  <a:noFill/>
                </a:ln>
                <a:solidFill>
                  <a:srgbClr val="202122"/>
                </a:solidFill>
                <a:effectLst/>
                <a:latin typeface="Arial" pitchFamily="34" charset="0"/>
                <a:cs typeface="Arial" pitchFamily="34" charset="0"/>
              </a:rPr>
              <a:t> Mishra reacted to it saying "there is a growing demand for a separate state; it was regrettable that the newly elected MP and some legislators of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43" tooltip="Bolangir district"/>
              </a:rPr>
              <a:t>Bolangir</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43" tooltip="Bolangir district"/>
              </a:rPr>
              <a:t> district</a:t>
            </a:r>
            <a:r>
              <a:rPr kumimoji="0" lang="en-US" sz="1200" b="0" i="0" u="none" strike="noStrike" cap="none" normalizeH="0" baseline="0" dirty="0" smtClean="0">
                <a:ln>
                  <a:noFill/>
                </a:ln>
                <a:solidFill>
                  <a:srgbClr val="202122"/>
                </a:solidFill>
                <a:effectLst/>
                <a:latin typeface="Arial" pitchFamily="34" charset="0"/>
                <a:cs typeface="Arial" pitchFamily="34" charset="0"/>
              </a:rPr>
              <a:t> had failed to see the writing on the wall".</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[13]</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Mishra is famous for his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44" tooltip="Kosal Mukti Rath (page does not exist)"/>
              </a:rPr>
              <a:t>Kosal</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44" tooltip="Kosal Mukti Rath (page does not exist)"/>
              </a:rPr>
              <a:t>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44" tooltip="Kosal Mukti Rath (page does not exist)"/>
              </a:rPr>
              <a:t>Mukti</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44" tooltip="Kosal Mukti Rath (page does not exist)"/>
              </a:rPr>
              <a:t>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44" tooltip="Kosal Mukti Rath (page does not exist)"/>
              </a:rPr>
              <a:t>Rath</a:t>
            </a:r>
            <a:r>
              <a:rPr kumimoji="0" lang="en-US" sz="1200" b="0" i="0" u="none" strike="noStrike" cap="none" normalizeH="0" baseline="0" dirty="0" smtClean="0">
                <a:ln>
                  <a:noFill/>
                </a:ln>
                <a:solidFill>
                  <a:srgbClr val="202122"/>
                </a:solidFill>
                <a:effectLst/>
                <a:latin typeface="Arial" pitchFamily="34" charset="0"/>
                <a:cs typeface="Arial" pitchFamily="34" charset="0"/>
              </a:rPr>
              <a:t>" to generate public opinion in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favour</a:t>
            </a:r>
            <a:r>
              <a:rPr kumimoji="0" lang="en-US" sz="1200" b="0" i="0" u="none" strike="noStrike" cap="none" normalizeH="0" baseline="0" dirty="0" smtClean="0">
                <a:ln>
                  <a:noFill/>
                </a:ln>
                <a:solidFill>
                  <a:srgbClr val="202122"/>
                </a:solidFill>
                <a:effectLst/>
                <a:latin typeface="Arial" pitchFamily="34" charset="0"/>
                <a:cs typeface="Arial" pitchFamily="34" charset="0"/>
              </a:rPr>
              <a:t> of his demand. He generated a lot of public support for a separate state despite stiff opposition from the ruling party.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Sapan</a:t>
            </a:r>
            <a:r>
              <a:rPr kumimoji="0" lang="en-US" sz="1200" b="0" i="0" u="none" strike="noStrike" cap="none" normalizeH="0" baseline="0" dirty="0" smtClean="0">
                <a:ln>
                  <a:noFill/>
                </a:ln>
                <a:solidFill>
                  <a:srgbClr val="202122"/>
                </a:solidFill>
                <a:effectLst/>
                <a:latin typeface="Arial" pitchFamily="34" charset="0"/>
                <a:cs typeface="Arial" pitchFamily="34" charset="0"/>
              </a:rPr>
              <a:t> Mishra of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Sambalpur</a:t>
            </a:r>
            <a:r>
              <a:rPr kumimoji="0" lang="en-US" sz="1200" b="0" i="0" u="none" strike="noStrike" cap="none" normalizeH="0" baseline="0" dirty="0" smtClean="0">
                <a:ln>
                  <a:noFill/>
                </a:ln>
                <a:solidFill>
                  <a:srgbClr val="202122"/>
                </a:solidFill>
                <a:effectLst/>
                <a:latin typeface="Arial" pitchFamily="34" charset="0"/>
                <a:cs typeface="Arial" pitchFamily="34" charset="0"/>
              </a:rPr>
              <a:t>, along with some dedicated youth, chalked out a route map for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Mukti</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Rath</a:t>
            </a:r>
            <a:r>
              <a:rPr kumimoji="0" lang="en-US" sz="1200" b="0" i="0" u="none" strike="noStrike" cap="none" normalizeH="0" baseline="0" dirty="0" smtClean="0">
                <a:ln>
                  <a:noFill/>
                </a:ln>
                <a:solidFill>
                  <a:srgbClr val="202122"/>
                </a:solidFill>
                <a:effectLst/>
                <a:latin typeface="Arial" pitchFamily="34" charset="0"/>
                <a:cs typeface="Arial" pitchFamily="34" charset="0"/>
              </a:rPr>
              <a:t>' traversing the region, which ultimately made it a mass movement from a class movement.</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[14]</a:t>
            </a:r>
            <a:r>
              <a:rPr kumimoji="0" lang="en-US" sz="1200" b="0" i="0" u="none" strike="noStrike" cap="none" normalizeH="0" baseline="0" dirty="0" smtClean="0">
                <a:ln>
                  <a:noFill/>
                </a:ln>
                <a:solidFill>
                  <a:srgbClr val="202122"/>
                </a:solidFill>
                <a:effectLst/>
                <a:latin typeface="Arial" pitchFamily="34" charset="0"/>
                <a:cs typeface="Arial" pitchFamily="34" charset="0"/>
              </a:rPr>
              <a:t> Later, the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Rayej</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Kriyanusthan</a:t>
            </a:r>
            <a:r>
              <a:rPr kumimoji="0" lang="en-US" sz="1200" b="0" i="0" u="none" strike="noStrike" cap="none" normalizeH="0" baseline="0" dirty="0" smtClean="0">
                <a:ln>
                  <a:noFill/>
                </a:ln>
                <a:solidFill>
                  <a:srgbClr val="202122"/>
                </a:solidFill>
                <a:effectLst/>
                <a:latin typeface="Arial" pitchFamily="34" charset="0"/>
                <a:cs typeface="Arial" pitchFamily="34" charset="0"/>
              </a:rPr>
              <a:t> Committee", which fought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State Assembly &amp;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Lok</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Sabha</a:t>
            </a:r>
            <a:r>
              <a:rPr kumimoji="0" lang="en-US" sz="1200" b="0" i="0" u="none" strike="noStrike" cap="none" normalizeH="0" baseline="0" dirty="0" smtClean="0">
                <a:ln>
                  <a:noFill/>
                </a:ln>
                <a:solidFill>
                  <a:srgbClr val="202122"/>
                </a:solidFill>
                <a:effectLst/>
                <a:latin typeface="Arial" pitchFamily="34" charset="0"/>
                <a:cs typeface="Arial" pitchFamily="34" charset="0"/>
              </a:rPr>
              <a:t> Election for the cause, was formed.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The region will include many districts of western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and adjoining areas that continue to be extremely backward and poverty-stricken. These are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Bolangir</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Nuapada</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Sonepur</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Sambalpur</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Bargarh</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Jharsugudha</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Deogarh</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Sundergarh</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Boudh</a:t>
            </a:r>
            <a:r>
              <a:rPr kumimoji="0" lang="en-US" sz="1200" b="0" i="0" u="none" strike="noStrike" cap="none" normalizeH="0" baseline="0" dirty="0" smtClean="0">
                <a:ln>
                  <a:noFill/>
                </a:ln>
                <a:solidFill>
                  <a:srgbClr val="202122"/>
                </a:solidFill>
                <a:effectLst/>
                <a:latin typeface="Arial" pitchFamily="34" charset="0"/>
                <a:cs typeface="Arial"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In 2004 the Deputy Prime Minister </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45" tooltip="L.K. Advani"/>
              </a:rPr>
              <a:t>L.K.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45" tooltip="L.K. Advani"/>
              </a:rPr>
              <a:t>Advani</a:t>
            </a:r>
            <a:r>
              <a:rPr kumimoji="0" lang="en-US" sz="1200" b="0" i="0" u="none" strike="noStrike" cap="none" normalizeH="0" baseline="0" dirty="0" smtClean="0">
                <a:ln>
                  <a:noFill/>
                </a:ln>
                <a:solidFill>
                  <a:srgbClr val="202122"/>
                </a:solidFill>
                <a:effectLst/>
                <a:latin typeface="Arial" pitchFamily="34" charset="0"/>
                <a:cs typeface="Arial" pitchFamily="34" charset="0"/>
              </a:rPr>
              <a:t> told reporters in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Balangir</a:t>
            </a:r>
            <a:r>
              <a:rPr kumimoji="0" lang="en-US" sz="1200" b="0" i="0" u="none" strike="noStrike" cap="none" normalizeH="0" baseline="0" dirty="0" smtClean="0">
                <a:ln>
                  <a:noFill/>
                </a:ln>
                <a:solidFill>
                  <a:srgbClr val="202122"/>
                </a:solidFill>
                <a:effectLst/>
                <a:latin typeface="Arial" pitchFamily="34" charset="0"/>
                <a:cs typeface="Arial" pitchFamily="34" charset="0"/>
              </a:rPr>
              <a:t> that India could consider the demand for a separate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state only if the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Assembly passed a resolution in this regard, claiming "a consensus is needed in this matter".</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[15]</a:t>
            </a:r>
            <a:endParaRPr kumimoji="0" lang="en-US" sz="168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800" b="1" i="0" u="none" strike="noStrike" cap="none" normalizeH="0" baseline="0" dirty="0" smtClean="0">
                <a:ln>
                  <a:noFill/>
                </a:ln>
                <a:solidFill>
                  <a:srgbClr val="000000"/>
                </a:solidFill>
                <a:effectLst/>
                <a:latin typeface="Arial" pitchFamily="34" charset="0"/>
                <a:cs typeface="Arial" pitchFamily="34" charset="0"/>
              </a:rPr>
              <a:t>2005-2009</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r>
              <a:rPr kumimoji="0" lang="en-US" sz="16800" b="0" i="0" u="none" strike="noStrike" cap="none" normalizeH="0" baseline="0" dirty="0" smtClean="0">
                <a:ln>
                  <a:noFill/>
                </a:ln>
                <a:solidFill>
                  <a:srgbClr val="0645AD"/>
                </a:solidFill>
                <a:effectLst/>
                <a:latin typeface="Arial" pitchFamily="34" charset="0"/>
                <a:cs typeface="Arial" pitchFamily="34" charset="0"/>
                <a:hlinkClick r:id="rId46" tooltip="Edit section: 2005-2009"/>
              </a:rPr>
              <a:t>edit</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endParaRPr kumimoji="0" lang="en-US" sz="168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Various political parties demanded the formation of a new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state composed of the most backward districts of Western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the call was led by political parties and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organisations</a:t>
            </a:r>
            <a:r>
              <a:rPr kumimoji="0" lang="en-US" sz="1200" b="0" i="0" u="none" strike="noStrike" cap="none" normalizeH="0" baseline="0" dirty="0" smtClean="0">
                <a:ln>
                  <a:noFill/>
                </a:ln>
                <a:solidFill>
                  <a:srgbClr val="202122"/>
                </a:solidFill>
                <a:effectLst/>
                <a:latin typeface="Arial" pitchFamily="34" charset="0"/>
                <a:cs typeface="Arial" pitchFamily="34" charset="0"/>
              </a:rPr>
              <a:t> like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47" tooltip="Kosal Kranti Dal"/>
              </a:rPr>
              <a:t>Kosal</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47" tooltip="Kosal Kranti Dal"/>
              </a:rPr>
              <a: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47" tooltip="Kosal Kranti Dal"/>
              </a:rPr>
              <a:t>Kranti</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47" tooltip="Kosal Kranti Dal"/>
              </a:rPr>
              <a:t> Dal</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48" tooltip="Koshli Ekta Manch, Kosal Party (page does not exist)"/>
              </a:rPr>
              <a:t>Koshli</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48" tooltip="Koshli Ekta Manch, Kosal Party (page does not exist)"/>
              </a:rPr>
              <a:t>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48" tooltip="Koshli Ekta Manch, Kosal Party (page does not exist)"/>
              </a:rPr>
              <a:t>Ekta</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48" tooltip="Koshli Ekta Manch, Kosal Party (page does not exist)"/>
              </a:rPr>
              <a:t>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48" tooltip="Koshli Ekta Manch, Kosal Party (page does not exist)"/>
              </a:rPr>
              <a:t>Manch</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48" tooltip="Koshli Ekta Manch, Kosal Party (page does not exist)"/>
              </a:rPr>
              <a:t>,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48" tooltip="Koshli Ekta Manch, Kosal Party (page does not exist)"/>
              </a:rPr>
              <a:t>Kosal</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48" tooltip="Koshli Ekta Manch, Kosal Party (page does not exist)"/>
              </a:rPr>
              <a:t> Party</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49" tooltip="Odisha Sanskrutika Samaj (page does not exist)"/>
              </a:rPr>
              <a:t>Odisha</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49" tooltip="Odisha Sanskrutika Samaj (page does not exist)"/>
              </a:rPr>
              <a:t>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49" tooltip="Odisha Sanskrutika Samaj (page does not exist)"/>
              </a:rPr>
              <a:t>Sanskrutika</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49" tooltip="Odisha Sanskrutika Samaj (page does not exist)"/>
              </a:rPr>
              <a:t>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49" tooltip="Odisha Sanskrutika Samaj (page does not exist)"/>
              </a:rPr>
              <a:t>Samaj</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50" tooltip="Kosal Rajya Sangharsha Samiti (page does not exist)"/>
              </a:rPr>
              <a:t>Kosal</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50" tooltip="Kosal Rajya Sangharsha Samiti (page does not exist)"/>
              </a:rPr>
              <a:t>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50" tooltip="Kosal Rajya Sangharsha Samiti (page does not exist)"/>
              </a:rPr>
              <a:t>Rajya</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50" tooltip="Kosal Rajya Sangharsha Samiti (page does not exist)"/>
              </a:rPr>
              <a:t>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50" tooltip="Kosal Rajya Sangharsha Samiti (page does not exist)"/>
              </a:rPr>
              <a:t>Sangharsha</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50" tooltip="Kosal Rajya Sangharsha Samiti (page does not exist)"/>
              </a:rPr>
              <a:t>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50" tooltip="Kosal Rajya Sangharsha Samiti (page does not exist)"/>
              </a:rPr>
              <a:t>Samiti</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51" tooltip="Veer Surendra Sai Manch (page does not exist)"/>
              </a:rPr>
              <a:t>Veer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51" tooltip="Veer Surendra Sai Manch (page does not exist)"/>
              </a:rPr>
              <a:t>Surendra</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51" tooltip="Veer Surendra Sai Manch (page does not exist)"/>
              </a:rPr>
              <a:t>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51" tooltip="Veer Surendra Sai Manch (page does not exist)"/>
              </a:rPr>
              <a:t>Sai</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51" tooltip="Veer Surendra Sai Manch (page does not exist)"/>
              </a:rPr>
              <a:t>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51" tooltip="Veer Surendra Sai Manch (page does not exist)"/>
              </a:rPr>
              <a:t>Manch</a:t>
            </a:r>
            <a:r>
              <a:rPr kumimoji="0" lang="en-US" sz="1200" b="0" i="0" u="none" strike="noStrike" cap="none" normalizeH="0" baseline="0" dirty="0" smtClean="0">
                <a:ln>
                  <a:noFill/>
                </a:ln>
                <a:solidFill>
                  <a:srgbClr val="202122"/>
                </a:solidFill>
                <a:effectLst/>
                <a:latin typeface="Arial" pitchFamily="34" charset="0"/>
                <a:cs typeface="Arial" pitchFamily="34" charset="0"/>
              </a:rPr>
              <a:t> and </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52" tooltip="All Kosal Students Union (page does not exist)"/>
              </a:rPr>
              <a:t>All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52" tooltip="All Kosal Students Union (page does not exist)"/>
              </a:rPr>
              <a:t>Kosal</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52" tooltip="All Kosal Students Union (page does not exist)"/>
              </a:rPr>
              <a:t> Students Union</a:t>
            </a:r>
            <a:r>
              <a:rPr kumimoji="0" lang="en-US" sz="1200" b="0" i="0" u="none" strike="noStrike" cap="none" normalizeH="0" baseline="0" dirty="0" smtClean="0">
                <a:ln>
                  <a:noFill/>
                </a:ln>
                <a:solidFill>
                  <a:srgbClr val="202122"/>
                </a:solidFill>
                <a:effectLst/>
                <a:latin typeface="Arial" pitchFamily="34" charset="0"/>
                <a:cs typeface="Arial" pitchFamily="34" charset="0"/>
              </a:rPr>
              <a:t> (AKSU).</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[16]</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[17]</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[18]</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[19]</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For the first time, a sitting MP from the </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53" tooltip="Indian National Congress"/>
              </a:rPr>
              <a:t>Indian National Congress</a:t>
            </a:r>
            <a:r>
              <a:rPr kumimoji="0" lang="en-US" sz="1200" b="0" i="0" u="none" strike="noStrike" cap="none" normalizeH="0" baseline="0" dirty="0" smtClean="0">
                <a:ln>
                  <a:noFill/>
                </a:ln>
                <a:solidFill>
                  <a:srgbClr val="202122"/>
                </a:solidFill>
                <a:effectLst/>
                <a:latin typeface="Arial" pitchFamily="34" charset="0"/>
                <a:cs typeface="Arial" pitchFamily="34" charset="0"/>
              </a:rPr>
              <a:t> party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Sambalpur</a:t>
            </a:r>
            <a:r>
              <a:rPr kumimoji="0" lang="en-US" sz="1200" b="0" i="0" u="none" strike="noStrike" cap="none" normalizeH="0" baseline="0" dirty="0" smtClean="0">
                <a:ln>
                  <a:noFill/>
                </a:ln>
                <a:solidFill>
                  <a:srgbClr val="202122"/>
                </a:solidFill>
                <a:effectLst/>
                <a:latin typeface="Arial" pitchFamily="34" charset="0"/>
                <a:cs typeface="Arial" pitchFamily="34" charset="0"/>
              </a:rPr>
              <a:t>) and former minister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Shri</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54" tooltip="Amarnath Pradhan"/>
              </a:rPr>
              <a:t>Amarnath</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54" tooltip="Amarnath Pradhan"/>
              </a:rPr>
              <a: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54" tooltip="Amarnath Pradhan"/>
              </a:rPr>
              <a:t>Pradhan</a:t>
            </a:r>
            <a:r>
              <a:rPr kumimoji="0" lang="en-US" sz="1200" b="0" i="0" u="none" strike="noStrike" cap="none" normalizeH="0" baseline="0" dirty="0" smtClean="0">
                <a:ln>
                  <a:noFill/>
                </a:ln>
                <a:solidFill>
                  <a:srgbClr val="202122"/>
                </a:solidFill>
                <a:effectLst/>
                <a:latin typeface="Arial" pitchFamily="34" charset="0"/>
                <a:cs typeface="Arial" pitchFamily="34" charset="0"/>
              </a:rPr>
              <a:t> warned that "If the State Government continued to neglect us then we will not hesitate to demand a separate state".</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[20]</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In 2009,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55" tooltip="Sambalpur University"/>
              </a:rPr>
              <a:t>Sambalpur</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55" tooltip="Sambalpur University"/>
              </a:rPr>
              <a:t> University</a:t>
            </a:r>
            <a:r>
              <a:rPr kumimoji="0" lang="en-US" sz="1200" b="0" i="0" u="none" strike="noStrike" cap="none" normalizeH="0" baseline="0" dirty="0" smtClean="0">
                <a:ln>
                  <a:noFill/>
                </a:ln>
                <a:solidFill>
                  <a:srgbClr val="202122"/>
                </a:solidFill>
                <a:effectLst/>
                <a:latin typeface="Arial" pitchFamily="34" charset="0"/>
                <a:cs typeface="Arial" pitchFamily="34" charset="0"/>
              </a:rPr>
              <a:t> Student Union,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56" tooltip="Rajendra College Balangir"/>
              </a:rPr>
              <a:t>Rajendra</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56" tooltip="Rajendra College Balangir"/>
              </a:rPr>
              <a:t> College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56" tooltip="Rajendra College Balangir"/>
              </a:rPr>
              <a:t>Balangir</a:t>
            </a:r>
            <a:r>
              <a:rPr kumimoji="0" lang="en-US" sz="1200" b="0" i="0" u="none" strike="noStrike" cap="none" normalizeH="0" baseline="0" dirty="0" smtClean="0">
                <a:ln>
                  <a:noFill/>
                </a:ln>
                <a:solidFill>
                  <a:srgbClr val="202122"/>
                </a:solidFill>
                <a:effectLst/>
                <a:latin typeface="Arial" pitchFamily="34" charset="0"/>
                <a:cs typeface="Arial" pitchFamily="34" charset="0"/>
              </a:rPr>
              <a:t> Student Union and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Balangir</a:t>
            </a:r>
            <a:r>
              <a:rPr kumimoji="0" lang="en-US" sz="1200" b="0" i="0" u="none" strike="noStrike" cap="none" normalizeH="0" baseline="0" dirty="0" smtClean="0">
                <a:ln>
                  <a:noFill/>
                </a:ln>
                <a:solidFill>
                  <a:srgbClr val="202122"/>
                </a:solidFill>
                <a:effectLst/>
                <a:latin typeface="Arial" pitchFamily="34" charset="0"/>
                <a:cs typeface="Arial" pitchFamily="34" charset="0"/>
              </a:rPr>
              <a:t> Women's College Union supported demands for a separate state.</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[21]</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[22]</a:t>
            </a:r>
            <a:r>
              <a:rPr kumimoji="0" lang="en-US" sz="1200" b="0" i="0" u="none" strike="noStrike" cap="none" normalizeH="0" baseline="0" dirty="0" smtClean="0">
                <a:ln>
                  <a:noFill/>
                </a:ln>
                <a:solidFill>
                  <a:srgbClr val="202122"/>
                </a:solidFill>
                <a:effectLst/>
                <a:latin typeface="Arial" pitchFamily="34" charset="0"/>
                <a:cs typeface="Arial" pitchFamily="34" charset="0"/>
              </a:rPr>
              <a:t> In addition, the bar associations in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57" tooltip="Sambalpur district"/>
              </a:rPr>
              <a:t>Sambalpur</a:t>
            </a:r>
            <a:r>
              <a:rPr kumimoji="0" lang="en-US" sz="1200" b="0" i="0" u="none" strike="noStrike" cap="none" normalizeH="0" baseline="0" dirty="0" smtClean="0">
                <a:ln>
                  <a:noFill/>
                </a:ln>
                <a:solidFill>
                  <a:srgbClr val="202122"/>
                </a:solidFill>
                <a:effectLst/>
                <a:latin typeface="Arial" pitchFamily="34" charset="0"/>
                <a:cs typeface="Arial" pitchFamily="34" charset="0"/>
              </a:rPr>
              <a:t> and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58" tooltip="Balangir district"/>
              </a:rPr>
              <a:t>Balangir</a:t>
            </a:r>
            <a:r>
              <a:rPr kumimoji="0" lang="en-US" sz="1200" b="0" i="0" u="none" strike="noStrike" cap="none" normalizeH="0" baseline="0" dirty="0" smtClean="0">
                <a:ln>
                  <a:noFill/>
                </a:ln>
                <a:solidFill>
                  <a:srgbClr val="202122"/>
                </a:solidFill>
                <a:effectLst/>
                <a:latin typeface="Arial" pitchFamily="34" charset="0"/>
                <a:cs typeface="Arial" pitchFamily="34" charset="0"/>
              </a:rPr>
              <a:t> demanded the formation of a separate state.</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[23]</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[24]</a:t>
            </a:r>
            <a:r>
              <a:rPr kumimoji="0" lang="en-US" sz="1200" b="0" i="0" u="none" strike="noStrike" cap="none" normalizeH="0" baseline="0" dirty="0" smtClean="0">
                <a:ln>
                  <a:noFill/>
                </a:ln>
                <a:solidFill>
                  <a:srgbClr val="202122"/>
                </a:solidFill>
                <a:effectLst/>
                <a:latin typeface="Arial" pitchFamily="34" charset="0"/>
                <a:cs typeface="Arial" pitchFamily="34" charset="0"/>
              </a:rPr>
              <a:t> Frequently, </a:t>
            </a:r>
            <a:r>
              <a:rPr kumimoji="0" lang="en-US" sz="1200" b="0" i="1" u="none" strike="noStrike" cap="none" normalizeH="0" baseline="0" dirty="0" err="1" smtClean="0">
                <a:ln>
                  <a:noFill/>
                </a:ln>
                <a:solidFill>
                  <a:srgbClr val="0645AD"/>
                </a:solidFill>
                <a:effectLst/>
                <a:latin typeface="Arial" pitchFamily="34" charset="0"/>
                <a:cs typeface="Arial" pitchFamily="34" charset="0"/>
                <a:hlinkClick r:id="rId59" tooltip="Bandh"/>
              </a:rPr>
              <a:t>bandhs</a:t>
            </a:r>
            <a:r>
              <a:rPr kumimoji="0" lang="en-US" sz="1200" b="0" i="0" u="none" strike="noStrike" cap="none" normalizeH="0" baseline="0" dirty="0" smtClean="0">
                <a:ln>
                  <a:noFill/>
                </a:ln>
                <a:solidFill>
                  <a:srgbClr val="202122"/>
                </a:solidFill>
                <a:effectLst/>
                <a:latin typeface="Arial" pitchFamily="34" charset="0"/>
                <a:cs typeface="Arial" pitchFamily="34" charset="0"/>
              </a:rPr>
              <a:t> (strikes or acts of civil disobedience) are observed in parts of Western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demanding a separate state. Activists have distributed maps of the proposed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Koshal</a:t>
            </a:r>
            <a:r>
              <a:rPr kumimoji="0" lang="en-US" sz="1200" b="0" i="0" u="none" strike="noStrike" cap="none" normalizeH="0" baseline="0" dirty="0" smtClean="0">
                <a:ln>
                  <a:noFill/>
                </a:ln>
                <a:solidFill>
                  <a:srgbClr val="202122"/>
                </a:solidFill>
                <a:effectLst/>
                <a:latin typeface="Arial" pitchFamily="34" charset="0"/>
                <a:cs typeface="Arial" pitchFamily="34" charset="0"/>
              </a:rPr>
              <a:t> state and torn up the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map as a symbolic declaration of separation from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[22]</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[25]</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[26]</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On 23 December 2009, thousands of members of the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47" tooltip="Kosal Kranti Dal"/>
              </a:rPr>
              <a:t>Kosal</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47" tooltip="Kosal Kranti Dal"/>
              </a:rPr>
              <a: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47" tooltip="Kosal Kranti Dal"/>
              </a:rPr>
              <a:t>Kranti</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47" tooltip="Kosal Kranti Dal"/>
              </a:rPr>
              <a:t> Dal</a:t>
            </a:r>
            <a:r>
              <a:rPr kumimoji="0" lang="en-US" sz="1200" b="0" i="0" u="none" strike="noStrike" cap="none" normalizeH="0" baseline="0" dirty="0" smtClean="0">
                <a:ln>
                  <a:noFill/>
                </a:ln>
                <a:solidFill>
                  <a:srgbClr val="202122"/>
                </a:solidFill>
                <a:effectLst/>
                <a:latin typeface="Arial" pitchFamily="34" charset="0"/>
                <a:cs typeface="Arial" pitchFamily="34" charset="0"/>
              </a:rPr>
              <a:t> (KKD) staged a demonstration near the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assembly building.</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[27]</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[28]</a:t>
            </a:r>
            <a:r>
              <a:rPr kumimoji="0" lang="en-US" sz="1200" b="0" i="0" u="none" strike="noStrike" cap="none" normalizeH="0" baseline="0" dirty="0" smtClean="0">
                <a:ln>
                  <a:noFill/>
                </a:ln>
                <a:solidFill>
                  <a:srgbClr val="202122"/>
                </a:solidFill>
                <a:effectLst/>
                <a:latin typeface="Arial" pitchFamily="34" charset="0"/>
                <a:cs typeface="Arial" pitchFamily="34" charset="0"/>
              </a:rPr>
              <a:t> The separatist supporters marched on the main street of the capital city </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17" tooltip="Bhubaneswar"/>
              </a:rPr>
              <a:t>Bhubaneswar</a:t>
            </a:r>
            <a:r>
              <a:rPr kumimoji="0" lang="en-US" sz="1200" b="0" i="0" u="none" strike="noStrike" cap="none" normalizeH="0" baseline="0" dirty="0" smtClean="0">
                <a:ln>
                  <a:noFill/>
                </a:ln>
                <a:solidFill>
                  <a:srgbClr val="202122"/>
                </a:solidFill>
                <a:effectLst/>
                <a:latin typeface="Arial" pitchFamily="34" charset="0"/>
                <a:cs typeface="Arial" pitchFamily="34" charset="0"/>
              </a:rPr>
              <a:t>. Later they gathered to hear dozens of leaders speak about the apathy of the state and central governments towards Western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According to </a:t>
            </a:r>
            <a:r>
              <a:rPr kumimoji="0" lang="en-US" sz="1200" b="0" i="1" u="none" strike="noStrike" cap="none" normalizeH="0" baseline="0" dirty="0" smtClean="0">
                <a:ln>
                  <a:noFill/>
                </a:ln>
                <a:solidFill>
                  <a:srgbClr val="0645AD"/>
                </a:solidFill>
                <a:effectLst/>
                <a:latin typeface="Arial" pitchFamily="34" charset="0"/>
                <a:cs typeface="Arial" pitchFamily="34" charset="0"/>
                <a:hlinkClick r:id="rId60" tooltip="The Statesman (India)"/>
              </a:rPr>
              <a:t>The Statesman</a:t>
            </a:r>
            <a:r>
              <a:rPr kumimoji="0" lang="en-US" sz="1200" b="0" i="0" u="none" strike="noStrike" cap="none" normalizeH="0" baseline="0" dirty="0" smtClean="0">
                <a:ln>
                  <a:noFill/>
                </a:ln>
                <a:solidFill>
                  <a:srgbClr val="202122"/>
                </a:solidFill>
                <a:effectLst/>
                <a:latin typeface="Arial" pitchFamily="34" charset="0"/>
                <a:cs typeface="Arial" pitchFamily="34" charset="0"/>
              </a:rPr>
              <a:t>, the protest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61" tooltip="Dharna"/>
              </a:rPr>
              <a:t>dharna</a:t>
            </a:r>
            <a:r>
              <a:rPr kumimoji="0" lang="en-US" sz="1200" b="0" i="0" u="none" strike="noStrike" cap="none" normalizeH="0" baseline="0" dirty="0" smtClean="0">
                <a:ln>
                  <a:noFill/>
                </a:ln>
                <a:solidFill>
                  <a:srgbClr val="202122"/>
                </a:solidFill>
                <a:effectLst/>
                <a:latin typeface="Arial" pitchFamily="34" charset="0"/>
                <a:cs typeface="Arial" pitchFamily="34" charset="0"/>
              </a:rPr>
              <a:t> (peaceful sit-in) was led by the KKD's president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62" tooltip="Pramod Kumar Misra"/>
              </a:rPr>
              <a:t>Pramod</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62" tooltip="Pramod Kumar Misra"/>
              </a:rPr>
              <a:t> Kumar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62" tooltip="Pramod Kumar Misra"/>
              </a:rPr>
              <a:t>Misra</a:t>
            </a:r>
            <a:r>
              <a:rPr kumimoji="0" lang="en-US" sz="1200" b="0" i="0" u="none" strike="noStrike" cap="none" normalizeH="0" baseline="0" dirty="0" smtClean="0">
                <a:ln>
                  <a:noFill/>
                </a:ln>
                <a:solidFill>
                  <a:srgbClr val="202122"/>
                </a:solidFill>
                <a:effectLst/>
                <a:latin typeface="Arial" pitchFamily="34" charset="0"/>
                <a:cs typeface="Arial" pitchFamily="34" charset="0"/>
              </a:rPr>
              <a:t>; other leaders of the party addressed the protestors, exhorting them to launch a mass movement for separate statehood.</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[29]</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[30]</a:t>
            </a:r>
            <a:r>
              <a:rPr kumimoji="0" lang="en-US" sz="1200" b="0" i="0" u="none" strike="noStrike" cap="none" normalizeH="0" baseline="0" dirty="0" smtClean="0">
                <a:ln>
                  <a:noFill/>
                </a:ln>
                <a:solidFill>
                  <a:srgbClr val="202122"/>
                </a:solidFill>
                <a:effectLst/>
                <a:latin typeface="Arial" pitchFamily="34" charset="0"/>
                <a:cs typeface="Arial" pitchFamily="34" charset="0"/>
              </a:rPr>
              <a:t> Mishra said, "We have separate language. Our culture and traditions are different. Our regions are the poorest in India despite having huge mineral and forest wealth. Only a separate state can improve the condition of our people."</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[27]</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[28]</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[31]</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[32]</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[33]</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[34]</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[35]</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[36]</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[37]</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On 27 December 2009, </a:t>
            </a:r>
            <a:r>
              <a:rPr kumimoji="0" lang="en-US" sz="1200" b="0" i="1" u="none" strike="noStrike" cap="none" normalizeH="0" baseline="0" dirty="0" smtClean="0">
                <a:ln>
                  <a:noFill/>
                </a:ln>
                <a:solidFill>
                  <a:srgbClr val="0645AD"/>
                </a:solidFill>
                <a:effectLst/>
                <a:latin typeface="Arial" pitchFamily="34" charset="0"/>
                <a:cs typeface="Arial" pitchFamily="34" charset="0"/>
                <a:hlinkClick r:id="rId63" tooltip="The Pioneer (Indian newspaper)"/>
              </a:rPr>
              <a:t>The Pioneer</a:t>
            </a:r>
            <a:r>
              <a:rPr kumimoji="0" lang="en-US" sz="1200" b="0" i="0" u="none" strike="noStrike" cap="none" normalizeH="0" baseline="0" dirty="0" smtClean="0">
                <a:ln>
                  <a:noFill/>
                </a:ln>
                <a:solidFill>
                  <a:srgbClr val="202122"/>
                </a:solidFill>
                <a:effectLst/>
                <a:latin typeface="Arial" pitchFamily="34" charset="0"/>
                <a:cs typeface="Arial" pitchFamily="34" charset="0"/>
              </a:rPr>
              <a:t> published an article saying senior BJD leader and Minister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64" tooltip="Ananga Udaya Singh Deo"/>
              </a:rPr>
              <a:t>Ananga</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64" tooltip="Ananga Udaya Singh Deo"/>
              </a:rPr>
              <a: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64" tooltip="Ananga Udaya Singh Deo"/>
              </a:rPr>
              <a:t>Udaya</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64" tooltip="Ananga Udaya Singh Deo"/>
              </a:rPr>
              <a:t> Singh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64" tooltip="Ananga Udaya Singh Deo"/>
              </a:rPr>
              <a:t>Deo</a:t>
            </a:r>
            <a:r>
              <a:rPr kumimoji="0" lang="en-US" sz="1200" b="0" i="0" u="none" strike="noStrike" cap="none" normalizeH="0" baseline="0" dirty="0" smtClean="0">
                <a:ln>
                  <a:noFill/>
                </a:ln>
                <a:solidFill>
                  <a:srgbClr val="202122"/>
                </a:solidFill>
                <a:effectLst/>
                <a:latin typeface="Arial" pitchFamily="34" charset="0"/>
                <a:cs typeface="Arial" pitchFamily="34" charset="0"/>
              </a:rPr>
              <a:t> was opposed to the creation of a separate state.</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[38]</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[39]</a:t>
            </a:r>
            <a:r>
              <a:rPr kumimoji="0" lang="en-US" sz="1200" b="0" i="0" u="none" strike="noStrike" cap="none" normalizeH="0" baseline="0" dirty="0" smtClean="0">
                <a:ln>
                  <a:noFill/>
                </a:ln>
                <a:solidFill>
                  <a:srgbClr val="202122"/>
                </a:solidFill>
                <a:effectLst/>
                <a:latin typeface="Arial" pitchFamily="34" charset="0"/>
                <a:cs typeface="Arial" pitchFamily="34" charset="0"/>
              </a:rPr>
              <a:t> Addressing the </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65" tooltip="Biju Janata Dal"/>
              </a:rPr>
              <a:t>BJD</a:t>
            </a:r>
            <a:r>
              <a:rPr kumimoji="0" lang="en-US" sz="1200" b="0" i="0" u="none" strike="noStrike" cap="none" normalizeH="0" baseline="0" dirty="0" smtClean="0">
                <a:ln>
                  <a:noFill/>
                </a:ln>
                <a:solidFill>
                  <a:srgbClr val="202122"/>
                </a:solidFill>
                <a:effectLst/>
                <a:latin typeface="Arial" pitchFamily="34" charset="0"/>
                <a:cs typeface="Arial" pitchFamily="34" charset="0"/>
              </a:rPr>
              <a:t> foundation day in Bhubaneswar, Singh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Deo</a:t>
            </a:r>
            <a:r>
              <a:rPr kumimoji="0" lang="en-US" sz="1200" b="0" i="0" u="none" strike="noStrike" cap="none" normalizeH="0" baseline="0" dirty="0" smtClean="0">
                <a:ln>
                  <a:noFill/>
                </a:ln>
                <a:solidFill>
                  <a:srgbClr val="202122"/>
                </a:solidFill>
                <a:effectLst/>
                <a:latin typeface="Arial" pitchFamily="34" charset="0"/>
                <a:cs typeface="Arial" pitchFamily="34" charset="0"/>
              </a:rPr>
              <a:t> said the demand for a separate state gained momentum because the past Congress governments had neglected their interests. "They had only allotted ₹1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crore</a:t>
            </a:r>
            <a:r>
              <a:rPr kumimoji="0" lang="en-US" sz="1200" b="0" i="0" u="none" strike="noStrike" cap="none" normalizeH="0" baseline="0" dirty="0" smtClean="0">
                <a:ln>
                  <a:noFill/>
                </a:ln>
                <a:solidFill>
                  <a:srgbClr val="202122"/>
                </a:solidFill>
                <a:effectLst/>
                <a:latin typeface="Arial" pitchFamily="34" charset="0"/>
                <a:cs typeface="Arial" pitchFamily="34" charset="0"/>
              </a:rPr>
              <a:t> for the region’s development. But our BJD Government gave ₹50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crore</a:t>
            </a:r>
            <a:r>
              <a:rPr kumimoji="0" lang="en-US" sz="1200" b="0" i="0" u="none" strike="noStrike" cap="none" normalizeH="0" baseline="0" dirty="0" smtClean="0">
                <a:ln>
                  <a:noFill/>
                </a:ln>
                <a:solidFill>
                  <a:srgbClr val="202122"/>
                </a:solidFill>
                <a:effectLst/>
                <a:latin typeface="Arial" pitchFamily="34" charset="0"/>
                <a:cs typeface="Arial" pitchFamily="34" charset="0"/>
              </a:rPr>
              <a:t> for the first time to the </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66" tooltip="Western Orissa Development Council"/>
              </a:rPr>
              <a:t>Western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66" tooltip="Western Orissa Development Council"/>
              </a:rPr>
              <a:t>Odisha</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66" tooltip="Western Orissa Development Council"/>
              </a:rPr>
              <a:t> Development Council</a:t>
            </a:r>
            <a:r>
              <a:rPr kumimoji="0" lang="en-US" sz="1200" b="0" i="0" u="none" strike="noStrike" cap="none" normalizeH="0" baseline="0" dirty="0" smtClean="0">
                <a:ln>
                  <a:noFill/>
                </a:ln>
                <a:solidFill>
                  <a:srgbClr val="202122"/>
                </a:solidFill>
                <a:effectLst/>
                <a:latin typeface="Arial" pitchFamily="34" charset="0"/>
                <a:cs typeface="Arial" pitchFamily="34" charset="0"/>
              </a:rPr>
              <a:t> (WODC) and then enhanced it to ₹100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crore</a:t>
            </a:r>
            <a:r>
              <a:rPr kumimoji="0" lang="en-US" sz="1200" b="0" i="0" u="none" strike="noStrike" cap="none" normalizeH="0" baseline="0" dirty="0" smtClean="0">
                <a:ln>
                  <a:noFill/>
                </a:ln>
                <a:solidFill>
                  <a:srgbClr val="202122"/>
                </a:solidFill>
                <a:effectLst/>
                <a:latin typeface="Arial" pitchFamily="34" charset="0"/>
                <a:cs typeface="Arial" pitchFamily="34" charset="0"/>
              </a:rPr>
              <a:t>", he said.</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[40]</a:t>
            </a:r>
            <a:endParaRPr kumimoji="0" lang="en-US" sz="168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800" b="1" i="0" u="none" strike="noStrike" cap="none" normalizeH="0" baseline="0" dirty="0" smtClean="0">
                <a:ln>
                  <a:noFill/>
                </a:ln>
                <a:solidFill>
                  <a:srgbClr val="000000"/>
                </a:solidFill>
                <a:effectLst/>
                <a:latin typeface="Arial" pitchFamily="34" charset="0"/>
                <a:cs typeface="Arial" pitchFamily="34" charset="0"/>
              </a:rPr>
              <a:t>2010</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r>
              <a:rPr kumimoji="0" lang="en-US" sz="16800" b="0" i="0" u="none" strike="noStrike" cap="none" normalizeH="0" baseline="0" dirty="0" smtClean="0">
                <a:ln>
                  <a:noFill/>
                </a:ln>
                <a:solidFill>
                  <a:srgbClr val="0645AD"/>
                </a:solidFill>
                <a:effectLst/>
                <a:latin typeface="Arial" pitchFamily="34" charset="0"/>
                <a:cs typeface="Arial" pitchFamily="34" charset="0"/>
                <a:hlinkClick r:id="rId67" tooltip="Edit section: 2010"/>
              </a:rPr>
              <a:t>edit</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endParaRPr kumimoji="0" lang="en-US" sz="168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After this the members of All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Students' union, led by convener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Dolamani</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Pradhan</a:t>
            </a:r>
            <a:r>
              <a:rPr kumimoji="0" lang="en-US" sz="1200" b="0" i="0" u="none" strike="noStrike" cap="none" normalizeH="0" baseline="0" dirty="0" smtClean="0">
                <a:ln>
                  <a:noFill/>
                </a:ln>
                <a:solidFill>
                  <a:srgbClr val="202122"/>
                </a:solidFill>
                <a:effectLst/>
                <a:latin typeface="Arial" pitchFamily="34" charset="0"/>
                <a:cs typeface="Arial" pitchFamily="34" charset="0"/>
              </a:rPr>
              <a:t>, held a demonstration before the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Collectorate</a:t>
            </a:r>
            <a:r>
              <a:rPr kumimoji="0" lang="en-US" sz="1200" b="0" i="0" u="none" strike="noStrike" cap="none" normalizeH="0" baseline="0" dirty="0" smtClean="0">
                <a:ln>
                  <a:noFill/>
                </a:ln>
                <a:solidFill>
                  <a:srgbClr val="202122"/>
                </a:solidFill>
                <a:effectLst/>
                <a:latin typeface="Arial" pitchFamily="34" charset="0"/>
                <a:cs typeface="Arial" pitchFamily="34" charset="0"/>
              </a:rPr>
              <a:t> in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26" tooltip="Balangir"/>
              </a:rPr>
              <a:t>Balangir</a:t>
            </a:r>
            <a:r>
              <a:rPr kumimoji="0" lang="en-US" sz="1200" b="0" i="0" u="none" strike="noStrike" cap="none" normalizeH="0" baseline="0" dirty="0" smtClean="0">
                <a:ln>
                  <a:noFill/>
                </a:ln>
                <a:solidFill>
                  <a:srgbClr val="202122"/>
                </a:solidFill>
                <a:effectLst/>
                <a:latin typeface="Arial" pitchFamily="34" charset="0"/>
                <a:cs typeface="Arial" pitchFamily="34" charset="0"/>
              </a:rPr>
              <a:t> town protesting against the anti-</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remark by AU Singh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Deo</a:t>
            </a:r>
            <a:r>
              <a:rPr kumimoji="0" lang="en-US" sz="1200" b="0" i="0" u="none" strike="noStrike" cap="none" normalizeH="0" baseline="0" dirty="0" smtClean="0">
                <a:ln>
                  <a:noFill/>
                </a:ln>
                <a:solidFill>
                  <a:srgbClr val="202122"/>
                </a:solidFill>
                <a:effectLst/>
                <a:latin typeface="Arial" pitchFamily="34" charset="0"/>
                <a:cs typeface="Arial" pitchFamily="34" charset="0"/>
              </a:rPr>
              <a:t>, WODC's chairman Prof.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Niranjan</a:t>
            </a:r>
            <a:r>
              <a:rPr kumimoji="0" lang="en-US" sz="1200" b="0" i="0" u="none" strike="noStrike" cap="none" normalizeH="0" baseline="0" dirty="0" smtClean="0">
                <a:ln>
                  <a:noFill/>
                </a:ln>
                <a:solidFill>
                  <a:srgbClr val="202122"/>
                </a:solidFill>
                <a:effectLst/>
                <a:latin typeface="Arial" pitchFamily="34" charset="0"/>
                <a:cs typeface="Arial" pitchFamily="34" charset="0"/>
              </a:rPr>
              <a:t> Panda and Chief Minister of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68" tooltip="Naveen Patnaik"/>
              </a:rPr>
              <a:t>Naveen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68" tooltip="Naveen Patnaik"/>
              </a:rPr>
              <a:t>Patnaik</a:t>
            </a:r>
            <a:r>
              <a:rPr kumimoji="0" lang="en-US" sz="1200" b="0" i="0" u="none" strike="noStrike" cap="none" normalizeH="0" baseline="0" dirty="0" smtClean="0">
                <a:ln>
                  <a:noFill/>
                </a:ln>
                <a:solidFill>
                  <a:srgbClr val="202122"/>
                </a:solidFill>
                <a:effectLst/>
                <a:latin typeface="Arial" pitchFamily="34" charset="0"/>
                <a:cs typeface="Arial" pitchFamily="34" charset="0"/>
              </a:rPr>
              <a:t> and later burning their effigies.</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[41]</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69" tooltip="Indo-Asian News Service"/>
              </a:rPr>
              <a:t>Indo-Asian News Service</a:t>
            </a:r>
            <a:r>
              <a:rPr kumimoji="0" lang="en-US" sz="1200" b="0" i="0" u="none" strike="noStrike" cap="none" normalizeH="0" baseline="0" dirty="0" smtClean="0">
                <a:ln>
                  <a:noFill/>
                </a:ln>
                <a:solidFill>
                  <a:srgbClr val="202122"/>
                </a:solidFill>
                <a:effectLst/>
                <a:latin typeface="Arial" pitchFamily="34" charset="0"/>
                <a:cs typeface="Arial" pitchFamily="34" charset="0"/>
              </a:rPr>
              <a:t> reported that rail services in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were affected on 10 January 2010 when activists of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Kranti</a:t>
            </a:r>
            <a:r>
              <a:rPr kumimoji="0" lang="en-US" sz="1200" b="0" i="0" u="none" strike="noStrike" cap="none" normalizeH="0" baseline="0" dirty="0" smtClean="0">
                <a:ln>
                  <a:noFill/>
                </a:ln>
                <a:solidFill>
                  <a:srgbClr val="202122"/>
                </a:solidFill>
                <a:effectLst/>
                <a:latin typeface="Arial" pitchFamily="34" charset="0"/>
                <a:cs typeface="Arial" pitchFamily="34" charset="0"/>
              </a:rPr>
              <a:t> Dal blocked the tracks to press their demand for a separate state.</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[42]</a:t>
            </a:r>
            <a:r>
              <a:rPr kumimoji="0" lang="en-US" sz="1200" b="0" i="0" u="none" strike="noStrike" cap="none" normalizeH="0" baseline="0" dirty="0" smtClean="0">
                <a:ln>
                  <a:noFill/>
                </a:ln>
                <a:solidFill>
                  <a:srgbClr val="202122"/>
                </a:solidFill>
                <a:effectLst/>
                <a:latin typeface="Arial" pitchFamily="34" charset="0"/>
                <a:cs typeface="Arial" pitchFamily="34" charset="0"/>
              </a:rPr>
              <a:t> Hundreds of activists blocked tracks at many places in Western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including at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26" tooltip="Balangir"/>
              </a:rPr>
              <a:t>Balangir</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70" tooltip="Bargarh"/>
              </a:rPr>
              <a:t>Bargarh</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Boinda</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71" tooltip="Rourkela"/>
              </a:rPr>
              <a:t>Rourkela</a:t>
            </a:r>
            <a:r>
              <a:rPr kumimoji="0" lang="en-US" sz="1200" b="0" i="0" u="none" strike="noStrike" cap="none" normalizeH="0" baseline="0" dirty="0" smtClean="0">
                <a:ln>
                  <a:noFill/>
                </a:ln>
                <a:solidFill>
                  <a:srgbClr val="202122"/>
                </a:solidFill>
                <a:effectLst/>
                <a:latin typeface="Arial" pitchFamily="34" charset="0"/>
                <a:cs typeface="Arial" pitchFamily="34" charset="0"/>
              </a:rPr>
              <a:t> and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72" tooltip="Kesinga"/>
              </a:rPr>
              <a:t>Kesinga</a:t>
            </a:r>
            <a:r>
              <a:rPr kumimoji="0" lang="en-US" sz="1200" b="0" i="0" u="none" strike="noStrike" cap="none" normalizeH="0" baseline="0" dirty="0" smtClean="0">
                <a:ln>
                  <a:noFill/>
                </a:ln>
                <a:solidFill>
                  <a:srgbClr val="202122"/>
                </a:solidFill>
                <a:effectLst/>
                <a:latin typeface="Arial" pitchFamily="34" charset="0"/>
                <a:cs typeface="Arial" pitchFamily="34" charset="0"/>
              </a:rPr>
              <a:t>. Similar protests were also reported in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Sambalpur</a:t>
            </a:r>
            <a:r>
              <a:rPr kumimoji="0" lang="en-US" sz="1200" b="0" i="0" u="none" strike="noStrike" cap="none" normalizeH="0" baseline="0" dirty="0" smtClean="0">
                <a:ln>
                  <a:noFill/>
                </a:ln>
                <a:solidFill>
                  <a:srgbClr val="202122"/>
                </a:solidFill>
                <a:effectLst/>
                <a:latin typeface="Arial" pitchFamily="34" charset="0"/>
                <a:cs typeface="Arial" pitchFamily="34" charset="0"/>
              </a:rPr>
              <a:t> and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73" tooltip="Jharsuguda"/>
              </a:rPr>
              <a:t>Jharsuguda</a:t>
            </a:r>
            <a:r>
              <a:rPr kumimoji="0" lang="en-US" sz="1200" b="0" i="0" u="none" strike="noStrike" cap="none" normalizeH="0" baseline="0" dirty="0" smtClean="0">
                <a:ln>
                  <a:noFill/>
                </a:ln>
                <a:solidFill>
                  <a:srgbClr val="202122"/>
                </a:solidFill>
                <a:effectLst/>
                <a:latin typeface="Arial" pitchFamily="34" charset="0"/>
                <a:cs typeface="Arial" pitchFamily="34" charset="0"/>
              </a:rPr>
              <a:t>, where separatists demanded a "separate state any cost".</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[43]</a:t>
            </a:r>
            <a:r>
              <a:rPr kumimoji="0" lang="en-US" sz="1200" b="0" i="0" u="none" strike="noStrike" cap="none" normalizeH="0" baseline="0" dirty="0" smtClean="0">
                <a:ln>
                  <a:noFill/>
                </a:ln>
                <a:solidFill>
                  <a:srgbClr val="202122"/>
                </a:solidFill>
                <a:effectLst/>
                <a:latin typeface="Arial" pitchFamily="34" charset="0"/>
                <a:cs typeface="Arial" pitchFamily="34" charset="0"/>
              </a:rPr>
              <a:t> It was also reported that more than 100 protesters courted arrest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Balangir</a:t>
            </a:r>
            <a:r>
              <a:rPr kumimoji="0" lang="en-US" sz="1200" b="0" i="0" u="none" strike="noStrike" cap="none" normalizeH="0" baseline="0" dirty="0" smtClean="0">
                <a:ln>
                  <a:noFill/>
                </a:ln>
                <a:solidFill>
                  <a:srgbClr val="202122"/>
                </a:solidFill>
                <a:effectLst/>
                <a:latin typeface="Arial" pitchFamily="34" charset="0"/>
                <a:cs typeface="Arial" pitchFamily="34" charset="0"/>
              </a:rPr>
              <a:t> town and the party leader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Pramod</a:t>
            </a:r>
            <a:r>
              <a:rPr kumimoji="0" lang="en-US" sz="1200" b="0" i="0" u="none" strike="noStrike" cap="none" normalizeH="0" baseline="0" dirty="0" smtClean="0">
                <a:ln>
                  <a:noFill/>
                </a:ln>
                <a:solidFill>
                  <a:srgbClr val="202122"/>
                </a:solidFill>
                <a:effectLst/>
                <a:latin typeface="Arial" pitchFamily="34" charset="0"/>
                <a:cs typeface="Arial" pitchFamily="34" charset="0"/>
              </a:rPr>
              <a:t> Mishra said they will hold more agitations in the coming days.</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[44]</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Pramod</a:t>
            </a:r>
            <a:r>
              <a:rPr kumimoji="0" lang="en-US" sz="1200" b="0" i="0" u="none" strike="noStrike" cap="none" normalizeH="0" baseline="0" dirty="0" smtClean="0">
                <a:ln>
                  <a:noFill/>
                </a:ln>
                <a:solidFill>
                  <a:srgbClr val="202122"/>
                </a:solidFill>
                <a:effectLst/>
                <a:latin typeface="Arial" pitchFamily="34" charset="0"/>
                <a:cs typeface="Arial" pitchFamily="34" charset="0"/>
              </a:rPr>
              <a:t> Mishra also said, "We were forced to merge with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in 1948. What this region has got after 60 years of merger? Only acute poverty and backwardness."</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[45]</a:t>
            </a:r>
            <a:r>
              <a:rPr kumimoji="0" lang="en-US" sz="1200" b="0" i="0" u="none" strike="noStrike" cap="none" normalizeH="0" baseline="0" dirty="0" smtClean="0">
                <a:ln>
                  <a:noFill/>
                </a:ln>
                <a:solidFill>
                  <a:srgbClr val="202122"/>
                </a:solidFill>
                <a:effectLst/>
                <a:latin typeface="Arial" pitchFamily="34" charset="0"/>
                <a:cs typeface="Arial" pitchFamily="34" charset="0"/>
              </a:rPr>
              <a:t> On Tuesday, 19 January 2010 </a:t>
            </a:r>
            <a:r>
              <a:rPr kumimoji="0" lang="en-US" sz="1200" b="0" i="1" u="none" strike="noStrike" cap="none" normalizeH="0" baseline="0" dirty="0" smtClean="0">
                <a:ln>
                  <a:noFill/>
                </a:ln>
                <a:solidFill>
                  <a:srgbClr val="0645AD"/>
                </a:solidFill>
                <a:effectLst/>
                <a:latin typeface="Arial" pitchFamily="34" charset="0"/>
                <a:cs typeface="Arial" pitchFamily="34" charset="0"/>
                <a:hlinkClick r:id="rId63" tooltip="The Pioneer (Indian newspaper)"/>
              </a:rPr>
              <a:t>The Pioneer</a:t>
            </a:r>
            <a:r>
              <a:rPr kumimoji="0" lang="en-US" sz="1200" b="0" i="0" u="none" strike="noStrike" cap="none" normalizeH="0" baseline="0" dirty="0" smtClean="0">
                <a:ln>
                  <a:noFill/>
                </a:ln>
                <a:solidFill>
                  <a:srgbClr val="202122"/>
                </a:solidFill>
                <a:effectLst/>
                <a:latin typeface="Arial" pitchFamily="34" charset="0"/>
                <a:cs typeface="Arial" pitchFamily="34" charset="0"/>
              </a:rPr>
              <a:t> BBSR edition reported about the allegation of </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74" tooltip="Communist Party of India (Marxist)"/>
              </a:rPr>
              <a:t>CPI(M)</a:t>
            </a:r>
            <a:r>
              <a:rPr kumimoji="0" lang="en-US" sz="1200" b="0" i="0" u="none" strike="noStrike" cap="none" normalizeH="0" baseline="0" dirty="0" smtClean="0">
                <a:ln>
                  <a:noFill/>
                </a:ln>
                <a:solidFill>
                  <a:srgbClr val="202122"/>
                </a:solidFill>
                <a:effectLst/>
                <a:latin typeface="Arial" pitchFamily="34" charset="0"/>
                <a:cs typeface="Arial" pitchFamily="34" charset="0"/>
              </a:rPr>
              <a:t> State secretary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75" tooltip="Janardan Pati (page does not exist)"/>
              </a:rPr>
              <a:t>Janardan</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75" tooltip="Janardan Pati (page does not exist)"/>
              </a:rPr>
              <a:t>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75" tooltip="Janardan Pati (page does not exist)"/>
              </a:rPr>
              <a:t>Pati</a:t>
            </a:r>
            <a:r>
              <a:rPr kumimoji="0" lang="en-US" sz="1200" b="0" i="0" u="none" strike="noStrike" cap="none" normalizeH="0" baseline="0" dirty="0" smtClean="0">
                <a:ln>
                  <a:noFill/>
                </a:ln>
                <a:solidFill>
                  <a:srgbClr val="202122"/>
                </a:solidFill>
                <a:effectLst/>
                <a:latin typeface="Arial" pitchFamily="34" charset="0"/>
                <a:cs typeface="Arial" pitchFamily="34" charset="0"/>
              </a:rPr>
              <a:t> that the indifference on the parts of the two main political parties in the State, the BJD and the Congress, over the issue is encouraging the demands for separate states.</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[46]</a:t>
            </a:r>
            <a:r>
              <a:rPr kumimoji="0" lang="en-US" sz="1200" b="0" i="0" u="none" strike="noStrike" cap="none" normalizeH="0" baseline="0" dirty="0" smtClean="0">
                <a:ln>
                  <a:noFill/>
                </a:ln>
                <a:solidFill>
                  <a:srgbClr val="202122"/>
                </a:solidFill>
                <a:effectLst/>
                <a:latin typeface="Arial" pitchFamily="34" charset="0"/>
                <a:cs typeface="Arial" pitchFamily="34" charset="0"/>
              </a:rPr>
              <a:t> It was reported that members of the KKD and All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Students' Union held a </a:t>
            </a:r>
            <a:r>
              <a:rPr kumimoji="0" lang="en-US" sz="1200" b="0" i="1" u="none" strike="noStrike" cap="none" normalizeH="0" baseline="0" dirty="0" err="1" smtClean="0">
                <a:ln>
                  <a:noFill/>
                </a:ln>
                <a:solidFill>
                  <a:srgbClr val="0645AD"/>
                </a:solidFill>
                <a:effectLst/>
                <a:latin typeface="Arial" pitchFamily="34" charset="0"/>
                <a:cs typeface="Arial" pitchFamily="34" charset="0"/>
                <a:hlinkClick r:id="rId76" tooltip="Raasta roko"/>
              </a:rPr>
              <a:t>Raasta</a:t>
            </a:r>
            <a:r>
              <a:rPr kumimoji="0" lang="en-US" sz="1200" b="0" i="1" u="none" strike="noStrike" cap="none" normalizeH="0" baseline="0" dirty="0" smtClean="0">
                <a:ln>
                  <a:noFill/>
                </a:ln>
                <a:solidFill>
                  <a:srgbClr val="0645AD"/>
                </a:solidFill>
                <a:effectLst/>
                <a:latin typeface="Arial" pitchFamily="34" charset="0"/>
                <a:cs typeface="Arial" pitchFamily="34" charset="0"/>
                <a:hlinkClick r:id="rId76" tooltip="Raasta roko"/>
              </a:rPr>
              <a:t> </a:t>
            </a:r>
            <a:r>
              <a:rPr kumimoji="0" lang="en-US" sz="1200" b="0" i="1" u="none" strike="noStrike" cap="none" normalizeH="0" baseline="0" dirty="0" err="1" smtClean="0">
                <a:ln>
                  <a:noFill/>
                </a:ln>
                <a:solidFill>
                  <a:srgbClr val="0645AD"/>
                </a:solidFill>
                <a:effectLst/>
                <a:latin typeface="Arial" pitchFamily="34" charset="0"/>
                <a:cs typeface="Arial" pitchFamily="34" charset="0"/>
                <a:hlinkClick r:id="rId76" tooltip="Raasta roko"/>
              </a:rPr>
              <a:t>roko</a:t>
            </a:r>
            <a:r>
              <a:rPr kumimoji="0" lang="en-US" sz="1200" b="0" i="0" u="none" strike="noStrike" cap="none" normalizeH="0" baseline="0" dirty="0" smtClean="0">
                <a:ln>
                  <a:noFill/>
                </a:ln>
                <a:solidFill>
                  <a:srgbClr val="202122"/>
                </a:solidFill>
                <a:effectLst/>
                <a:latin typeface="Arial" pitchFamily="34" charset="0"/>
                <a:cs typeface="Arial" pitchFamily="34" charset="0"/>
              </a:rPr>
              <a:t> (roadblock) at different places on the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Bargarh-Borigumma</a:t>
            </a:r>
            <a:r>
              <a:rPr kumimoji="0" lang="en-US" sz="1200" b="0" i="0" u="none" strike="noStrike" cap="none" normalizeH="0" baseline="0" dirty="0" smtClean="0">
                <a:ln>
                  <a:noFill/>
                </a:ln>
                <a:solidFill>
                  <a:srgbClr val="202122"/>
                </a:solidFill>
                <a:effectLst/>
                <a:latin typeface="Arial" pitchFamily="34" charset="0"/>
                <a:cs typeface="Arial" pitchFamily="34" charset="0"/>
              </a:rPr>
              <a:t> section of </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77" tooltip="National Highway 201 (India)"/>
              </a:rPr>
              <a:t>National Highway 201</a:t>
            </a:r>
            <a:r>
              <a:rPr kumimoji="0" lang="en-US" sz="1200" b="0" i="0" u="none" strike="noStrike" cap="none" normalizeH="0" baseline="0" dirty="0" smtClean="0">
                <a:ln>
                  <a:noFill/>
                </a:ln>
                <a:solidFill>
                  <a:srgbClr val="202122"/>
                </a:solidFill>
                <a:effectLst/>
                <a:latin typeface="Arial" pitchFamily="34" charset="0"/>
                <a:cs typeface="Arial" pitchFamily="34" charset="0"/>
              </a:rPr>
              <a:t> and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Puintala</a:t>
            </a:r>
            <a:r>
              <a:rPr kumimoji="0" lang="en-US" sz="1200" b="0" i="0" u="none" strike="noStrike" cap="none" normalizeH="0" baseline="0" dirty="0" smtClean="0">
                <a:ln>
                  <a:noFill/>
                </a:ln>
                <a:solidFill>
                  <a:srgbClr val="202122"/>
                </a:solidFill>
                <a:effectLst/>
                <a:latin typeface="Arial" pitchFamily="34" charset="0"/>
                <a:cs typeface="Arial" pitchFamily="34" charset="0"/>
              </a:rPr>
              <a:t> on the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Khurda-Balangir</a:t>
            </a:r>
            <a:r>
              <a:rPr kumimoji="0" lang="en-US" sz="1200" b="0" i="0" u="none" strike="noStrike" cap="none" normalizeH="0" baseline="0" dirty="0" smtClean="0">
                <a:ln>
                  <a:noFill/>
                </a:ln>
                <a:solidFill>
                  <a:srgbClr val="202122"/>
                </a:solidFill>
                <a:effectLst/>
                <a:latin typeface="Arial" pitchFamily="34" charset="0"/>
                <a:cs typeface="Arial" pitchFamily="34" charset="0"/>
              </a:rPr>
              <a:t> section of </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78" tooltip="NH-224 (page does not exist)"/>
              </a:rPr>
              <a:t>NH-224</a:t>
            </a:r>
            <a:r>
              <a:rPr kumimoji="0" lang="en-US" sz="1200" b="0" i="0" u="none" strike="noStrike" cap="none" normalizeH="0" baseline="0" dirty="0" smtClean="0">
                <a:ln>
                  <a:noFill/>
                </a:ln>
                <a:solidFill>
                  <a:srgbClr val="202122"/>
                </a:solidFill>
                <a:effectLst/>
                <a:latin typeface="Arial" pitchFamily="34" charset="0"/>
                <a:cs typeface="Arial" pitchFamily="34" charset="0"/>
              </a:rPr>
              <a:t> for three hours from 10 am to 1 pm on 14 February 2010.</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[47]</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Led by the KKD and the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Koshal</a:t>
            </a:r>
            <a:r>
              <a:rPr kumimoji="0" lang="en-US" sz="1200" b="0" i="0" u="none" strike="noStrike" cap="none" normalizeH="0" baseline="0" dirty="0" smtClean="0">
                <a:ln>
                  <a:noFill/>
                </a:ln>
                <a:solidFill>
                  <a:srgbClr val="202122"/>
                </a:solidFill>
                <a:effectLst/>
                <a:latin typeface="Arial" pitchFamily="34" charset="0"/>
                <a:cs typeface="Arial" pitchFamily="34" charset="0"/>
              </a:rPr>
              <a:t> State Coordination Committee (KSCC), it has been decided that 26th day of August every year will be observed as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79" tooltip="Kosal Bandh Day (page does not exist)"/>
              </a:rPr>
              <a:t>Kosal</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79" tooltip="Kosal Bandh Day (page does not exist)"/>
              </a:rPr>
              <a:t> </a:t>
            </a:r>
            <a:r>
              <a:rPr kumimoji="0" lang="en-US" sz="1200" b="0" i="0" u="none" strike="noStrike" cap="none" normalizeH="0" baseline="0" dirty="0" err="1" smtClean="0">
                <a:ln>
                  <a:noFill/>
                </a:ln>
                <a:solidFill>
                  <a:srgbClr val="BA0000"/>
                </a:solidFill>
                <a:effectLst/>
                <a:latin typeface="Arial" pitchFamily="34" charset="0"/>
                <a:cs typeface="Arial" pitchFamily="34" charset="0"/>
                <a:hlinkClick r:id="rId79" tooltip="Kosal Bandh Day (page does not exist)"/>
              </a:rPr>
              <a:t>Bandh</a:t>
            </a:r>
            <a:r>
              <a:rPr kumimoji="0" lang="en-US" sz="1200" b="0" i="0" u="none" strike="noStrike" cap="none" normalizeH="0" baseline="0" dirty="0" smtClean="0">
                <a:ln>
                  <a:noFill/>
                </a:ln>
                <a:solidFill>
                  <a:srgbClr val="BA0000"/>
                </a:solidFill>
                <a:effectLst/>
                <a:latin typeface="Arial" pitchFamily="34" charset="0"/>
                <a:cs typeface="Arial" pitchFamily="34" charset="0"/>
                <a:hlinkClick r:id="rId79" tooltip="Kosal Bandh Day (page does not exist)"/>
              </a:rPr>
              <a:t> Day</a:t>
            </a:r>
            <a:r>
              <a:rPr kumimoji="0" lang="en-US" sz="1200" b="0" i="0" u="none" strike="noStrike" cap="none" normalizeH="0" baseline="0" dirty="0" smtClean="0">
                <a:ln>
                  <a:noFill/>
                </a:ln>
                <a:solidFill>
                  <a:srgbClr val="202122"/>
                </a:solidFill>
                <a:effectLst/>
                <a:latin typeface="Arial" pitchFamily="34" charset="0"/>
                <a:cs typeface="Arial" pitchFamily="34" charset="0"/>
              </a:rPr>
              <a:t>. From 2012 until 2015, the same was being observed in the region for demanding of a new separate state. All ten districts take part in the </a:t>
            </a:r>
            <a:r>
              <a:rPr kumimoji="0" lang="en-US" sz="1200" b="0" i="1" u="none" strike="noStrike" cap="none" normalizeH="0" baseline="0" dirty="0" err="1" smtClean="0">
                <a:ln>
                  <a:noFill/>
                </a:ln>
                <a:solidFill>
                  <a:srgbClr val="202122"/>
                </a:solidFill>
                <a:effectLst/>
                <a:latin typeface="Arial" pitchFamily="34" charset="0"/>
                <a:cs typeface="Arial" pitchFamily="34" charset="0"/>
              </a:rPr>
              <a:t>bandh</a:t>
            </a:r>
            <a:r>
              <a:rPr kumimoji="0" lang="en-US" sz="1200" b="0" i="0" u="none" strike="noStrike" cap="none" normalizeH="0" baseline="0" dirty="0" smtClean="0">
                <a:ln>
                  <a:noFill/>
                </a:ln>
                <a:solidFill>
                  <a:srgbClr val="202122"/>
                </a:solidFill>
                <a:effectLst/>
                <a:latin typeface="Arial" pitchFamily="34" charset="0"/>
                <a:cs typeface="Arial" pitchFamily="34" charset="0"/>
              </a:rPr>
              <a:t>.</a:t>
            </a:r>
            <a:endParaRPr kumimoji="0" lang="en-US" sz="168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800" b="1" i="0" u="none" strike="noStrike" cap="none" normalizeH="0" baseline="0" dirty="0" smtClean="0">
                <a:ln>
                  <a:noFill/>
                </a:ln>
                <a:solidFill>
                  <a:srgbClr val="000000"/>
                </a:solidFill>
                <a:effectLst/>
                <a:latin typeface="Arial" pitchFamily="34" charset="0"/>
                <a:cs typeface="Arial" pitchFamily="34" charset="0"/>
              </a:rPr>
              <a:t>2013</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r>
              <a:rPr kumimoji="0" lang="en-US" sz="16800" b="0" i="0" u="none" strike="noStrike" cap="none" normalizeH="0" baseline="0" dirty="0" smtClean="0">
                <a:ln>
                  <a:noFill/>
                </a:ln>
                <a:solidFill>
                  <a:srgbClr val="0645AD"/>
                </a:solidFill>
                <a:effectLst/>
                <a:latin typeface="Arial" pitchFamily="34" charset="0"/>
                <a:cs typeface="Arial" pitchFamily="34" charset="0"/>
                <a:hlinkClick r:id="rId80" tooltip="Edit section: 2013"/>
              </a:rPr>
              <a:t>edit</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endParaRPr kumimoji="0" lang="en-US" sz="168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dirty="0" smtClean="0">
                <a:ln>
                  <a:noFill/>
                </a:ln>
                <a:solidFill>
                  <a:srgbClr val="202122"/>
                </a:solidFill>
                <a:effectLst/>
                <a:latin typeface="Arial" pitchFamily="34" charset="0"/>
                <a:cs typeface="Arial" pitchFamily="34" charset="0"/>
              </a:rPr>
              <a:t>"Now Union Government and Government of </a:t>
            </a:r>
            <a:r>
              <a:rPr kumimoji="0" lang="en-US" sz="9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900" b="0" i="0" u="none" strike="noStrike" cap="none" normalizeH="0" baseline="0" dirty="0" smtClean="0">
                <a:ln>
                  <a:noFill/>
                </a:ln>
                <a:solidFill>
                  <a:srgbClr val="202122"/>
                </a:solidFill>
                <a:effectLst/>
                <a:latin typeface="Arial" pitchFamily="34" charset="0"/>
                <a:cs typeface="Arial" pitchFamily="34" charset="0"/>
              </a:rPr>
              <a:t> should take immediate steps for creation of separate </a:t>
            </a:r>
            <a:r>
              <a:rPr kumimoji="0" lang="en-US" sz="9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900" b="0" i="0" u="none" strike="noStrike" cap="none" normalizeH="0" baseline="0" dirty="0" smtClean="0">
                <a:ln>
                  <a:noFill/>
                </a:ln>
                <a:solidFill>
                  <a:srgbClr val="202122"/>
                </a:solidFill>
                <a:effectLst/>
                <a:latin typeface="Arial" pitchFamily="34" charset="0"/>
                <a:cs typeface="Arial" pitchFamily="34" charset="0"/>
              </a:rPr>
              <a:t> state, otherwise stir will intensify."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dirty="0" smtClean="0">
                <a:ln>
                  <a:noFill/>
                </a:ln>
                <a:solidFill>
                  <a:srgbClr val="202122"/>
                </a:solidFill>
                <a:effectLst/>
                <a:latin typeface="Arial" pitchFamily="34" charset="0"/>
                <a:cs typeface="Arial" pitchFamily="34" charset="0"/>
              </a:rPr>
              <a:t>—</a:t>
            </a:r>
            <a:r>
              <a:rPr kumimoji="0" lang="en-US" sz="900" b="0" i="0" u="none" strike="noStrike" cap="none" normalizeH="0" baseline="0" dirty="0" err="1" smtClean="0">
                <a:ln>
                  <a:noFill/>
                </a:ln>
                <a:solidFill>
                  <a:srgbClr val="202122"/>
                </a:solidFill>
                <a:effectLst/>
                <a:latin typeface="Arial" pitchFamily="34" charset="0"/>
                <a:cs typeface="Arial" pitchFamily="34" charset="0"/>
              </a:rPr>
              <a:t>Nirmal</a:t>
            </a:r>
            <a:r>
              <a:rPr kumimoji="0" lang="en-US" sz="900" b="0" i="0" u="none" strike="noStrike" cap="none" normalizeH="0" baseline="0" dirty="0" smtClean="0">
                <a:ln>
                  <a:noFill/>
                </a:ln>
                <a:solidFill>
                  <a:srgbClr val="202122"/>
                </a:solidFill>
                <a:effectLst/>
                <a:latin typeface="Arial" pitchFamily="34" charset="0"/>
                <a:cs typeface="Arial" pitchFamily="34" charset="0"/>
              </a:rPr>
              <a:t> Das, spokesperson of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47" tooltip="Kosal Kranti Dal"/>
              </a:rPr>
              <a:t>Kosal</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47" tooltip="Kosal Kranti Dal"/>
              </a:rPr>
              <a:t>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47" tooltip="Kosal Kranti Dal"/>
              </a:rPr>
              <a:t>Kranti</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47" tooltip="Kosal Kranti Dal"/>
              </a:rPr>
              <a:t> Dal</a:t>
            </a:r>
            <a:r>
              <a:rPr kumimoji="0" lang="en-US" sz="900" b="0" i="0" u="none" strike="noStrike" cap="none" normalizeH="0" baseline="0" dirty="0" smtClean="0">
                <a:ln>
                  <a:noFill/>
                </a:ln>
                <a:solidFill>
                  <a:srgbClr val="202122"/>
                </a:solidFill>
                <a:effectLst/>
                <a:latin typeface="Arial" pitchFamily="34" charset="0"/>
                <a:cs typeface="Arial" pitchFamily="34" charset="0"/>
              </a:rPr>
              <a:t> addressing the </a:t>
            </a:r>
            <a:r>
              <a:rPr kumimoji="0" lang="en-US" sz="900" b="0" i="0" u="none" strike="noStrike" cap="none" normalizeH="0" baseline="0" dirty="0" err="1" smtClean="0">
                <a:ln>
                  <a:noFill/>
                </a:ln>
                <a:solidFill>
                  <a:srgbClr val="202122"/>
                </a:solidFill>
                <a:effectLst/>
                <a:latin typeface="Arial" pitchFamily="34" charset="0"/>
                <a:cs typeface="Arial" pitchFamily="34" charset="0"/>
              </a:rPr>
              <a:t>Bandh</a:t>
            </a:r>
            <a:r>
              <a:rPr kumimoji="0" lang="en-US" sz="900" b="0" i="0" u="none" strike="noStrike" cap="none" normalizeH="0" baseline="0" dirty="0" smtClean="0">
                <a:ln>
                  <a:noFill/>
                </a:ln>
                <a:solidFill>
                  <a:srgbClr val="202122"/>
                </a:solidFill>
                <a:effectLst/>
                <a:latin typeface="Arial" pitchFamily="34" charset="0"/>
                <a:cs typeface="Arial" pitchFamily="34" charset="0"/>
              </a:rPr>
              <a:t> on Monday, 26 August 2013</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dirty="0" smtClean="0">
                <a:ln>
                  <a:noFill/>
                </a:ln>
                <a:solidFill>
                  <a:srgbClr val="202122"/>
                </a:solidFill>
                <a:effectLst/>
                <a:latin typeface="Arial" pitchFamily="34" charset="0"/>
                <a:cs typeface="Arial" pitchFamily="34" charset="0"/>
              </a:rPr>
              <a:t>"Mishandling of long pending demand for establishment of a bench of High Court in Western </a:t>
            </a:r>
            <a:r>
              <a:rPr kumimoji="0" lang="en-US" sz="9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900" b="0" i="0" u="none" strike="noStrike" cap="none" normalizeH="0" baseline="0" dirty="0" smtClean="0">
                <a:ln>
                  <a:noFill/>
                </a:ln>
                <a:solidFill>
                  <a:srgbClr val="202122"/>
                </a:solidFill>
                <a:effectLst/>
                <a:latin typeface="Arial" pitchFamily="34" charset="0"/>
                <a:cs typeface="Arial" pitchFamily="34" charset="0"/>
              </a:rPr>
              <a:t> by the </a:t>
            </a:r>
            <a:r>
              <a:rPr kumimoji="0" lang="en-US" sz="9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900" b="0" i="0" u="none" strike="noStrike" cap="none" normalizeH="0" baseline="0" dirty="0" smtClean="0">
                <a:ln>
                  <a:noFill/>
                </a:ln>
                <a:solidFill>
                  <a:srgbClr val="202122"/>
                </a:solidFill>
                <a:effectLst/>
                <a:latin typeface="Arial" pitchFamily="34" charset="0"/>
                <a:cs typeface="Arial" pitchFamily="34" charset="0"/>
              </a:rPr>
              <a:t> government is fueling the separate statehood issue."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dirty="0" smtClean="0">
                <a:ln>
                  <a:noFill/>
                </a:ln>
                <a:solidFill>
                  <a:srgbClr val="202122"/>
                </a:solidFill>
                <a:effectLst/>
                <a:latin typeface="Arial" pitchFamily="34" charset="0"/>
                <a:cs typeface="Arial" pitchFamily="34" charset="0"/>
              </a:rPr>
              <a:t>—</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81" tooltip="Sriballav Panigrahi"/>
              </a:rPr>
              <a:t>Sriballav</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81" tooltip="Sriballav Panigrahi"/>
              </a:rPr>
              <a:t>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81" tooltip="Sriballav Panigrahi"/>
              </a:rPr>
              <a:t>Panigrahi</a:t>
            </a:r>
            <a:r>
              <a:rPr kumimoji="0" lang="en-US" sz="900" b="0" i="0" u="none" strike="noStrike" cap="none" normalizeH="0" baseline="0" dirty="0" smtClean="0">
                <a:ln>
                  <a:noFill/>
                </a:ln>
                <a:solidFill>
                  <a:srgbClr val="202122"/>
                </a:solidFill>
                <a:effectLst/>
                <a:latin typeface="Arial" pitchFamily="34" charset="0"/>
                <a:cs typeface="Arial" pitchFamily="34" charset="0"/>
              </a:rPr>
              <a:t>, former </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53" tooltip="Indian National Congress"/>
              </a:rPr>
              <a:t>Congress</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82" tooltip="Member of Parliament"/>
              </a:rPr>
              <a:t>MP</a:t>
            </a:r>
            <a:r>
              <a:rPr kumimoji="0" lang="en-US" sz="900" b="0" i="0" u="none" strike="noStrike" cap="none" normalizeH="0" baseline="0" dirty="0" smtClean="0">
                <a:ln>
                  <a:noFill/>
                </a:ln>
                <a:solidFill>
                  <a:srgbClr val="202122"/>
                </a:solidFill>
                <a:effectLst/>
                <a:latin typeface="Arial" pitchFamily="34" charset="0"/>
                <a:cs typeface="Arial" pitchFamily="34" charset="0"/>
              </a:rPr>
              <a:t> of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83" tooltip="Deogarh (Lok Sabha constituency)"/>
              </a:rPr>
              <a:t>Deogarh</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83" tooltip="Deogarh (Lok Sabha constituency)"/>
              </a:rPr>
              <a:t>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83" tooltip="Deogarh (Lok Sabha constituency)"/>
              </a:rPr>
              <a:t>Lok</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83" tooltip="Deogarh (Lok Sabha constituency)"/>
              </a:rPr>
              <a:t>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83" tooltip="Deogarh (Lok Sabha constituency)"/>
              </a:rPr>
              <a:t>Sabha</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83" tooltip="Deogarh (Lok Sabha constituency)"/>
              </a:rPr>
              <a:t> constituency</a:t>
            </a:r>
            <a:r>
              <a:rPr kumimoji="0" lang="en-US" sz="900" b="0" i="0" u="none" strike="noStrike" cap="none" normalizeH="0" baseline="0" dirty="0" smtClean="0">
                <a:ln>
                  <a:noFill/>
                </a:ln>
                <a:solidFill>
                  <a:srgbClr val="202122"/>
                </a:solidFill>
                <a:effectLst/>
                <a:latin typeface="Arial" pitchFamily="34" charset="0"/>
                <a:cs typeface="Arial" pitchFamily="34" charset="0"/>
              </a:rPr>
              <a:t>.</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On 26 August 2013, a 12-hour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Bandh</a:t>
            </a:r>
            <a:r>
              <a:rPr kumimoji="0" lang="en-US" sz="1200" b="0" i="0" u="none" strike="noStrike" cap="none" normalizeH="0" baseline="0" dirty="0" smtClean="0">
                <a:ln>
                  <a:noFill/>
                </a:ln>
                <a:solidFill>
                  <a:srgbClr val="202122"/>
                </a:solidFill>
                <a:effectLst/>
                <a:latin typeface="Arial" pitchFamily="34" charset="0"/>
                <a:cs typeface="Arial" pitchFamily="34" charset="0"/>
              </a:rPr>
              <a:t> was observed after a call given by the KSCC demanding separate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state. Normal life in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Sambalpur</a:t>
            </a:r>
            <a:r>
              <a:rPr kumimoji="0" lang="en-US" sz="1200" b="0" i="0" u="none" strike="noStrike" cap="none" normalizeH="0" baseline="0" dirty="0" smtClean="0">
                <a:ln>
                  <a:noFill/>
                </a:ln>
                <a:solidFill>
                  <a:srgbClr val="202122"/>
                </a:solidFill>
                <a:effectLst/>
                <a:latin typeface="Arial" pitchFamily="34" charset="0"/>
                <a:cs typeface="Arial" pitchFamily="34" charset="0"/>
              </a:rPr>
              <a:t> was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paralysed</a:t>
            </a:r>
            <a:r>
              <a:rPr kumimoji="0" lang="en-US" sz="1200" b="0" i="0" u="none" strike="noStrike" cap="none" normalizeH="0" baseline="0" dirty="0" smtClean="0">
                <a:ln>
                  <a:noFill/>
                </a:ln>
                <a:solidFill>
                  <a:srgbClr val="202122"/>
                </a:solidFill>
                <a:effectLst/>
                <a:latin typeface="Arial" pitchFamily="34" charset="0"/>
                <a:cs typeface="Arial" pitchFamily="34" charset="0"/>
              </a:rPr>
              <a:t> as rail and road communications, shops and offices remained closed for the day. At a meeting held in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Balangir</a:t>
            </a:r>
            <a:r>
              <a:rPr kumimoji="0" lang="en-US" sz="1200" b="0" i="0" u="none" strike="noStrike" cap="none" normalizeH="0" baseline="0" dirty="0" smtClean="0">
                <a:ln>
                  <a:noFill/>
                </a:ln>
                <a:solidFill>
                  <a:srgbClr val="202122"/>
                </a:solidFill>
                <a:effectLst/>
                <a:latin typeface="Arial" pitchFamily="34" charset="0"/>
                <a:cs typeface="Arial" pitchFamily="34" charset="0"/>
              </a:rPr>
              <a:t> on 10 August 2013, it was decided that there would be a </a:t>
            </a:r>
            <a:r>
              <a:rPr kumimoji="0" lang="en-US" sz="1200" b="0" i="1" u="none" strike="noStrike" cap="none" normalizeH="0" baseline="0" dirty="0" err="1" smtClean="0">
                <a:ln>
                  <a:noFill/>
                </a:ln>
                <a:solidFill>
                  <a:srgbClr val="202122"/>
                </a:solidFill>
                <a:effectLst/>
                <a:latin typeface="Arial" pitchFamily="34" charset="0"/>
                <a:cs typeface="Arial" pitchFamily="34" charset="0"/>
              </a:rPr>
              <a:t>bandh</a:t>
            </a:r>
            <a:r>
              <a:rPr kumimoji="0" lang="en-US" sz="1200" b="0" i="0" u="none" strike="noStrike" cap="none" normalizeH="0" baseline="0" dirty="0" smtClean="0">
                <a:ln>
                  <a:noFill/>
                </a:ln>
                <a:solidFill>
                  <a:srgbClr val="202122"/>
                </a:solidFill>
                <a:effectLst/>
                <a:latin typeface="Arial" pitchFamily="34" charset="0"/>
                <a:cs typeface="Arial" pitchFamily="34" charset="0"/>
              </a:rPr>
              <a:t> on 26 August 2013 in Western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[48]</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The one-day shutdown evoked large response; shops, businesses and educational institutions remained closed while people took to rallies and staged demonstrations at many places. They also picketed central and state government offices, banks and other financial institutions. Agitators obstructed trains and highways; as result passengers train remained stranded. Both government and private buses remained off the road. Fuel stations, cinema halls, malls and other commercial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centres</a:t>
            </a:r>
            <a:r>
              <a:rPr kumimoji="0" lang="en-US" sz="1200" b="0" i="0" u="none" strike="noStrike" cap="none" normalizeH="0" baseline="0" dirty="0" smtClean="0">
                <a:ln>
                  <a:noFill/>
                </a:ln>
                <a:solidFill>
                  <a:srgbClr val="202122"/>
                </a:solidFill>
                <a:effectLst/>
                <a:latin typeface="Arial" pitchFamily="34" charset="0"/>
                <a:cs typeface="Arial" pitchFamily="34" charset="0"/>
              </a:rPr>
              <a:t> remained closed. KKD,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Raijya</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Kriyanushtan</a:t>
            </a:r>
            <a:r>
              <a:rPr kumimoji="0" lang="en-US" sz="1200" b="0" i="0" u="none" strike="noStrike" cap="none" normalizeH="0" baseline="0" dirty="0" smtClean="0">
                <a:ln>
                  <a:noFill/>
                </a:ln>
                <a:solidFill>
                  <a:srgbClr val="202122"/>
                </a:solidFill>
                <a:effectLst/>
                <a:latin typeface="Arial" pitchFamily="34" charset="0"/>
                <a:cs typeface="Arial" pitchFamily="34" charset="0"/>
              </a:rPr>
              <a:t> Committee,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Sena</a:t>
            </a:r>
            <a:r>
              <a:rPr kumimoji="0" lang="en-US" sz="1200" b="0" i="0" u="none" strike="noStrike" cap="none" normalizeH="0" baseline="0" dirty="0" smtClean="0">
                <a:ln>
                  <a:noFill/>
                </a:ln>
                <a:solidFill>
                  <a:srgbClr val="202122"/>
                </a:solidFill>
                <a:effectLst/>
                <a:latin typeface="Arial" pitchFamily="34" charset="0"/>
                <a:cs typeface="Arial" pitchFamily="34" charset="0"/>
              </a:rPr>
              <a:t> and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Parishad</a:t>
            </a:r>
            <a:r>
              <a:rPr kumimoji="0" lang="en-US" sz="1200" b="0" i="0" u="none" strike="noStrike" cap="none" normalizeH="0" baseline="0" dirty="0" smtClean="0">
                <a:ln>
                  <a:noFill/>
                </a:ln>
                <a:solidFill>
                  <a:srgbClr val="202122"/>
                </a:solidFill>
                <a:effectLst/>
                <a:latin typeface="Arial" pitchFamily="34" charset="0"/>
                <a:cs typeface="Arial" pitchFamily="34" charset="0"/>
              </a:rPr>
              <a:t> had jointly call for a </a:t>
            </a:r>
            <a:r>
              <a:rPr kumimoji="0" lang="en-US" sz="1200" b="0" i="1" u="none" strike="noStrike" cap="none" normalizeH="0" baseline="0" dirty="0" err="1" smtClean="0">
                <a:ln>
                  <a:noFill/>
                </a:ln>
                <a:solidFill>
                  <a:srgbClr val="202122"/>
                </a:solidFill>
                <a:effectLst/>
                <a:latin typeface="Arial" pitchFamily="34" charset="0"/>
                <a:cs typeface="Arial" pitchFamily="34" charset="0"/>
              </a:rPr>
              <a:t>bandh</a:t>
            </a:r>
            <a:r>
              <a:rPr kumimoji="0" lang="en-US" sz="1200" b="0" i="0" u="none" strike="noStrike" cap="none" normalizeH="0" baseline="0" dirty="0" smtClean="0">
                <a:ln>
                  <a:noFill/>
                </a:ln>
                <a:solidFill>
                  <a:srgbClr val="202122"/>
                </a:solidFill>
                <a:effectLst/>
                <a:latin typeface="Arial" pitchFamily="34" charset="0"/>
                <a:cs typeface="Arial" pitchFamily="34" charset="0"/>
              </a:rPr>
              <a:t> in the region.</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[49]</a:t>
            </a:r>
            <a:endParaRPr kumimoji="0" lang="en-US" sz="168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800" b="1" i="0" u="none" strike="noStrike" cap="none" normalizeH="0" baseline="0" dirty="0" smtClean="0">
                <a:ln>
                  <a:noFill/>
                </a:ln>
                <a:solidFill>
                  <a:srgbClr val="000000"/>
                </a:solidFill>
                <a:effectLst/>
                <a:latin typeface="Arial" pitchFamily="34" charset="0"/>
                <a:cs typeface="Arial" pitchFamily="34" charset="0"/>
              </a:rPr>
              <a:t>2014</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r>
              <a:rPr kumimoji="0" lang="en-US" sz="16800" b="0" i="0" u="none" strike="noStrike" cap="none" normalizeH="0" baseline="0" dirty="0" smtClean="0">
                <a:ln>
                  <a:noFill/>
                </a:ln>
                <a:solidFill>
                  <a:srgbClr val="0645AD"/>
                </a:solidFill>
                <a:effectLst/>
                <a:latin typeface="Arial" pitchFamily="34" charset="0"/>
                <a:cs typeface="Arial" pitchFamily="34" charset="0"/>
                <a:hlinkClick r:id="rId84" tooltip="Edit section: 2014"/>
              </a:rPr>
              <a:t>edit</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endParaRPr kumimoji="0" lang="en-US" sz="168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On 26 August 2014, the region led by the KKD conducted their annual </a:t>
            </a:r>
            <a:r>
              <a:rPr kumimoji="0" lang="en-US" sz="1200" b="0" i="1" u="none" strike="noStrike" cap="none" normalizeH="0" baseline="0" dirty="0" err="1" smtClean="0">
                <a:ln>
                  <a:noFill/>
                </a:ln>
                <a:solidFill>
                  <a:srgbClr val="202122"/>
                </a:solidFill>
                <a:effectLst/>
                <a:latin typeface="Arial" pitchFamily="34" charset="0"/>
                <a:cs typeface="Arial" pitchFamily="34" charset="0"/>
              </a:rPr>
              <a:t>bandh</a:t>
            </a:r>
            <a:r>
              <a:rPr kumimoji="0" lang="en-US" sz="1200" b="0" i="0" u="none" strike="noStrike" cap="none" normalizeH="0" baseline="0" dirty="0" smtClean="0">
                <a:ln>
                  <a:noFill/>
                </a:ln>
                <a:solidFill>
                  <a:srgbClr val="202122"/>
                </a:solidFill>
                <a:effectLst/>
                <a:latin typeface="Arial" pitchFamily="34" charset="0"/>
                <a:cs typeface="Arial" pitchFamily="34" charset="0"/>
              </a:rPr>
              <a:t>. The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coordination committee organized a motor cycle rally from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85" tooltip="Samaleswari Temple"/>
              </a:rPr>
              <a:t>Samaleswari</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85" tooltip="Samaleswari Temple"/>
              </a:rPr>
              <a:t> temple</a:t>
            </a:r>
            <a:r>
              <a:rPr kumimoji="0" lang="en-US" sz="1200" b="0" i="0" u="none" strike="noStrike" cap="none" normalizeH="0" baseline="0" dirty="0" smtClean="0">
                <a:ln>
                  <a:noFill/>
                </a:ln>
                <a:solidFill>
                  <a:srgbClr val="202122"/>
                </a:solidFill>
                <a:effectLst/>
                <a:latin typeface="Arial" pitchFamily="34" charset="0"/>
                <a:cs typeface="Arial" pitchFamily="34" charset="0"/>
              </a:rPr>
              <a:t> of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70" tooltip="Bargarh"/>
              </a:rPr>
              <a:t>Bargarh</a:t>
            </a:r>
            <a:r>
              <a:rPr kumimoji="0" lang="en-US" sz="1200" b="0" i="0" u="none" strike="noStrike" cap="none" normalizeH="0" baseline="0" dirty="0" smtClean="0">
                <a:ln>
                  <a:noFill/>
                </a:ln>
                <a:solidFill>
                  <a:srgbClr val="202122"/>
                </a:solidFill>
                <a:effectLst/>
                <a:latin typeface="Arial" pitchFamily="34" charset="0"/>
                <a:cs typeface="Arial" pitchFamily="34" charset="0"/>
              </a:rPr>
              <a:t> town on 24 August 2014 to create awareness among locals regarding the campaign and ordered the </a:t>
            </a:r>
            <a:r>
              <a:rPr kumimoji="0" lang="en-US" sz="1200" b="0" i="1" u="none" strike="noStrike" cap="none" normalizeH="0" baseline="0" dirty="0" err="1" smtClean="0">
                <a:ln>
                  <a:noFill/>
                </a:ln>
                <a:solidFill>
                  <a:srgbClr val="202122"/>
                </a:solidFill>
                <a:effectLst/>
                <a:latin typeface="Arial" pitchFamily="34" charset="0"/>
                <a:cs typeface="Arial" pitchFamily="34" charset="0"/>
              </a:rPr>
              <a:t>bandh</a:t>
            </a:r>
            <a:r>
              <a:rPr kumimoji="0" lang="en-US" sz="1200" b="0" i="0" u="none" strike="noStrike" cap="none" normalizeH="0" baseline="0" dirty="0" smtClean="0">
                <a:ln>
                  <a:noFill/>
                </a:ln>
                <a:solidFill>
                  <a:srgbClr val="202122"/>
                </a:solidFill>
                <a:effectLst/>
                <a:latin typeface="Arial" pitchFamily="34" charset="0"/>
                <a:cs typeface="Arial" pitchFamily="34" charset="0"/>
              </a:rPr>
              <a:t>.</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[50]</a:t>
            </a:r>
            <a:endParaRPr kumimoji="0" lang="en-US" sz="168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800" b="1" i="0" u="none" strike="noStrike" cap="none" normalizeH="0" baseline="0" dirty="0" smtClean="0">
                <a:ln>
                  <a:noFill/>
                </a:ln>
                <a:solidFill>
                  <a:srgbClr val="000000"/>
                </a:solidFill>
                <a:effectLst/>
                <a:latin typeface="Arial" pitchFamily="34" charset="0"/>
                <a:cs typeface="Arial" pitchFamily="34" charset="0"/>
              </a:rPr>
              <a:t>2015</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r>
              <a:rPr kumimoji="0" lang="en-US" sz="16800" b="0" i="0" u="none" strike="noStrike" cap="none" normalizeH="0" baseline="0" dirty="0" smtClean="0">
                <a:ln>
                  <a:noFill/>
                </a:ln>
                <a:solidFill>
                  <a:srgbClr val="0645AD"/>
                </a:solidFill>
                <a:effectLst/>
                <a:latin typeface="Arial" pitchFamily="34" charset="0"/>
                <a:cs typeface="Arial" pitchFamily="34" charset="0"/>
                <a:hlinkClick r:id="rId86" tooltip="Edit section: 2015"/>
              </a:rPr>
              <a:t>edit</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endParaRPr kumimoji="0" lang="en-US" sz="168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The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Balangir</a:t>
            </a:r>
            <a:r>
              <a:rPr kumimoji="0" lang="en-US" sz="1200" b="0" i="0" u="none" strike="noStrike" cap="none" normalizeH="0" baseline="0" dirty="0" smtClean="0">
                <a:ln>
                  <a:noFill/>
                </a:ln>
                <a:solidFill>
                  <a:srgbClr val="202122"/>
                </a:solidFill>
                <a:effectLst/>
                <a:latin typeface="Arial" pitchFamily="34" charset="0"/>
                <a:cs typeface="Arial" pitchFamily="34" charset="0"/>
              </a:rPr>
              <a:t> wing of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Koshal</a:t>
            </a:r>
            <a:r>
              <a:rPr kumimoji="0" lang="en-US" sz="1200" b="0" i="0" u="none" strike="noStrike" cap="none" normalizeH="0" baseline="0" dirty="0" smtClean="0">
                <a:ln>
                  <a:noFill/>
                </a:ln>
                <a:solidFill>
                  <a:srgbClr val="202122"/>
                </a:solidFill>
                <a:effectLst/>
                <a:latin typeface="Arial" pitchFamily="34" charset="0"/>
                <a:cs typeface="Arial" pitchFamily="34" charset="0"/>
              </a:rPr>
              <a:t> State Coordination Committee (KSCC) took out a motorcycle rally in the town on Monday to alert the people to participate in the </a:t>
            </a:r>
            <a:r>
              <a:rPr kumimoji="0" lang="en-US" sz="1200" b="0" i="1" u="none" strike="noStrike" cap="none" normalizeH="0" baseline="0" dirty="0" err="1" smtClean="0">
                <a:ln>
                  <a:noFill/>
                </a:ln>
                <a:solidFill>
                  <a:srgbClr val="202122"/>
                </a:solidFill>
                <a:effectLst/>
                <a:latin typeface="Arial" pitchFamily="34" charset="0"/>
                <a:cs typeface="Arial" pitchFamily="34" charset="0"/>
              </a:rPr>
              <a:t>bandh</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Gopalji</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Panigrahi</a:t>
            </a:r>
            <a:r>
              <a:rPr kumimoji="0" lang="en-US" sz="1200" b="0" i="0" u="none" strike="noStrike" cap="none" normalizeH="0" baseline="0" dirty="0" smtClean="0">
                <a:ln>
                  <a:noFill/>
                </a:ln>
                <a:solidFill>
                  <a:srgbClr val="202122"/>
                </a:solidFill>
                <a:effectLst/>
                <a:latin typeface="Arial" pitchFamily="34" charset="0"/>
                <a:cs typeface="Arial" pitchFamily="34" charset="0"/>
              </a:rPr>
              <a:t> of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Balangir</a:t>
            </a:r>
            <a:r>
              <a:rPr kumimoji="0" lang="en-US" sz="1200" b="0" i="0" u="none" strike="noStrike" cap="none" normalizeH="0" baseline="0" dirty="0" smtClean="0">
                <a:ln>
                  <a:noFill/>
                </a:ln>
                <a:solidFill>
                  <a:srgbClr val="202122"/>
                </a:solidFill>
                <a:effectLst/>
                <a:latin typeface="Arial" pitchFamily="34" charset="0"/>
                <a:cs typeface="Arial" pitchFamily="34" charset="0"/>
              </a:rPr>
              <a:t> Action Committee said the fight for a state will continue until the demand is fulfilled by the Government of India.</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[51]</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[52]</a:t>
            </a:r>
            <a:endParaRPr kumimoji="0" lang="en-US" sz="168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800" b="1" i="0" u="none" strike="noStrike" cap="none" normalizeH="0" baseline="0" dirty="0" smtClean="0">
                <a:ln>
                  <a:noFill/>
                </a:ln>
                <a:solidFill>
                  <a:srgbClr val="000000"/>
                </a:solidFill>
                <a:effectLst/>
                <a:latin typeface="Arial" pitchFamily="34" charset="0"/>
                <a:cs typeface="Arial" pitchFamily="34" charset="0"/>
              </a:rPr>
              <a:t>2016</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r>
              <a:rPr kumimoji="0" lang="en-US" sz="16800" b="0" i="0" u="none" strike="noStrike" cap="none" normalizeH="0" baseline="0" dirty="0" smtClean="0">
                <a:ln>
                  <a:noFill/>
                </a:ln>
                <a:solidFill>
                  <a:srgbClr val="0645AD"/>
                </a:solidFill>
                <a:effectLst/>
                <a:latin typeface="Arial" pitchFamily="34" charset="0"/>
                <a:cs typeface="Arial" pitchFamily="34" charset="0"/>
                <a:hlinkClick r:id="rId87" tooltip="Edit section: 2016"/>
              </a:rPr>
              <a:t>edit</a:t>
            </a:r>
            <a:r>
              <a:rPr kumimoji="0" lang="en-US" sz="16800" b="0" i="0" u="none" strike="noStrike" cap="none" normalizeH="0" baseline="0" dirty="0" smtClean="0">
                <a:ln>
                  <a:noFill/>
                </a:ln>
                <a:solidFill>
                  <a:srgbClr val="54595D"/>
                </a:solidFill>
                <a:effectLst/>
                <a:latin typeface="Arial" pitchFamily="34" charset="0"/>
                <a:cs typeface="Arial" pitchFamily="34" charset="0"/>
              </a:rPr>
              <a:t>]</a:t>
            </a:r>
            <a:endParaRPr kumimoji="0" lang="en-US" sz="168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dirty="0" smtClean="0">
                <a:ln>
                  <a:noFill/>
                </a:ln>
                <a:solidFill>
                  <a:srgbClr val="202122"/>
                </a:solidFill>
                <a:effectLst/>
                <a:latin typeface="Arial" pitchFamily="34" charset="0"/>
                <a:cs typeface="Arial" pitchFamily="34" charset="0"/>
              </a:rPr>
              <a:t>"We oppose the word '</a:t>
            </a:r>
            <a:r>
              <a:rPr kumimoji="0" lang="en-US" sz="900" b="0" i="0" u="none" strike="noStrike" cap="none" normalizeH="0" baseline="0" dirty="0" err="1" smtClean="0">
                <a:ln>
                  <a:noFill/>
                </a:ln>
                <a:solidFill>
                  <a:srgbClr val="202122"/>
                </a:solidFill>
                <a:effectLst/>
                <a:latin typeface="Arial" pitchFamily="34" charset="0"/>
                <a:cs typeface="Arial" pitchFamily="34" charset="0"/>
              </a:rPr>
              <a:t>Koshali</a:t>
            </a:r>
            <a:r>
              <a:rPr kumimoji="0" lang="en-US" sz="900" b="0" i="0" u="none" strike="noStrike" cap="none" normalizeH="0" baseline="0" dirty="0" smtClean="0">
                <a:ln>
                  <a:noFill/>
                </a:ln>
                <a:solidFill>
                  <a:srgbClr val="202122"/>
                </a:solidFill>
                <a:effectLst/>
                <a:latin typeface="Arial" pitchFamily="34" charset="0"/>
                <a:cs typeface="Arial" pitchFamily="34" charset="0"/>
              </a:rPr>
              <a:t>'. The language of the region is known as '</a:t>
            </a:r>
            <a:r>
              <a:rPr kumimoji="0" lang="en-US" sz="900" b="0" i="0" u="none" strike="noStrike" cap="none" normalizeH="0" baseline="0" dirty="0" err="1" smtClean="0">
                <a:ln>
                  <a:noFill/>
                </a:ln>
                <a:solidFill>
                  <a:srgbClr val="202122"/>
                </a:solidFill>
                <a:effectLst/>
                <a:latin typeface="Arial" pitchFamily="34" charset="0"/>
                <a:cs typeface="Arial" pitchFamily="34" charset="0"/>
              </a:rPr>
              <a:t>Sambalpuri</a:t>
            </a:r>
            <a:r>
              <a:rPr kumimoji="0" lang="en-US" sz="900" b="0" i="0" u="none" strike="noStrike" cap="none" normalizeH="0" baseline="0" dirty="0" smtClean="0">
                <a:ln>
                  <a:noFill/>
                </a:ln>
                <a:solidFill>
                  <a:srgbClr val="202122"/>
                </a:solidFill>
                <a:effectLst/>
                <a:latin typeface="Arial" pitchFamily="34" charset="0"/>
                <a:cs typeface="Arial" pitchFamily="34" charset="0"/>
              </a:rPr>
              <a:t>'. However, efforts are being made to change the name of the language to '</a:t>
            </a:r>
            <a:r>
              <a:rPr kumimoji="0" lang="en-US" sz="900" b="0" i="0" u="none" strike="noStrike" cap="none" normalizeH="0" baseline="0" dirty="0" err="1" smtClean="0">
                <a:ln>
                  <a:noFill/>
                </a:ln>
                <a:solidFill>
                  <a:srgbClr val="202122"/>
                </a:solidFill>
                <a:effectLst/>
                <a:latin typeface="Arial" pitchFamily="34" charset="0"/>
                <a:cs typeface="Arial" pitchFamily="34" charset="0"/>
              </a:rPr>
              <a:t>Koshali</a:t>
            </a:r>
            <a:r>
              <a:rPr kumimoji="0" lang="en-US" sz="900" b="0" i="0" u="none" strike="noStrike" cap="none" normalizeH="0" baseline="0" dirty="0" smtClean="0">
                <a:ln>
                  <a:noFill/>
                </a:ln>
                <a:solidFill>
                  <a:srgbClr val="202122"/>
                </a:solidFill>
                <a:effectLst/>
                <a:latin typeface="Arial" pitchFamily="34" charset="0"/>
                <a:cs typeface="Arial" pitchFamily="34" charset="0"/>
              </a:rPr>
              <a:t>' on the pretext of a separate </a:t>
            </a:r>
            <a:r>
              <a:rPr kumimoji="0" lang="en-US" sz="900" b="0" i="0" u="none" strike="noStrike" cap="none" normalizeH="0" baseline="0" dirty="0" err="1" smtClean="0">
                <a:ln>
                  <a:noFill/>
                </a:ln>
                <a:solidFill>
                  <a:srgbClr val="202122"/>
                </a:solidFill>
                <a:effectLst/>
                <a:latin typeface="Arial" pitchFamily="34" charset="0"/>
                <a:cs typeface="Arial" pitchFamily="34" charset="0"/>
              </a:rPr>
              <a:t>Koshal</a:t>
            </a:r>
            <a:r>
              <a:rPr kumimoji="0" lang="en-US" sz="900" b="0" i="0" u="none" strike="noStrike" cap="none" normalizeH="0" baseline="0" dirty="0" smtClean="0">
                <a:ln>
                  <a:noFill/>
                </a:ln>
                <a:solidFill>
                  <a:srgbClr val="202122"/>
                </a:solidFill>
                <a:effectLst/>
                <a:latin typeface="Arial" pitchFamily="34" charset="0"/>
                <a:cs typeface="Arial" pitchFamily="34" charset="0"/>
              </a:rPr>
              <a:t> state. We do not oppose the demand of creation of a separate state but, we cannot accept the change of the name of the language."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dirty="0" smtClean="0">
                <a:ln>
                  <a:noFill/>
                </a:ln>
                <a:solidFill>
                  <a:srgbClr val="202122"/>
                </a:solidFill>
                <a:effectLst/>
                <a:latin typeface="Arial" pitchFamily="34" charset="0"/>
                <a:cs typeface="Arial" pitchFamily="34" charset="0"/>
              </a:rPr>
              <a:t>—Deepak Panda, joint convener of </a:t>
            </a:r>
            <a:r>
              <a:rPr kumimoji="0" lang="en-US" sz="900" b="0" i="0" u="none" strike="noStrike" cap="none" normalizeH="0" baseline="0" dirty="0" err="1" smtClean="0">
                <a:ln>
                  <a:noFill/>
                </a:ln>
                <a:solidFill>
                  <a:srgbClr val="202122"/>
                </a:solidFill>
                <a:effectLst/>
                <a:latin typeface="Arial" pitchFamily="34" charset="0"/>
                <a:cs typeface="Arial" pitchFamily="34" charset="0"/>
              </a:rPr>
              <a:t>Hirakhand</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err="1" smtClean="0">
                <a:ln>
                  <a:noFill/>
                </a:ln>
                <a:solidFill>
                  <a:srgbClr val="202122"/>
                </a:solidFill>
                <a:effectLst/>
                <a:latin typeface="Arial" pitchFamily="34" charset="0"/>
                <a:cs typeface="Arial" pitchFamily="34" charset="0"/>
              </a:rPr>
              <a:t>Samukhya</a:t>
            </a:r>
            <a:r>
              <a:rPr kumimoji="0" lang="en-US" sz="900" b="0" i="0" u="none" strike="noStrike" cap="none" normalizeH="0" baseline="0" dirty="0" smtClean="0">
                <a:ln>
                  <a:noFill/>
                </a:ln>
                <a:solidFill>
                  <a:srgbClr val="202122"/>
                </a:solidFill>
                <a:effectLst/>
                <a:latin typeface="Arial" pitchFamily="34" charset="0"/>
                <a:cs typeface="Arial" pitchFamily="34" charset="0"/>
              </a:rPr>
              <a:t> addressing their oppose to the </a:t>
            </a:r>
            <a:r>
              <a:rPr kumimoji="0" lang="en-US" sz="900" b="0" i="0" u="none" strike="noStrike" cap="none" normalizeH="0" baseline="0" dirty="0" err="1" smtClean="0">
                <a:ln>
                  <a:noFill/>
                </a:ln>
                <a:solidFill>
                  <a:srgbClr val="202122"/>
                </a:solidFill>
                <a:effectLst/>
                <a:latin typeface="Arial" pitchFamily="34" charset="0"/>
                <a:cs typeface="Arial" pitchFamily="34" charset="0"/>
              </a:rPr>
              <a:t>Bandh</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dirty="0" smtClean="0">
                <a:ln>
                  <a:noFill/>
                </a:ln>
                <a:solidFill>
                  <a:srgbClr val="202122"/>
                </a:solidFill>
                <a:effectLst/>
                <a:latin typeface="Arial" pitchFamily="34" charset="0"/>
                <a:cs typeface="Arial" pitchFamily="34" charset="0"/>
              </a:rPr>
              <a:t>"In 1936 and 1948, the political leaders of </a:t>
            </a:r>
            <a:r>
              <a:rPr kumimoji="0" lang="en-US" sz="9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900" b="0" i="0" u="none" strike="noStrike" cap="none" normalizeH="0" baseline="0" dirty="0" smtClean="0">
                <a:ln>
                  <a:noFill/>
                </a:ln>
                <a:solidFill>
                  <a:srgbClr val="202122"/>
                </a:solidFill>
                <a:effectLst/>
                <a:latin typeface="Arial" pitchFamily="34" charset="0"/>
                <a:cs typeface="Arial" pitchFamily="34" charset="0"/>
              </a:rPr>
              <a:t> merged our land with the State through a conspiracy. We are demanding a separate State as per the provisions of Article 2 and 3 of the Constitution. The only solution to the problems like regional imbalance, discrimination in education, employment, </a:t>
            </a:r>
            <a:r>
              <a:rPr kumimoji="0" lang="en-US" sz="900" b="0" i="0" u="none" strike="noStrike" cap="none" normalizeH="0" baseline="0" dirty="0" err="1" smtClean="0">
                <a:ln>
                  <a:noFill/>
                </a:ln>
                <a:solidFill>
                  <a:srgbClr val="202122"/>
                </a:solidFill>
                <a:effectLst/>
                <a:latin typeface="Arial" pitchFamily="34" charset="0"/>
                <a:cs typeface="Arial" pitchFamily="34" charset="0"/>
              </a:rPr>
              <a:t>industrialisation</a:t>
            </a:r>
            <a:r>
              <a:rPr kumimoji="0" lang="en-US" sz="900" b="0" i="0" u="none" strike="noStrike" cap="none" normalizeH="0" baseline="0" dirty="0" smtClean="0">
                <a:ln>
                  <a:noFill/>
                </a:ln>
                <a:solidFill>
                  <a:srgbClr val="202122"/>
                </a:solidFill>
                <a:effectLst/>
                <a:latin typeface="Arial" pitchFamily="34" charset="0"/>
                <a:cs typeface="Arial" pitchFamily="34" charset="0"/>
              </a:rPr>
              <a:t> and development is formation of a separate State".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dirty="0" smtClean="0">
                <a:ln>
                  <a:noFill/>
                </a:ln>
                <a:solidFill>
                  <a:srgbClr val="202122"/>
                </a:solidFill>
                <a:effectLst/>
                <a:latin typeface="Arial" pitchFamily="34" charset="0"/>
                <a:cs typeface="Arial" pitchFamily="34" charset="0"/>
              </a:rPr>
              <a:t>—</a:t>
            </a:r>
            <a:r>
              <a:rPr kumimoji="0" lang="en-US" sz="900" b="0" i="0" u="none" strike="noStrike" cap="none" normalizeH="0" baseline="0" dirty="0" err="1" smtClean="0">
                <a:ln>
                  <a:noFill/>
                </a:ln>
                <a:solidFill>
                  <a:srgbClr val="202122"/>
                </a:solidFill>
                <a:effectLst/>
                <a:latin typeface="Arial" pitchFamily="34" charset="0"/>
                <a:cs typeface="Arial" pitchFamily="34" charset="0"/>
              </a:rPr>
              <a:t>Pramod</a:t>
            </a:r>
            <a:r>
              <a:rPr kumimoji="0" lang="en-US" sz="900" b="0" i="0" u="none" strike="noStrike" cap="none" normalizeH="0" baseline="0" dirty="0" smtClean="0">
                <a:ln>
                  <a:noFill/>
                </a:ln>
                <a:solidFill>
                  <a:srgbClr val="202122"/>
                </a:solidFill>
                <a:effectLst/>
                <a:latin typeface="Arial" pitchFamily="34" charset="0"/>
                <a:cs typeface="Arial" pitchFamily="34" charset="0"/>
              </a:rPr>
              <a:t> Kumar Mishra, </a:t>
            </a:r>
            <a:r>
              <a:rPr kumimoji="0" lang="en-US" sz="900" b="0" i="0" u="none" strike="noStrike" cap="none" normalizeH="0" baseline="0" dirty="0" err="1" smtClean="0">
                <a:ln>
                  <a:noFill/>
                </a:ln>
                <a:solidFill>
                  <a:srgbClr val="202122"/>
                </a:solidFill>
                <a:effectLst/>
                <a:latin typeface="Arial" pitchFamily="34" charset="0"/>
                <a:cs typeface="Arial" pitchFamily="34" charset="0"/>
              </a:rPr>
              <a:t>Koshalbadi</a:t>
            </a:r>
            <a:r>
              <a:rPr kumimoji="0" lang="en-US" sz="900" b="0" i="0" u="none" strike="noStrike" cap="none" normalizeH="0" baseline="0" dirty="0" smtClean="0">
                <a:ln>
                  <a:noFill/>
                </a:ln>
                <a:solidFill>
                  <a:srgbClr val="202122"/>
                </a:solidFill>
                <a:effectLst/>
                <a:latin typeface="Arial" pitchFamily="34" charset="0"/>
                <a:cs typeface="Arial" pitchFamily="34" charset="0"/>
              </a:rPr>
              <a:t> leader of </a:t>
            </a:r>
            <a:r>
              <a:rPr kumimoji="0" lang="en-US" sz="900" b="0" i="0" u="none" strike="noStrike" cap="none" normalizeH="0" baseline="0" dirty="0" err="1" smtClean="0">
                <a:ln>
                  <a:noFill/>
                </a:ln>
                <a:solidFill>
                  <a:srgbClr val="202122"/>
                </a:solidFill>
                <a:effectLst/>
                <a:latin typeface="Arial" pitchFamily="34" charset="0"/>
                <a:cs typeface="Arial" pitchFamily="34" charset="0"/>
              </a:rPr>
              <a:t>Balangir</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On 3 March 2016, members of the KKD and people of Western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led by the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Balangir</a:t>
            </a:r>
            <a:r>
              <a:rPr kumimoji="0" lang="en-US" sz="1200" b="0" i="0" u="none" strike="noStrike" cap="none" normalizeH="0" baseline="0" dirty="0" smtClean="0">
                <a:ln>
                  <a:noFill/>
                </a:ln>
                <a:solidFill>
                  <a:srgbClr val="202122"/>
                </a:solidFill>
                <a:effectLst/>
                <a:latin typeface="Arial" pitchFamily="34" charset="0"/>
                <a:cs typeface="Arial" pitchFamily="34" charset="0"/>
              </a:rPr>
              <a:t> district president Bharat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Prusti</a:t>
            </a:r>
            <a:r>
              <a:rPr kumimoji="0" lang="en-US" sz="1200" b="0" i="0" u="none" strike="noStrike" cap="none" normalizeH="0" baseline="0" dirty="0" smtClean="0">
                <a:ln>
                  <a:noFill/>
                </a:ln>
                <a:solidFill>
                  <a:srgbClr val="202122"/>
                </a:solidFill>
                <a:effectLst/>
                <a:latin typeface="Arial" pitchFamily="34" charset="0"/>
                <a:cs typeface="Arial" pitchFamily="34" charset="0"/>
              </a:rPr>
              <a:t> and general secretary of the All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1200" b="0" i="0" u="none" strike="noStrike" cap="none" normalizeH="0" baseline="0" dirty="0" smtClean="0">
                <a:ln>
                  <a:noFill/>
                </a:ln>
                <a:solidFill>
                  <a:srgbClr val="202122"/>
                </a:solidFill>
                <a:effectLst/>
                <a:latin typeface="Arial" pitchFamily="34" charset="0"/>
                <a:cs typeface="Arial" pitchFamily="34" charset="0"/>
              </a:rPr>
              <a:t> Students' Union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Dolamani</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Pradhan</a:t>
            </a:r>
            <a:r>
              <a:rPr kumimoji="0" lang="en-US" sz="1200" b="0" i="0" u="none" strike="noStrike" cap="none" normalizeH="0" baseline="0" dirty="0" smtClean="0">
                <a:ln>
                  <a:noFill/>
                </a:ln>
                <a:solidFill>
                  <a:srgbClr val="202122"/>
                </a:solidFill>
                <a:effectLst/>
                <a:latin typeface="Arial" pitchFamily="34" charset="0"/>
                <a:cs typeface="Arial" pitchFamily="34" charset="0"/>
              </a:rPr>
              <a:t>, protested against the "continuous neglect and exploitation" by the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government and demanded formation of a separate state. The demonstrators tore a map of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and burnt a compact disc containing the song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88" tooltip="Bande Utkala Janani"/>
              </a:rPr>
              <a:t>Bande</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88" tooltip="Bande Utkala Janani"/>
              </a:rPr>
              <a: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88" tooltip="Bande Utkala Janani"/>
              </a:rPr>
              <a:t>Utkala</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88" tooltip="Bande Utkala Janani"/>
              </a:rPr>
              <a: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88" tooltip="Bande Utkala Janani"/>
              </a:rPr>
              <a:t>Janani</a:t>
            </a:r>
            <a:r>
              <a:rPr kumimoji="0" lang="en-US" sz="1200" b="0" i="0" u="none" strike="noStrike" cap="none" normalizeH="0" baseline="0" dirty="0" smtClean="0">
                <a:ln>
                  <a:noFill/>
                </a:ln>
                <a:solidFill>
                  <a:srgbClr val="202122"/>
                </a:solidFill>
                <a:effectLst/>
                <a:latin typeface="Arial" pitchFamily="34" charset="0"/>
                <a:cs typeface="Arial" pitchFamily="34" charset="0"/>
              </a:rPr>
              <a:t>.</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[53]</a:t>
            </a:r>
            <a:r>
              <a:rPr kumimoji="0" lang="en-US" sz="1200" b="0" i="0" u="none" strike="noStrike" cap="none" normalizeH="0" baseline="0" dirty="0" smtClean="0">
                <a:ln>
                  <a:noFill/>
                </a:ln>
                <a:solidFill>
                  <a:srgbClr val="202122"/>
                </a:solidFill>
                <a:effectLst/>
                <a:latin typeface="Arial" pitchFamily="34" charset="0"/>
                <a:cs typeface="Arial" pitchFamily="34" charset="0"/>
              </a:rPr>
              <a:t> The KKD also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organised</a:t>
            </a:r>
            <a:r>
              <a:rPr kumimoji="0" lang="en-US" sz="1200" b="0" i="0" u="none" strike="noStrike" cap="none" normalizeH="0" baseline="0" dirty="0" smtClean="0">
                <a:ln>
                  <a:noFill/>
                </a:ln>
                <a:solidFill>
                  <a:srgbClr val="202122"/>
                </a:solidFill>
                <a:effectLst/>
                <a:latin typeface="Arial" pitchFamily="34" charset="0"/>
                <a:cs typeface="Arial" pitchFamily="34" charset="0"/>
              </a:rPr>
              <a:t> a massive rally and meeting, which was attended by delegates from eleven districts of Western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The president of KKD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Pramod</a:t>
            </a:r>
            <a:r>
              <a:rPr kumimoji="0" lang="en-US" sz="1200" b="0" i="0" u="none" strike="noStrike" cap="none" normalizeH="0" baseline="0" dirty="0" smtClean="0">
                <a:ln>
                  <a:noFill/>
                </a:ln>
                <a:solidFill>
                  <a:srgbClr val="202122"/>
                </a:solidFill>
                <a:effectLst/>
                <a:latin typeface="Arial" pitchFamily="34" charset="0"/>
                <a:cs typeface="Arial" pitchFamily="34" charset="0"/>
              </a:rPr>
              <a:t> Mishra said the people had gathered to protest against their continuous exploitation by the successive Governments at Bhubaneswar.</a:t>
            </a:r>
            <a:r>
              <a:rPr kumimoji="0" lang="en-US" sz="800" b="0" i="0" u="none" strike="noStrike" cap="none" normalizeH="0" baseline="30000" dirty="0" smtClean="0">
                <a:ln>
                  <a:noFill/>
                </a:ln>
                <a:solidFill>
                  <a:srgbClr val="202122"/>
                </a:solidFill>
                <a:effectLst/>
                <a:latin typeface="Arial" pitchFamily="34" charset="0"/>
                <a:cs typeface="Arial" pitchFamily="34" charset="0"/>
              </a:rPr>
              <a:t>[</a:t>
            </a:r>
            <a:r>
              <a:rPr kumimoji="0" lang="en-US" sz="800" b="0" i="1" u="none" strike="noStrike" cap="none" normalizeH="0" baseline="30000" dirty="0" smtClean="0">
                <a:ln>
                  <a:noFill/>
                </a:ln>
                <a:solidFill>
                  <a:srgbClr val="0645AD"/>
                </a:solidFill>
                <a:effectLst/>
                <a:latin typeface="Arial" pitchFamily="34" charset="0"/>
                <a:cs typeface="Arial" pitchFamily="34" charset="0"/>
                <a:hlinkClick r:id="rId14" tooltip="Wikipedia:Citation needed"/>
              </a:rPr>
              <a:t>citation needed</a:t>
            </a:r>
            <a:r>
              <a:rPr kumimoji="0" lang="en-US" sz="800" b="0" i="0" u="none" strike="noStrike" cap="none" normalizeH="0" baseline="30000" dirty="0" smtClean="0">
                <a:ln>
                  <a:noFill/>
                </a:ln>
                <a:solidFill>
                  <a:srgbClr val="202122"/>
                </a:solidFill>
                <a:effectLst/>
                <a:latin typeface="Arial" pitchFamily="34" charset="0"/>
                <a:cs typeface="Arial" pitchFamily="34" charset="0"/>
              </a:rPr>
              <a:t>]</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202122"/>
                </a:solidFill>
                <a:effectLst/>
                <a:latin typeface="Arial" pitchFamily="34" charset="0"/>
                <a:cs typeface="Arial" pitchFamily="34" charset="0"/>
              </a:rPr>
              <a:t>The KSCC, composed of representatives of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organisations</a:t>
            </a:r>
            <a:r>
              <a:rPr kumimoji="0" lang="en-US" sz="1200" b="0" i="0" u="none" strike="noStrike" cap="none" normalizeH="0" baseline="0" dirty="0" smtClean="0">
                <a:ln>
                  <a:noFill/>
                </a:ln>
                <a:solidFill>
                  <a:srgbClr val="202122"/>
                </a:solidFill>
                <a:effectLst/>
                <a:latin typeface="Arial" pitchFamily="34" charset="0"/>
                <a:cs typeface="Arial" pitchFamily="34" charset="0"/>
              </a:rPr>
              <a:t> in 10 districts, has called a 12-hour </a:t>
            </a:r>
            <a:r>
              <a:rPr kumimoji="0" lang="en-US" sz="1200" b="0" i="1" u="none" strike="noStrike" cap="none" normalizeH="0" baseline="0" dirty="0" err="1" smtClean="0">
                <a:ln>
                  <a:noFill/>
                </a:ln>
                <a:solidFill>
                  <a:srgbClr val="202122"/>
                </a:solidFill>
                <a:effectLst/>
                <a:latin typeface="Arial" pitchFamily="34" charset="0"/>
                <a:cs typeface="Arial" pitchFamily="34" charset="0"/>
              </a:rPr>
              <a:t>bandh</a:t>
            </a:r>
            <a:r>
              <a:rPr kumimoji="0" lang="en-US" sz="1200" b="0" i="0" u="none" strike="noStrike" cap="none" normalizeH="0" baseline="0" dirty="0" smtClean="0">
                <a:ln>
                  <a:noFill/>
                </a:ln>
                <a:solidFill>
                  <a:srgbClr val="202122"/>
                </a:solidFill>
                <a:effectLst/>
                <a:latin typeface="Arial" pitchFamily="34" charset="0"/>
                <a:cs typeface="Arial" pitchFamily="34" charset="0"/>
              </a:rPr>
              <a:t> in Western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Odisha</a:t>
            </a:r>
            <a:r>
              <a:rPr kumimoji="0" lang="en-US" sz="1200" b="0" i="0" u="none" strike="noStrike" cap="none" normalizeH="0" baseline="0" dirty="0" smtClean="0">
                <a:ln>
                  <a:noFill/>
                </a:ln>
                <a:solidFill>
                  <a:srgbClr val="202122"/>
                </a:solidFill>
                <a:effectLst/>
                <a:latin typeface="Arial" pitchFamily="34" charset="0"/>
                <a:cs typeface="Arial" pitchFamily="34" charset="0"/>
              </a:rPr>
              <a:t> on 26 August 2016.</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[54]</a:t>
            </a:r>
            <a:r>
              <a:rPr kumimoji="0" lang="en-US" sz="1200" b="0" i="0" u="none" strike="noStrike" cap="none" normalizeH="0" baseline="0" dirty="0" smtClean="0">
                <a:ln>
                  <a:noFill/>
                </a:ln>
                <a:solidFill>
                  <a:srgbClr val="202122"/>
                </a:solidFill>
                <a:effectLst/>
                <a:latin typeface="Arial" pitchFamily="34" charset="0"/>
                <a:cs typeface="Arial" pitchFamily="34" charset="0"/>
              </a:rPr>
              <a:t>The vehicular movement was also normal in the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Sambalpur</a:t>
            </a:r>
            <a:r>
              <a:rPr kumimoji="0" lang="en-US" sz="1200" b="0" i="0" u="none" strike="noStrike" cap="none" normalizeH="0" baseline="0" dirty="0" smtClean="0">
                <a:ln>
                  <a:noFill/>
                </a:ln>
                <a:solidFill>
                  <a:srgbClr val="202122"/>
                </a:solidFill>
                <a:effectLst/>
                <a:latin typeface="Arial" pitchFamily="34" charset="0"/>
                <a:cs typeface="Arial" pitchFamily="34" charset="0"/>
              </a:rPr>
              <a:t> town despite the </a:t>
            </a:r>
            <a:r>
              <a:rPr kumimoji="0" lang="en-US" sz="1200" b="0" i="1" u="none" strike="noStrike" cap="none" normalizeH="0" baseline="0" dirty="0" err="1" smtClean="0">
                <a:ln>
                  <a:noFill/>
                </a:ln>
                <a:solidFill>
                  <a:srgbClr val="202122"/>
                </a:solidFill>
                <a:effectLst/>
                <a:latin typeface="Arial" pitchFamily="34" charset="0"/>
                <a:cs typeface="Arial" pitchFamily="34" charset="0"/>
              </a:rPr>
              <a:t>bandh</a:t>
            </a:r>
            <a:r>
              <a:rPr kumimoji="0" lang="en-US" sz="1200" b="0" i="0" u="none" strike="noStrike" cap="none" normalizeH="0" baseline="0" dirty="0" smtClean="0">
                <a:ln>
                  <a:noFill/>
                </a:ln>
                <a:solidFill>
                  <a:srgbClr val="202122"/>
                </a:solidFill>
                <a:effectLst/>
                <a:latin typeface="Arial" pitchFamily="34" charset="0"/>
                <a:cs typeface="Arial" pitchFamily="34" charset="0"/>
              </a:rPr>
              <a:t> call. Despite the KSCC's call, many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organisations</a:t>
            </a:r>
            <a:r>
              <a:rPr kumimoji="0" lang="en-US" sz="1200" b="0" i="0" u="none" strike="noStrike" cap="none" normalizeH="0" baseline="0" dirty="0" smtClean="0">
                <a:ln>
                  <a:noFill/>
                </a:ln>
                <a:solidFill>
                  <a:srgbClr val="202122"/>
                </a:solidFill>
                <a:effectLst/>
                <a:latin typeface="Arial" pitchFamily="34" charset="0"/>
                <a:cs typeface="Arial" pitchFamily="34" charset="0"/>
              </a:rPr>
              <a:t> of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Sambalpur</a:t>
            </a:r>
            <a:r>
              <a:rPr kumimoji="0" lang="en-US" sz="1200" b="0" i="0" u="none" strike="noStrike" cap="none" normalizeH="0" baseline="0" dirty="0" smtClean="0">
                <a:ln>
                  <a:noFill/>
                </a:ln>
                <a:solidFill>
                  <a:srgbClr val="202122"/>
                </a:solidFill>
                <a:effectLst/>
                <a:latin typeface="Arial" pitchFamily="34" charset="0"/>
                <a:cs typeface="Arial" pitchFamily="34" charset="0"/>
              </a:rPr>
              <a:t> including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Hirakhand</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Samukhya</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Sambalpur</a:t>
            </a:r>
            <a:r>
              <a:rPr kumimoji="0" lang="en-US" sz="1200" b="0" i="0" u="none" strike="noStrike" cap="none" normalizeH="0" baseline="0" dirty="0" smtClean="0">
                <a:ln>
                  <a:noFill/>
                </a:ln>
                <a:solidFill>
                  <a:srgbClr val="202122"/>
                </a:solidFill>
                <a:effectLst/>
                <a:latin typeface="Arial" pitchFamily="34" charset="0"/>
                <a:cs typeface="Arial" pitchFamily="34" charset="0"/>
              </a:rPr>
              <a:t> District Bar Association,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Sambalpuri</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Bhasha</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Sanskruti</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Parishad</a:t>
            </a:r>
            <a:r>
              <a:rPr kumimoji="0" lang="en-US" sz="1200" b="0" i="0" u="none" strike="noStrike" cap="none" normalizeH="0" baseline="0" dirty="0" smtClean="0">
                <a:ln>
                  <a:noFill/>
                </a:ln>
                <a:solidFill>
                  <a:srgbClr val="202122"/>
                </a:solidFill>
                <a:effectLst/>
                <a:latin typeface="Arial" pitchFamily="34" charset="0"/>
                <a:cs typeface="Arial" pitchFamily="34" charset="0"/>
              </a:rPr>
              <a:t> and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Bharati</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r>
              <a:rPr kumimoji="0" lang="en-US" sz="1200" b="0" i="0" u="none" strike="noStrike" cap="none" normalizeH="0" baseline="0" dirty="0" err="1" smtClean="0">
                <a:ln>
                  <a:noFill/>
                </a:ln>
                <a:solidFill>
                  <a:srgbClr val="202122"/>
                </a:solidFill>
                <a:effectLst/>
                <a:latin typeface="Arial" pitchFamily="34" charset="0"/>
                <a:cs typeface="Arial" pitchFamily="34" charset="0"/>
              </a:rPr>
              <a:t>Samaj</a:t>
            </a:r>
            <a:r>
              <a:rPr kumimoji="0" lang="en-US" sz="1200" b="0" i="0" u="none" strike="noStrike" cap="none" normalizeH="0" baseline="0" dirty="0" smtClean="0">
                <a:ln>
                  <a:noFill/>
                </a:ln>
                <a:solidFill>
                  <a:srgbClr val="202122"/>
                </a:solidFill>
                <a:effectLst/>
                <a:latin typeface="Arial" pitchFamily="34" charset="0"/>
                <a:cs typeface="Arial" pitchFamily="34" charset="0"/>
              </a:rPr>
              <a:t> had asked people not to take part in the </a:t>
            </a:r>
            <a:r>
              <a:rPr kumimoji="0" lang="en-US" sz="1200" b="0" i="1" u="none" strike="noStrike" cap="none" normalizeH="0" baseline="0" dirty="0" err="1" smtClean="0">
                <a:ln>
                  <a:noFill/>
                </a:ln>
                <a:solidFill>
                  <a:srgbClr val="202122"/>
                </a:solidFill>
                <a:effectLst/>
                <a:latin typeface="Arial" pitchFamily="34" charset="0"/>
                <a:cs typeface="Arial" pitchFamily="34" charset="0"/>
              </a:rPr>
              <a:t>bandh</a:t>
            </a:r>
            <a:r>
              <a:rPr kumimoji="0" lang="en-US" sz="1200" b="0" i="0" u="none" strike="noStrike" cap="none" normalizeH="0" baseline="0" dirty="0" smtClean="0">
                <a:ln>
                  <a:noFill/>
                </a:ln>
                <a:solidFill>
                  <a:srgbClr val="202122"/>
                </a:solidFill>
                <a:effectLst/>
                <a:latin typeface="Arial" pitchFamily="34" charset="0"/>
                <a:cs typeface="Arial" pitchFamily="34" charset="0"/>
              </a:rPr>
              <a:t>.</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[55]</a:t>
            </a:r>
            <a:r>
              <a:rPr kumimoji="0" lang="en-US" sz="1200" b="0" i="0" u="none" strike="noStrike" cap="none" normalizeH="0" baseline="0" dirty="0" smtClean="0">
                <a:ln>
                  <a:noFill/>
                </a:ln>
                <a:solidFill>
                  <a:srgbClr val="202122"/>
                </a:solidFill>
                <a:effectLst/>
                <a:latin typeface="Arial" pitchFamily="34" charset="0"/>
                <a:cs typeface="Arial" pitchFamily="34" charset="0"/>
              </a:rPr>
              <a:t> The dawn-to-dusk shutdown observed by the KKD evoked a partial response in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89" tooltip="Sundargarh district"/>
              </a:rPr>
              <a:t>Sundargarh</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89" tooltip="Sundargarh district"/>
              </a:rPr>
              <a:t> district</a:t>
            </a:r>
            <a:r>
              <a:rPr kumimoji="0" lang="en-US" sz="1200" b="0" i="0" u="none" strike="noStrike" cap="none" normalizeH="0" baseline="0" dirty="0" smtClean="0">
                <a:ln>
                  <a:noFill/>
                </a:ln>
                <a:solidFill>
                  <a:srgbClr val="202122"/>
                </a:solidFill>
                <a:effectLst/>
                <a:latin typeface="Arial" pitchFamily="34" charset="0"/>
                <a:cs typeface="Arial" pitchFamily="34" charset="0"/>
              </a:rPr>
              <a:t>, but normal life was disrupted.</a:t>
            </a:r>
            <a:r>
              <a:rPr kumimoji="0" lang="en-US" sz="800" b="0" i="0" u="none" strike="noStrike" cap="none" normalizeH="0" baseline="30000" dirty="0" smtClean="0">
                <a:ln>
                  <a:noFill/>
                </a:ln>
                <a:solidFill>
                  <a:srgbClr val="0645AD"/>
                </a:solidFill>
                <a:effectLst/>
                <a:latin typeface="Arial" pitchFamily="34" charset="0"/>
                <a:cs typeface="Arial" pitchFamily="34" charset="0"/>
                <a:hlinkClick r:id="rId10"/>
              </a:rPr>
              <a:t>[56]</a:t>
            </a:r>
            <a:endParaRPr kumimoji="0" lang="en-US" sz="27000" b="0" i="0" u="none" strike="noStrike" cap="none" normalizeH="0" baseline="0" dirty="0" smtClean="0">
              <a:ln>
                <a:noFill/>
              </a:ln>
              <a:solidFill>
                <a:srgbClr val="000000"/>
              </a:solidFill>
              <a:effectLst/>
              <a:latin typeface="Linux Libertine"/>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7000" b="0" i="0" u="none" strike="noStrike" cap="none" normalizeH="0" baseline="0" dirty="0" smtClean="0">
                <a:ln>
                  <a:noFill/>
                </a:ln>
                <a:solidFill>
                  <a:srgbClr val="000000"/>
                </a:solidFill>
                <a:effectLst/>
                <a:latin typeface="Linux Libertine"/>
                <a:cs typeface="Arial" pitchFamily="34" charset="0"/>
              </a:rPr>
              <a:t>See also</a:t>
            </a:r>
            <a:r>
              <a:rPr kumimoji="0" lang="en-US" sz="27000" b="0" i="0" u="none" strike="noStrike" cap="none" normalizeH="0" baseline="0" dirty="0" smtClean="0">
                <a:ln>
                  <a:noFill/>
                </a:ln>
                <a:solidFill>
                  <a:srgbClr val="54595D"/>
                </a:solidFill>
                <a:effectLst/>
                <a:latin typeface="Arial" pitchFamily="34" charset="0"/>
                <a:cs typeface="Arial" pitchFamily="34" charset="0"/>
              </a:rPr>
              <a:t>[</a:t>
            </a:r>
            <a:r>
              <a:rPr kumimoji="0" lang="en-US" sz="27000" b="0" i="0" u="none" strike="noStrike" cap="none" normalizeH="0" baseline="0" dirty="0" smtClean="0">
                <a:ln>
                  <a:noFill/>
                </a:ln>
                <a:solidFill>
                  <a:srgbClr val="0645AD"/>
                </a:solidFill>
                <a:effectLst/>
                <a:latin typeface="Arial" pitchFamily="34" charset="0"/>
                <a:cs typeface="Arial" pitchFamily="34" charset="0"/>
                <a:hlinkClick r:id="rId90" tooltip="Edit section: See also"/>
              </a:rPr>
              <a:t>edit</a:t>
            </a:r>
            <a:r>
              <a:rPr kumimoji="0" lang="en-US" sz="27000" b="0" i="0" u="none" strike="noStrike" cap="none" normalizeH="0" baseline="0" dirty="0" smtClean="0">
                <a:ln>
                  <a:noFill/>
                </a:ln>
                <a:solidFill>
                  <a:srgbClr val="54595D"/>
                </a:solidFill>
                <a:effectLst/>
                <a:latin typeface="Arial" pitchFamily="34" charset="0"/>
                <a:cs typeface="Arial" pitchFamily="34" charset="0"/>
              </a:rPr>
              <a:t>]</a:t>
            </a:r>
            <a:endParaRPr kumimoji="0" lang="en-US" sz="27000" b="0" i="0" u="none" strike="noStrike" cap="none" normalizeH="0" baseline="0" dirty="0" smtClean="0">
              <a:ln>
                <a:noFill/>
              </a:ln>
              <a:solidFill>
                <a:srgbClr val="000000"/>
              </a:solidFill>
              <a:effectLst/>
              <a:latin typeface="Linux Libertine"/>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91" tooltip="Kosalananda Kavya"/>
              </a:rPr>
              <a:t>Kosalananda</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91" tooltip="Kosalananda Kavya"/>
              </a:rPr>
              <a: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91" tooltip="Kosalananda Kavya"/>
              </a:rPr>
              <a:t>Kavya</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36" tooltip="Prem Ram Dubey"/>
              </a:rPr>
              <a:t>Prem</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36" tooltip="Prem Ram Dubey"/>
              </a:rPr>
              <a:t> Ram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36" tooltip="Prem Ram Dubey"/>
              </a:rPr>
              <a:t>Dubey</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47" tooltip="Kosal Kranti Dal"/>
              </a:rPr>
              <a:t>Kosal</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47" tooltip="Kosal Kranti Dal"/>
              </a:rPr>
              <a:t> </a:t>
            </a: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47" tooltip="Kosal Kranti Dal"/>
              </a:rPr>
              <a:t>Kranti</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47" tooltip="Kosal Kranti Dal"/>
              </a:rPr>
              <a:t> Dal</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7000" b="0" i="0" u="none" strike="noStrike" cap="none" normalizeH="0" baseline="0" dirty="0" smtClean="0">
                <a:ln>
                  <a:noFill/>
                </a:ln>
                <a:solidFill>
                  <a:srgbClr val="000000"/>
                </a:solidFill>
                <a:effectLst/>
                <a:latin typeface="Linux Libertine"/>
                <a:cs typeface="Arial" pitchFamily="34" charset="0"/>
              </a:rPr>
              <a:t>References</a:t>
            </a:r>
            <a:r>
              <a:rPr kumimoji="0" lang="en-US" sz="27000" b="0" i="0" u="none" strike="noStrike" cap="none" normalizeH="0" baseline="0" dirty="0" smtClean="0">
                <a:ln>
                  <a:noFill/>
                </a:ln>
                <a:solidFill>
                  <a:srgbClr val="54595D"/>
                </a:solidFill>
                <a:effectLst/>
                <a:latin typeface="Arial" pitchFamily="34" charset="0"/>
                <a:cs typeface="Arial" pitchFamily="34" charset="0"/>
              </a:rPr>
              <a:t>[</a:t>
            </a:r>
            <a:r>
              <a:rPr kumimoji="0" lang="en-US" sz="27000" b="0" i="0" u="none" strike="noStrike" cap="none" normalizeH="0" baseline="0" dirty="0" smtClean="0">
                <a:ln>
                  <a:noFill/>
                </a:ln>
                <a:solidFill>
                  <a:srgbClr val="0645AD"/>
                </a:solidFill>
                <a:effectLst/>
                <a:latin typeface="Arial" pitchFamily="34" charset="0"/>
                <a:cs typeface="Arial" pitchFamily="34" charset="0"/>
                <a:hlinkClick r:id="rId92" tooltip="Edit section: References"/>
              </a:rPr>
              <a:t>edit</a:t>
            </a:r>
            <a:r>
              <a:rPr kumimoji="0" lang="en-US" sz="27000" b="0" i="0" u="none" strike="noStrike" cap="none" normalizeH="0" baseline="0" dirty="0" smtClean="0">
                <a:ln>
                  <a:noFill/>
                </a:ln>
                <a:solidFill>
                  <a:srgbClr val="54595D"/>
                </a:solidFill>
                <a:effectLst/>
                <a:latin typeface="Arial" pitchFamily="34" charset="0"/>
                <a:cs typeface="Arial" pitchFamily="34" charset="0"/>
              </a:rPr>
              <a:t>]</a:t>
            </a:r>
            <a:endParaRPr kumimoji="0" lang="en-US" sz="27000" b="0" i="0" u="none" strike="noStrike" cap="none" normalizeH="0" baseline="0" dirty="0" smtClean="0">
              <a:ln>
                <a:noFill/>
              </a:ln>
              <a:solidFill>
                <a:srgbClr val="000000"/>
              </a:solidFill>
              <a:effectLst/>
              <a:latin typeface="Linux Libertine"/>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93"/>
              </a:rPr>
              <a:t>"WODC : Western Orissa Development Council"</a:t>
            </a:r>
            <a:r>
              <a:rPr kumimoji="0" lang="en-US" sz="900" b="0" i="1" u="none" strike="noStrike" cap="none" normalizeH="0" baseline="0" dirty="0" smtClean="0">
                <a:ln>
                  <a:noFill/>
                </a:ln>
                <a:solidFill>
                  <a:srgbClr val="202122"/>
                </a:solidFill>
                <a:effectLst/>
                <a:latin typeface="Arial" pitchFamily="34" charset="0"/>
                <a:cs typeface="Arial" pitchFamily="34" charset="0"/>
              </a:rPr>
              <a:t>. Wodcorissa.org. 31 March 2011. Archived from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94"/>
              </a:rPr>
              <a:t>the original</a:t>
            </a:r>
            <a:r>
              <a:rPr kumimoji="0" lang="en-US" sz="900" b="0" i="1" u="none" strike="noStrike" cap="none" normalizeH="0" baseline="0" dirty="0" smtClean="0">
                <a:ln>
                  <a:noFill/>
                </a:ln>
                <a:solidFill>
                  <a:srgbClr val="202122"/>
                </a:solidFill>
                <a:effectLst/>
                <a:latin typeface="Arial" pitchFamily="34" charset="0"/>
                <a:cs typeface="Arial" pitchFamily="34" charset="0"/>
              </a:rPr>
              <a:t> on 20 February 2012. Retrieved 13 January 2012.</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95"/>
              </a:rPr>
              <a:t>"MP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95"/>
              </a:rPr>
              <a:t>Bhakta</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95"/>
              </a:rPr>
              <a:t> Das and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95"/>
              </a:rPr>
              <a:t>Sanjaya</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95"/>
              </a:rPr>
              <a:t>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95"/>
              </a:rPr>
              <a:t>Bhoi</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95"/>
              </a:rPr>
              <a:t> points out reasons for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95"/>
              </a:rPr>
              <a:t>Koshal</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95"/>
              </a:rPr>
              <a:t> state demand in parliament «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95"/>
              </a:rPr>
              <a:t>Koshal</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95"/>
              </a:rPr>
              <a:t> Discussion and Development Forum"</a:t>
            </a:r>
            <a:r>
              <a:rPr kumimoji="0" lang="en-US" sz="900" b="0" i="1" u="none" strike="noStrike" cap="none" normalizeH="0" baseline="0" dirty="0" smtClean="0">
                <a:ln>
                  <a:noFill/>
                </a:ln>
                <a:solidFill>
                  <a:srgbClr val="202122"/>
                </a:solidFill>
                <a:effectLst/>
                <a:latin typeface="Arial" pitchFamily="34" charset="0"/>
                <a:cs typeface="Arial" pitchFamily="34" charset="0"/>
              </a:rPr>
              <a:t>. Kddf.wordpress.com. 17 December 2009. Retrieved 13 January 2012.</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96"/>
              </a:rPr>
              <a:t>Starvation deaths continue, as officials demur</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97"/>
              </a:rPr>
              <a:t>"Quit,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97"/>
              </a:rPr>
              <a:t>Patnaik</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97"/>
              </a:rPr>
              <a:t>: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97"/>
              </a:rPr>
              <a:t>Oppn</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97"/>
              </a:rPr>
              <a:t> on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97"/>
              </a:rPr>
              <a:t>Balangir</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97"/>
              </a:rPr>
              <a:t> deaths"</a:t>
            </a:r>
            <a:r>
              <a:rPr kumimoji="0" lang="en-US" sz="900" b="0" i="1" u="none" strike="noStrike" cap="none" normalizeH="0" baseline="0" dirty="0" smtClean="0">
                <a:ln>
                  <a:noFill/>
                </a:ln>
                <a:solidFill>
                  <a:srgbClr val="202122"/>
                </a:solidFill>
                <a:effectLst/>
                <a:latin typeface="Arial" pitchFamily="34" charset="0"/>
                <a:cs typeface="Arial" pitchFamily="34" charset="0"/>
              </a:rPr>
              <a:t>. Hindustan Times. India. 25 February 2010. Archived from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98"/>
              </a:rPr>
              <a:t>the original</a:t>
            </a:r>
            <a:r>
              <a:rPr kumimoji="0" lang="en-US" sz="900" b="0" i="1" u="none" strike="noStrike" cap="none" normalizeH="0" baseline="0" dirty="0" smtClean="0">
                <a:ln>
                  <a:noFill/>
                </a:ln>
                <a:solidFill>
                  <a:srgbClr val="202122"/>
                </a:solidFill>
                <a:effectLst/>
                <a:latin typeface="Arial" pitchFamily="34" charset="0"/>
                <a:cs typeface="Arial" pitchFamily="34" charset="0"/>
              </a:rPr>
              <a:t> on 25 January 2013. Retrieved 13 January 2012.</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5"/>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99"/>
              </a:rPr>
              <a:t>"Hunger and democracy"</a:t>
            </a:r>
            <a:r>
              <a:rPr kumimoji="0" lang="en-US" sz="900" b="0" i="1" u="none" strike="noStrike" cap="none" normalizeH="0" baseline="0" dirty="0" smtClean="0">
                <a:ln>
                  <a:noFill/>
                </a:ln>
                <a:solidFill>
                  <a:srgbClr val="202122"/>
                </a:solidFill>
                <a:effectLst/>
                <a:latin typeface="Arial" pitchFamily="34" charset="0"/>
                <a:cs typeface="Arial" pitchFamily="34" charset="0"/>
              </a:rPr>
              <a:t>. Hinduonnet.com. Archived from the original on 6 June 2011. Retrieved 13 January 2012.</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6"/>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00"/>
              </a:rPr>
              <a:t>"30,000 farmers demand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00"/>
              </a:rPr>
              <a:t>Hirakud</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00"/>
              </a:rPr>
              <a:t> dam water"</a:t>
            </a:r>
            <a:r>
              <a:rPr kumimoji="0" lang="en-US" sz="900" b="0" i="1" u="none" strike="noStrike" cap="none" normalizeH="0" baseline="0" dirty="0" smtClean="0">
                <a:ln>
                  <a:noFill/>
                </a:ln>
                <a:solidFill>
                  <a:srgbClr val="202122"/>
                </a:solidFill>
                <a:effectLst/>
                <a:latin typeface="Arial" pitchFamily="34" charset="0"/>
                <a:cs typeface="Arial" pitchFamily="34" charset="0"/>
              </a:rPr>
              <a:t>. India Environment Portal. 30 December 2007.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01"/>
              </a:rPr>
              <a:t>Archived</a:t>
            </a:r>
            <a:r>
              <a:rPr kumimoji="0" lang="en-US" sz="900" b="0" i="1" u="none" strike="noStrike" cap="none" normalizeH="0" baseline="0" dirty="0" smtClean="0">
                <a:ln>
                  <a:noFill/>
                </a:ln>
                <a:solidFill>
                  <a:srgbClr val="202122"/>
                </a:solidFill>
                <a:effectLst/>
                <a:latin typeface="Arial" pitchFamily="34" charset="0"/>
                <a:cs typeface="Arial" pitchFamily="34" charset="0"/>
              </a:rPr>
              <a:t> from the original on 14 July 2014. Retrieved 13 January 2012.</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7"/>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02"/>
              </a:rPr>
              <a:t>"The Pioneer"</a:t>
            </a:r>
            <a:r>
              <a:rPr kumimoji="0" lang="en-US" sz="900" b="0" i="1" u="none" strike="noStrike" cap="none" normalizeH="0" baseline="0" dirty="0" smtClean="0">
                <a:ln>
                  <a:noFill/>
                </a:ln>
                <a:solidFill>
                  <a:srgbClr val="202122"/>
                </a:solidFill>
                <a:effectLst/>
                <a:latin typeface="Arial" pitchFamily="34" charset="0"/>
                <a:cs typeface="Arial" pitchFamily="34" charset="0"/>
              </a:rPr>
              <a:t>. 23 September 2015. Archived from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03"/>
              </a:rPr>
              <a:t>the original</a:t>
            </a:r>
            <a:r>
              <a:rPr kumimoji="0" lang="en-US" sz="900" b="0" i="1" u="none" strike="noStrike" cap="none" normalizeH="0" baseline="0" dirty="0" smtClean="0">
                <a:ln>
                  <a:noFill/>
                </a:ln>
                <a:solidFill>
                  <a:srgbClr val="202122"/>
                </a:solidFill>
                <a:effectLst/>
                <a:latin typeface="Arial" pitchFamily="34" charset="0"/>
                <a:cs typeface="Arial" pitchFamily="34" charset="0"/>
              </a:rPr>
              <a:t> on 23 September 2015.</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8"/>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04"/>
              </a:rPr>
              <a:t>"New medical college inaugurated in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04"/>
              </a:rPr>
              <a:t>Balangir</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04"/>
              </a:rPr>
              <a:t>"</a:t>
            </a:r>
            <a:r>
              <a:rPr kumimoji="0" lang="en-US" sz="900" b="0" i="1" u="none" strike="noStrike" cap="none" normalizeH="0" baseline="0" dirty="0" smtClean="0">
                <a:ln>
                  <a:noFill/>
                </a:ln>
                <a:solidFill>
                  <a:srgbClr val="202122"/>
                </a:solidFill>
                <a:effectLst/>
                <a:latin typeface="Arial" pitchFamily="34" charset="0"/>
                <a:cs typeface="Arial" pitchFamily="34" charset="0"/>
              </a:rPr>
              <a:t>. The Hindu, 31 August 2018. Retrieved 31 August 2018.</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9"/>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05"/>
              </a:rPr>
              <a:t>"</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05"/>
              </a:rPr>
              <a:t>Odisha</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05"/>
              </a:rPr>
              <a:t>: Tata Projects To Construct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05"/>
              </a:rPr>
              <a:t>Bhawanipatna</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05"/>
              </a:rPr>
              <a:t> Medical College Infra"</a:t>
            </a:r>
            <a:r>
              <a:rPr kumimoji="0" lang="en-US" sz="900" b="0" i="1"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err="1" smtClean="0">
                <a:ln>
                  <a:noFill/>
                </a:ln>
                <a:solidFill>
                  <a:srgbClr val="202122"/>
                </a:solidFill>
                <a:effectLst/>
                <a:latin typeface="Arial" pitchFamily="34" charset="0"/>
                <a:cs typeface="Arial" pitchFamily="34" charset="0"/>
              </a:rPr>
              <a:t>Sambad</a:t>
            </a:r>
            <a:r>
              <a:rPr kumimoji="0" lang="en-US" sz="900" b="0" i="1" u="none" strike="noStrike" cap="none" normalizeH="0" baseline="0" dirty="0" smtClean="0">
                <a:ln>
                  <a:noFill/>
                </a:ln>
                <a:solidFill>
                  <a:srgbClr val="202122"/>
                </a:solidFill>
                <a:effectLst/>
                <a:latin typeface="Arial" pitchFamily="34" charset="0"/>
                <a:cs typeface="Arial" pitchFamily="34" charset="0"/>
              </a:rPr>
              <a:t> English Bureau, 9 November 2018. Retrieved 9 November 2018.</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10"/>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06"/>
              </a:rPr>
              <a:t>"</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06"/>
              </a:rPr>
              <a:t>Sundergarh</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06"/>
              </a:rPr>
              <a:t> medical college construction from 15 Aug"</a:t>
            </a:r>
            <a:r>
              <a:rPr kumimoji="0" lang="en-US" sz="900" b="0" i="1" u="none" strike="noStrike" cap="none" normalizeH="0" baseline="0" dirty="0" smtClean="0">
                <a:ln>
                  <a:noFill/>
                </a:ln>
                <a:solidFill>
                  <a:srgbClr val="202122"/>
                </a:solidFill>
                <a:effectLst/>
                <a:latin typeface="Arial" pitchFamily="34" charset="0"/>
                <a:cs typeface="Arial" pitchFamily="34" charset="0"/>
              </a:rPr>
              <a:t>. orissadiary.com, 22 March 2017. Retrieved 22 March 2017.</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11"/>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err="1" smtClean="0">
                <a:ln>
                  <a:noFill/>
                </a:ln>
                <a:solidFill>
                  <a:srgbClr val="202122"/>
                </a:solidFill>
                <a:effectLst/>
                <a:latin typeface="Arial" pitchFamily="34" charset="0"/>
                <a:cs typeface="Arial" pitchFamily="34" charset="0"/>
              </a:rPr>
              <a:t>Sahu</a:t>
            </a:r>
            <a:r>
              <a:rPr kumimoji="0" lang="en-US" sz="900" b="0" i="1"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err="1" smtClean="0">
                <a:ln>
                  <a:noFill/>
                </a:ln>
                <a:solidFill>
                  <a:srgbClr val="202122"/>
                </a:solidFill>
                <a:effectLst/>
                <a:latin typeface="Arial" pitchFamily="34" charset="0"/>
                <a:cs typeface="Arial" pitchFamily="34" charset="0"/>
              </a:rPr>
              <a:t>Gopal</a:t>
            </a:r>
            <a:r>
              <a:rPr kumimoji="0" lang="en-US" sz="900" b="0" i="1" u="none" strike="noStrike" cap="none" normalizeH="0" baseline="0" dirty="0" smtClean="0">
                <a:ln>
                  <a:noFill/>
                </a:ln>
                <a:solidFill>
                  <a:srgbClr val="202122"/>
                </a:solidFill>
                <a:effectLst/>
                <a:latin typeface="Arial" pitchFamily="34" charset="0"/>
                <a:cs typeface="Arial" pitchFamily="34" charset="0"/>
              </a:rPr>
              <a:t> Krishna (2002). A derivational morphology of </a:t>
            </a:r>
            <a:r>
              <a:rPr kumimoji="0" lang="en-US" sz="900" b="0" i="1" u="none" strike="noStrike" cap="none" normalizeH="0" baseline="0" dirty="0" err="1" smtClean="0">
                <a:ln>
                  <a:noFill/>
                </a:ln>
                <a:solidFill>
                  <a:srgbClr val="202122"/>
                </a:solidFill>
                <a:effectLst/>
                <a:latin typeface="Arial" pitchFamily="34" charset="0"/>
                <a:cs typeface="Arial" pitchFamily="34" charset="0"/>
              </a:rPr>
              <a:t>Sambalpuri</a:t>
            </a:r>
            <a:r>
              <a:rPr kumimoji="0" lang="en-US" sz="900" b="0" i="1" u="none" strike="noStrike" cap="none" normalizeH="0" baseline="0" dirty="0" smtClean="0">
                <a:ln>
                  <a:noFill/>
                </a:ln>
                <a:solidFill>
                  <a:srgbClr val="202122"/>
                </a:solidFill>
                <a:effectLst/>
                <a:latin typeface="Arial" pitchFamily="34" charset="0"/>
                <a:cs typeface="Arial" pitchFamily="34" charset="0"/>
              </a:rPr>
              <a:t> (Thesis). </a:t>
            </a:r>
            <a:r>
              <a:rPr kumimoji="0" lang="en-US" sz="900" b="0" i="1" u="none" strike="noStrike" cap="none" normalizeH="0" baseline="0" dirty="0" err="1" smtClean="0">
                <a:ln>
                  <a:noFill/>
                </a:ln>
                <a:solidFill>
                  <a:srgbClr val="202122"/>
                </a:solidFill>
                <a:effectLst/>
                <a:latin typeface="Arial" pitchFamily="34" charset="0"/>
                <a:cs typeface="Arial" pitchFamily="34" charset="0"/>
              </a:rPr>
              <a:t>Sambalpur</a:t>
            </a:r>
            <a:r>
              <a:rPr kumimoji="0" lang="en-US" sz="900" b="0" i="1" u="none" strike="noStrike" cap="none" normalizeH="0" baseline="0" dirty="0" smtClean="0">
                <a:ln>
                  <a:noFill/>
                </a:ln>
                <a:solidFill>
                  <a:srgbClr val="202122"/>
                </a:solidFill>
                <a:effectLst/>
                <a:latin typeface="Arial" pitchFamily="34" charset="0"/>
                <a:cs typeface="Arial" pitchFamily="34" charset="0"/>
              </a:rPr>
              <a:t> University. </a:t>
            </a:r>
            <a:r>
              <a:rPr kumimoji="0" lang="en-US" sz="900" b="0" i="1" u="none" strike="noStrike" cap="none" normalizeH="0" baseline="0" dirty="0" smtClean="0">
                <a:ln>
                  <a:noFill/>
                </a:ln>
                <a:solidFill>
                  <a:srgbClr val="0645AD"/>
                </a:solidFill>
                <a:effectLst/>
                <a:latin typeface="Arial" pitchFamily="34" charset="0"/>
                <a:cs typeface="Arial" pitchFamily="34" charset="0"/>
                <a:hlinkClick r:id="rId107" tooltip="Hdl (identifier)"/>
              </a:rPr>
              <a:t>hdl</a:t>
            </a:r>
            <a:r>
              <a:rPr kumimoji="0" lang="en-US" sz="900" b="0" i="1" u="none" strike="noStrike" cap="none" normalizeH="0" baseline="0" dirty="0" smtClean="0">
                <a:ln>
                  <a:noFill/>
                </a:ln>
                <a:solidFill>
                  <a:srgbClr val="202122"/>
                </a:solidFill>
                <a:effectLst/>
                <a:latin typeface="Arial" pitchFamily="34" charset="0"/>
                <a:cs typeface="Arial" pitchFamily="34" charset="0"/>
              </a:rPr>
              <a:t>:</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08"/>
              </a:rPr>
              <a:t>10603/187186</a:t>
            </a:r>
            <a:r>
              <a:rPr kumimoji="0" lang="en-US" sz="900" b="0" i="1" u="none" strike="noStrike" cap="none" normalizeH="0" baseline="0" dirty="0" smtClean="0">
                <a:ln>
                  <a:noFill/>
                </a:ln>
                <a:solidFill>
                  <a:srgbClr val="202122"/>
                </a:solidFill>
                <a:effectLst/>
                <a:latin typeface="Arial" pitchFamily="34" charset="0"/>
                <a:cs typeface="Arial" pitchFamily="34" charset="0"/>
              </a:rPr>
              <a:t>.</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12"/>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202122"/>
                </a:solidFill>
                <a:effectLst/>
                <a:latin typeface="Arial" pitchFamily="34" charset="0"/>
                <a:cs typeface="Arial" pitchFamily="34" charset="0"/>
              </a:rPr>
              <a:t>PTI (1 December 2009).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09"/>
              </a:rPr>
              <a:t>"The Hindu : News / National : Requests to include 38 languages in Constitution pending: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09"/>
              </a:rPr>
              <a:t>Govt</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09"/>
              </a:rPr>
              <a:t>"</a:t>
            </a:r>
            <a:r>
              <a:rPr kumimoji="0" lang="en-US" sz="900" b="0" i="1" u="none" strike="noStrike" cap="none" normalizeH="0" baseline="0" dirty="0" smtClean="0">
                <a:ln>
                  <a:noFill/>
                </a:ln>
                <a:solidFill>
                  <a:srgbClr val="202122"/>
                </a:solidFill>
                <a:effectLst/>
                <a:latin typeface="Arial" pitchFamily="34" charset="0"/>
                <a:cs typeface="Arial" pitchFamily="34" charset="0"/>
              </a:rPr>
              <a:t>. Beta.thehindu.com.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10"/>
              </a:rPr>
              <a:t>Archived</a:t>
            </a:r>
            <a:r>
              <a:rPr kumimoji="0" lang="en-US" sz="900" b="0" i="1" u="none" strike="noStrike" cap="none" normalizeH="0" baseline="0" dirty="0" smtClean="0">
                <a:ln>
                  <a:noFill/>
                </a:ln>
                <a:solidFill>
                  <a:srgbClr val="202122"/>
                </a:solidFill>
                <a:effectLst/>
                <a:latin typeface="Arial" pitchFamily="34" charset="0"/>
                <a:cs typeface="Arial" pitchFamily="34" charset="0"/>
              </a:rPr>
              <a:t> from the original on 30 January 2016. Retrieved 13 January 2012.</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13"/>
              <a:tabLst/>
            </a:pP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0"/>
              </a:rPr>
              <a:t>Jump up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10"/>
              </a:rPr>
              <a:t>to:</a:t>
            </a:r>
            <a:r>
              <a:rPr kumimoji="0" lang="en-US" sz="700" b="1" i="1" u="none" strike="noStrike" cap="none" normalizeH="0" baseline="30000" dirty="0" err="1" smtClean="0">
                <a:ln>
                  <a:noFill/>
                </a:ln>
                <a:solidFill>
                  <a:srgbClr val="0645AD"/>
                </a:solidFill>
                <a:effectLst/>
                <a:latin typeface="Arial" pitchFamily="34" charset="0"/>
                <a:cs typeface="Arial" pitchFamily="34" charset="0"/>
                <a:hlinkClick r:id="rId10"/>
              </a:rPr>
              <a:t>a</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700" b="1" i="1" u="none" strike="noStrike" cap="none" normalizeH="0" baseline="30000" dirty="0" smtClean="0">
                <a:ln>
                  <a:noFill/>
                </a:ln>
                <a:solidFill>
                  <a:srgbClr val="0645AD"/>
                </a:solidFill>
                <a:effectLst/>
                <a:latin typeface="Arial" pitchFamily="34" charset="0"/>
                <a:cs typeface="Arial" pitchFamily="34" charset="0"/>
                <a:hlinkClick r:id="rId10"/>
              </a:rPr>
              <a:t>b</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11"/>
              </a:rPr>
              <a:t>Cong flays demand for </a:t>
            </a:r>
            <a:r>
              <a:rPr kumimoji="0" lang="en-US" sz="900" b="0" i="0" u="none" strike="noStrike" cap="none" normalizeH="0" baseline="0" dirty="0" err="1" smtClean="0">
                <a:ln>
                  <a:noFill/>
                </a:ln>
                <a:solidFill>
                  <a:srgbClr val="3366BB"/>
                </a:solidFill>
                <a:effectLst/>
                <a:latin typeface="Arial" pitchFamily="34" charset="0"/>
                <a:cs typeface="Arial" pitchFamily="34" charset="0"/>
                <a:hlinkClick r:id="rId111"/>
              </a:rPr>
              <a:t>Kosal</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11"/>
              </a:rPr>
              <a:t> state</a:t>
            </a:r>
            <a:r>
              <a:rPr kumimoji="0" lang="en-US" sz="700" b="0" i="0" u="none" strike="noStrike" cap="none" normalizeH="0" baseline="30000" dirty="0" smtClean="0">
                <a:ln>
                  <a:noFill/>
                </a:ln>
                <a:solidFill>
                  <a:srgbClr val="202122"/>
                </a:solidFill>
                <a:effectLst/>
                <a:latin typeface="Arial" pitchFamily="34" charset="0"/>
                <a:cs typeface="Arial" pitchFamily="34" charset="0"/>
              </a:rPr>
              <a:t>[</a:t>
            </a:r>
            <a:r>
              <a:rPr kumimoji="0" lang="en-US" sz="700" b="0" i="1" u="none" strike="noStrike" cap="none" normalizeH="0" baseline="30000" dirty="0" smtClean="0">
                <a:ln>
                  <a:noFill/>
                </a:ln>
                <a:solidFill>
                  <a:srgbClr val="0645AD"/>
                </a:solidFill>
                <a:effectLst/>
                <a:latin typeface="Arial" pitchFamily="34" charset="0"/>
                <a:cs typeface="Arial" pitchFamily="34" charset="0"/>
                <a:hlinkClick r:id="rId112" tooltip="Wikipedia:Link rot"/>
              </a:rPr>
              <a:t>permanent dead link</a:t>
            </a:r>
            <a:r>
              <a:rPr kumimoji="0" lang="en-US" sz="700" b="0" i="0" u="none" strike="noStrike" cap="none" normalizeH="0" baseline="30000" dirty="0" smtClean="0">
                <a:ln>
                  <a:noFill/>
                </a:ln>
                <a:solidFill>
                  <a:srgbClr val="202122"/>
                </a:solidFill>
                <a:effectLst/>
                <a:latin typeface="Arial" pitchFamily="34" charset="0"/>
                <a:cs typeface="Arial" pitchFamily="34" charset="0"/>
              </a:rPr>
              <a:t>]</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14"/>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13"/>
              </a:rPr>
              <a:t>"BJP legislator spearheads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13"/>
              </a:rPr>
              <a:t>Kosal</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13"/>
              </a:rPr>
              <a:t> slogan"</a:t>
            </a:r>
            <a:r>
              <a:rPr kumimoji="0" lang="en-US" sz="900" b="0" i="1"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0645AD"/>
                </a:solidFill>
                <a:effectLst/>
                <a:latin typeface="Arial" pitchFamily="34" charset="0"/>
                <a:cs typeface="Arial" pitchFamily="34" charset="0"/>
                <a:hlinkClick r:id="rId114" tooltip="The Hindu"/>
              </a:rPr>
              <a:t>The Hindu</a:t>
            </a:r>
            <a:r>
              <a:rPr kumimoji="0" lang="en-US" sz="900" b="0" i="1" u="none" strike="noStrike" cap="none" normalizeH="0" baseline="0" dirty="0" smtClean="0">
                <a:ln>
                  <a:noFill/>
                </a:ln>
                <a:solidFill>
                  <a:srgbClr val="202122"/>
                </a:solidFill>
                <a:effectLst/>
                <a:latin typeface="Arial" pitchFamily="34" charset="0"/>
                <a:cs typeface="Arial" pitchFamily="34" charset="0"/>
              </a:rPr>
              <a:t>. India. 7 March 2004. Archived from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15"/>
              </a:rPr>
              <a:t>the original</a:t>
            </a:r>
            <a:r>
              <a:rPr kumimoji="0" lang="en-US" sz="900" b="0" i="1" u="none" strike="noStrike" cap="none" normalizeH="0" baseline="0" dirty="0" smtClean="0">
                <a:ln>
                  <a:noFill/>
                </a:ln>
                <a:solidFill>
                  <a:srgbClr val="202122"/>
                </a:solidFill>
                <a:effectLst/>
                <a:latin typeface="Arial" pitchFamily="34" charset="0"/>
                <a:cs typeface="Arial" pitchFamily="34" charset="0"/>
              </a:rPr>
              <a:t> on 8 November 2012. Retrieved 13 January 2012.</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15"/>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16"/>
              </a:rPr>
              <a:t>"</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16"/>
              </a:rPr>
              <a:t>Kosal</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16"/>
              </a:rPr>
              <a:t> state only if Orissa wants: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16"/>
              </a:rPr>
              <a:t>Advani</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16"/>
              </a:rPr>
              <a:t>"</a:t>
            </a:r>
            <a:r>
              <a:rPr kumimoji="0" lang="en-US" sz="900" b="0" i="1" u="none" strike="noStrike" cap="none" normalizeH="0" baseline="0" dirty="0" smtClean="0">
                <a:ln>
                  <a:noFill/>
                </a:ln>
                <a:solidFill>
                  <a:srgbClr val="202122"/>
                </a:solidFill>
                <a:effectLst/>
                <a:latin typeface="Arial" pitchFamily="34" charset="0"/>
                <a:cs typeface="Arial" pitchFamily="34" charset="0"/>
              </a:rPr>
              <a:t>. The Indian Express. India. 14 April 2004. Retrieved 13 January 2012.</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16"/>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17"/>
              </a:rPr>
              <a:t>"Demand of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17"/>
              </a:rPr>
              <a:t>Koshal</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17"/>
              </a:rPr>
              <a:t> state «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17"/>
              </a:rPr>
              <a:t>Koshal</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17"/>
              </a:rPr>
              <a:t> Discussion and Development Forum"</a:t>
            </a:r>
            <a:r>
              <a:rPr kumimoji="0" lang="en-US" sz="900" b="0" i="1" u="none" strike="noStrike" cap="none" normalizeH="0" baseline="0" dirty="0" smtClean="0">
                <a:ln>
                  <a:noFill/>
                </a:ln>
                <a:solidFill>
                  <a:srgbClr val="202122"/>
                </a:solidFill>
                <a:effectLst/>
                <a:latin typeface="Arial" pitchFamily="34" charset="0"/>
                <a:cs typeface="Arial" pitchFamily="34" charset="0"/>
              </a:rPr>
              <a:t>. Kddf.wordpress.com.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18"/>
              </a:rPr>
              <a:t>Archived</a:t>
            </a:r>
            <a:r>
              <a:rPr kumimoji="0" lang="en-US" sz="900" b="0" i="1" u="none" strike="noStrike" cap="none" normalizeH="0" baseline="0" dirty="0" smtClean="0">
                <a:ln>
                  <a:noFill/>
                </a:ln>
                <a:solidFill>
                  <a:srgbClr val="202122"/>
                </a:solidFill>
                <a:effectLst/>
                <a:latin typeface="Arial" pitchFamily="34" charset="0"/>
                <a:cs typeface="Arial" pitchFamily="34" charset="0"/>
              </a:rPr>
              <a:t> from the original on 18 July 2011. Retrieved 13 January 2012.</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17"/>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19"/>
              </a:rPr>
              <a:t>"</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19"/>
              </a:rPr>
              <a:t>Contemparary</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19"/>
              </a:rPr>
              <a:t> News &amp; Features"</a:t>
            </a:r>
            <a:r>
              <a:rPr kumimoji="0" lang="en-US" sz="900" b="0" i="1" u="none" strike="noStrike" cap="none" normalizeH="0" baseline="0" dirty="0" smtClean="0">
                <a:ln>
                  <a:noFill/>
                </a:ln>
                <a:solidFill>
                  <a:srgbClr val="202122"/>
                </a:solidFill>
                <a:effectLst/>
                <a:latin typeface="Arial" pitchFamily="34" charset="0"/>
                <a:cs typeface="Arial" pitchFamily="34" charset="0"/>
              </a:rPr>
              <a:t>. Archived from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20"/>
              </a:rPr>
              <a:t>the original</a:t>
            </a:r>
            <a:r>
              <a:rPr kumimoji="0" lang="en-US" sz="900" b="0" i="1" u="none" strike="noStrike" cap="none" normalizeH="0" baseline="0" dirty="0" smtClean="0">
                <a:ln>
                  <a:noFill/>
                </a:ln>
                <a:solidFill>
                  <a:srgbClr val="202122"/>
                </a:solidFill>
                <a:effectLst/>
                <a:latin typeface="Arial" pitchFamily="34" charset="0"/>
                <a:cs typeface="Arial" pitchFamily="34" charset="0"/>
              </a:rPr>
              <a:t> on 25 July 2011. Retrieved 4 February 2011.</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18"/>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21"/>
              </a:rPr>
              <a:t>http://203.197.197.71/presentation/leftnavigation/news/india/rs-10,000-cr-chavan-package-for-vidharba.aspx</a:t>
            </a:r>
            <a:r>
              <a:rPr kumimoji="0" lang="en-US" sz="700" b="0" i="0" u="none" strike="noStrike" cap="none" normalizeH="0" baseline="30000" dirty="0" smtClean="0">
                <a:ln>
                  <a:noFill/>
                </a:ln>
                <a:solidFill>
                  <a:srgbClr val="202122"/>
                </a:solidFill>
                <a:effectLst/>
                <a:latin typeface="Arial" pitchFamily="34" charset="0"/>
                <a:cs typeface="Arial" pitchFamily="34" charset="0"/>
              </a:rPr>
              <a:t>[</a:t>
            </a:r>
            <a:r>
              <a:rPr kumimoji="0" lang="en-US" sz="700" b="0" i="1" u="none" strike="noStrike" cap="none" normalizeH="0" baseline="30000" dirty="0" smtClean="0">
                <a:ln>
                  <a:noFill/>
                </a:ln>
                <a:solidFill>
                  <a:srgbClr val="0645AD"/>
                </a:solidFill>
                <a:effectLst/>
                <a:latin typeface="Arial" pitchFamily="34" charset="0"/>
                <a:cs typeface="Arial" pitchFamily="34" charset="0"/>
                <a:hlinkClick r:id="rId112" tooltip="Wikipedia:Link rot"/>
              </a:rPr>
              <a:t>dead link</a:t>
            </a:r>
            <a:r>
              <a:rPr kumimoji="0" lang="en-US" sz="700" b="0" i="0" u="none" strike="noStrike" cap="none" normalizeH="0" baseline="30000" dirty="0" smtClean="0">
                <a:ln>
                  <a:noFill/>
                </a:ln>
                <a:solidFill>
                  <a:srgbClr val="202122"/>
                </a:solidFill>
                <a:effectLst/>
                <a:latin typeface="Arial" pitchFamily="34" charset="0"/>
                <a:cs typeface="Arial" pitchFamily="34" charset="0"/>
              </a:rPr>
              <a:t>]</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19"/>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22"/>
              </a:rPr>
              <a:t>"</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22"/>
              </a:rPr>
              <a:t>Kosal</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22"/>
              </a:rPr>
              <a:t> Dal holds demo in support of separate State"</a:t>
            </a:r>
            <a:r>
              <a:rPr kumimoji="0" lang="en-US" sz="900" b="0" i="1"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23"/>
              </a:rPr>
              <a:t>Archived</a:t>
            </a:r>
            <a:r>
              <a:rPr kumimoji="0" lang="en-US" sz="900" b="0" i="1" u="none" strike="noStrike" cap="none" normalizeH="0" baseline="0" dirty="0" smtClean="0">
                <a:ln>
                  <a:noFill/>
                </a:ln>
                <a:solidFill>
                  <a:srgbClr val="202122"/>
                </a:solidFill>
                <a:effectLst/>
                <a:latin typeface="Arial" pitchFamily="34" charset="0"/>
                <a:cs typeface="Arial" pitchFamily="34" charset="0"/>
              </a:rPr>
              <a:t> from the original on 28 September 2013. Retrieved 4 February 2011.</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0"/>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24"/>
              </a:rPr>
              <a:t>"Congress MP demands separate W Orissa state"</a:t>
            </a:r>
            <a:r>
              <a:rPr kumimoji="0" lang="en-US" sz="900" b="0" i="1"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25"/>
              </a:rPr>
              <a:t>Archived</a:t>
            </a:r>
            <a:r>
              <a:rPr kumimoji="0" lang="en-US" sz="900" b="0" i="1" u="none" strike="noStrike" cap="none" normalizeH="0" baseline="0" dirty="0" smtClean="0">
                <a:ln>
                  <a:noFill/>
                </a:ln>
                <a:solidFill>
                  <a:srgbClr val="202122"/>
                </a:solidFill>
                <a:effectLst/>
                <a:latin typeface="Arial" pitchFamily="34" charset="0"/>
                <a:cs typeface="Arial" pitchFamily="34" charset="0"/>
              </a:rPr>
              <a:t> from the original on 30 January 2016. Retrieved 24 May 2013.</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1"/>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26"/>
              </a:rPr>
              <a:t>"</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26"/>
              </a:rPr>
              <a:t>Kosal</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26"/>
              </a:rPr>
              <a:t> is our birth right"</a:t>
            </a:r>
            <a:r>
              <a:rPr kumimoji="0" lang="en-US" sz="900" b="0" i="1" u="none" strike="noStrike" cap="none" normalizeH="0" baseline="0" dirty="0" smtClean="0">
                <a:ln>
                  <a:noFill/>
                </a:ln>
                <a:solidFill>
                  <a:srgbClr val="202122"/>
                </a:solidFill>
                <a:effectLst/>
                <a:latin typeface="Arial" pitchFamily="34" charset="0"/>
                <a:cs typeface="Arial" pitchFamily="34" charset="0"/>
              </a:rPr>
              <a:t>. Orissadiary.com. 14 December 2009. Archived from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27"/>
              </a:rPr>
              <a:t>the original</a:t>
            </a:r>
            <a:r>
              <a:rPr kumimoji="0" lang="en-US" sz="900" b="0" i="1" u="none" strike="noStrike" cap="none" normalizeH="0" baseline="0" dirty="0" smtClean="0">
                <a:ln>
                  <a:noFill/>
                </a:ln>
                <a:solidFill>
                  <a:srgbClr val="202122"/>
                </a:solidFill>
                <a:effectLst/>
                <a:latin typeface="Arial" pitchFamily="34" charset="0"/>
                <a:cs typeface="Arial" pitchFamily="34" charset="0"/>
              </a:rPr>
              <a:t> on 15 January 2010. Retrieved 13 January 2012.</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2"/>
              <a:tabLst/>
            </a:pP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0"/>
              </a:rPr>
              <a:t>Jump up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10"/>
              </a:rPr>
              <a:t>to:</a:t>
            </a:r>
            <a:r>
              <a:rPr kumimoji="0" lang="en-US" sz="700" b="1" i="1" u="none" strike="noStrike" cap="none" normalizeH="0" baseline="30000" dirty="0" err="1" smtClean="0">
                <a:ln>
                  <a:noFill/>
                </a:ln>
                <a:solidFill>
                  <a:srgbClr val="0645AD"/>
                </a:solidFill>
                <a:effectLst/>
                <a:latin typeface="Arial" pitchFamily="34" charset="0"/>
                <a:cs typeface="Arial" pitchFamily="34" charset="0"/>
                <a:hlinkClick r:id="rId10"/>
              </a:rPr>
              <a:t>a</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700" b="1" i="1" u="none" strike="noStrike" cap="none" normalizeH="0" baseline="30000" dirty="0" smtClean="0">
                <a:ln>
                  <a:noFill/>
                </a:ln>
                <a:solidFill>
                  <a:srgbClr val="0645AD"/>
                </a:solidFill>
                <a:effectLst/>
                <a:latin typeface="Arial" pitchFamily="34" charset="0"/>
                <a:cs typeface="Arial" pitchFamily="34" charset="0"/>
                <a:hlinkClick r:id="rId10"/>
              </a:rPr>
              <a:t>b</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err="1" smtClean="0">
                <a:ln>
                  <a:noFill/>
                </a:ln>
                <a:solidFill>
                  <a:srgbClr val="3366BB"/>
                </a:solidFill>
                <a:effectLst/>
                <a:latin typeface="Arial" pitchFamily="34" charset="0"/>
                <a:cs typeface="Arial" pitchFamily="34" charset="0"/>
                <a:hlinkClick r:id="rId128"/>
              </a:rPr>
              <a:t>Kosal</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28"/>
              </a:rPr>
              <a:t> activists tear Orissa map students boycott classes</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29"/>
              </a:rPr>
              <a:t>Archived</a:t>
            </a:r>
            <a:r>
              <a:rPr kumimoji="0" lang="en-US" sz="900" b="0" i="0" u="none" strike="noStrike" cap="none" normalizeH="0" baseline="0" dirty="0" smtClean="0">
                <a:ln>
                  <a:noFill/>
                </a:ln>
                <a:solidFill>
                  <a:srgbClr val="202122"/>
                </a:solidFill>
                <a:effectLst/>
                <a:latin typeface="Arial" pitchFamily="34" charset="0"/>
                <a:cs typeface="Arial" pitchFamily="34" charset="0"/>
              </a:rPr>
              <a:t> 1 February 2014 at the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130" tooltip="Wayback Machine"/>
              </a:rPr>
              <a:t>Wayback</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0" tooltip="Wayback Machine"/>
              </a:rPr>
              <a:t> Machine</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3"/>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31"/>
              </a:rPr>
              <a:t>"</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31"/>
              </a:rPr>
              <a:t>Koshal</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31"/>
              </a:rPr>
              <a:t> state: Lawyers up the ante"</a:t>
            </a:r>
            <a:r>
              <a:rPr kumimoji="0" lang="en-US" sz="900" b="0" i="1"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32"/>
              </a:rPr>
              <a:t>Archived</a:t>
            </a:r>
            <a:r>
              <a:rPr kumimoji="0" lang="en-US" sz="900" b="0" i="1" u="none" strike="noStrike" cap="none" normalizeH="0" baseline="0" dirty="0" smtClean="0">
                <a:ln>
                  <a:noFill/>
                </a:ln>
                <a:solidFill>
                  <a:srgbClr val="202122"/>
                </a:solidFill>
                <a:effectLst/>
                <a:latin typeface="Arial" pitchFamily="34" charset="0"/>
                <a:cs typeface="Arial" pitchFamily="34" charset="0"/>
              </a:rPr>
              <a:t> from the original on 21 February 2014. Retrieved 24 May 2013.</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4"/>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err="1" smtClean="0">
                <a:ln>
                  <a:noFill/>
                </a:ln>
                <a:solidFill>
                  <a:srgbClr val="3366BB"/>
                </a:solidFill>
                <a:effectLst/>
                <a:latin typeface="Arial" pitchFamily="34" charset="0"/>
                <a:cs typeface="Arial" pitchFamily="34" charset="0"/>
                <a:hlinkClick r:id="rId133"/>
              </a:rPr>
              <a:t>Balangir</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33"/>
              </a:rPr>
              <a:t> Bar extends support for </a:t>
            </a:r>
            <a:r>
              <a:rPr kumimoji="0" lang="en-US" sz="900" b="0" i="0" u="none" strike="noStrike" cap="none" normalizeH="0" baseline="0" dirty="0" err="1" smtClean="0">
                <a:ln>
                  <a:noFill/>
                </a:ln>
                <a:solidFill>
                  <a:srgbClr val="3366BB"/>
                </a:solidFill>
                <a:effectLst/>
                <a:latin typeface="Arial" pitchFamily="34" charset="0"/>
                <a:cs typeface="Arial" pitchFamily="34" charset="0"/>
                <a:hlinkClick r:id="rId133"/>
              </a:rPr>
              <a:t>Kosal</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33"/>
              </a:rPr>
              <a:t> State</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34"/>
              </a:rPr>
              <a:t>Archived</a:t>
            </a:r>
            <a:r>
              <a:rPr kumimoji="0" lang="en-US" sz="900" b="0" i="0" u="none" strike="noStrike" cap="none" normalizeH="0" baseline="0" dirty="0" smtClean="0">
                <a:ln>
                  <a:noFill/>
                </a:ln>
                <a:solidFill>
                  <a:srgbClr val="202122"/>
                </a:solidFill>
                <a:effectLst/>
                <a:latin typeface="Arial" pitchFamily="34" charset="0"/>
                <a:cs typeface="Arial" pitchFamily="34" charset="0"/>
              </a:rPr>
              <a:t> 1 February 2014 at the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130" tooltip="Wayback Machine"/>
              </a:rPr>
              <a:t>Wayback</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0" tooltip="Wayback Machine"/>
              </a:rPr>
              <a:t> Machine</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5"/>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35"/>
              </a:rPr>
              <a:t>"Maps of separate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35"/>
              </a:rPr>
              <a:t>Kosala</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35"/>
              </a:rPr>
              <a:t> state distributed in Orissa"</a:t>
            </a:r>
            <a:r>
              <a:rPr kumimoji="0" lang="en-US" sz="900" b="0" i="1" u="none" strike="noStrike" cap="none" normalizeH="0" baseline="0" dirty="0" smtClean="0">
                <a:ln>
                  <a:noFill/>
                </a:ln>
                <a:solidFill>
                  <a:srgbClr val="202122"/>
                </a:solidFill>
                <a:effectLst/>
                <a:latin typeface="Arial" pitchFamily="34" charset="0"/>
                <a:cs typeface="Arial" pitchFamily="34" charset="0"/>
              </a:rPr>
              <a:t>. Thaindian.com. 18 December 2009.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36"/>
              </a:rPr>
              <a:t>Archived</a:t>
            </a:r>
            <a:r>
              <a:rPr kumimoji="0" lang="en-US" sz="900" b="0" i="1" u="none" strike="noStrike" cap="none" normalizeH="0" baseline="0" dirty="0" smtClean="0">
                <a:ln>
                  <a:noFill/>
                </a:ln>
                <a:solidFill>
                  <a:srgbClr val="202122"/>
                </a:solidFill>
                <a:effectLst/>
                <a:latin typeface="Arial" pitchFamily="34" charset="0"/>
                <a:cs typeface="Arial" pitchFamily="34" charset="0"/>
              </a:rPr>
              <a:t> from the original on 16 October 2012. Retrieved 13 January 2012.</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6"/>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37"/>
              </a:rPr>
              <a:t>"HugeDomains.com - OrissaToday.com is for sale (Orissa Today)"</a:t>
            </a:r>
            <a:r>
              <a:rPr kumimoji="0" lang="en-US" sz="900" b="0" i="1" u="none" strike="noStrike" cap="none" normalizeH="0" baseline="0" dirty="0" smtClean="0">
                <a:ln>
                  <a:noFill/>
                </a:ln>
                <a:solidFill>
                  <a:srgbClr val="202122"/>
                </a:solidFill>
                <a:effectLst/>
                <a:latin typeface="Arial" pitchFamily="34" charset="0"/>
                <a:cs typeface="Arial" pitchFamily="34" charset="0"/>
              </a:rPr>
              <a:t>. www.orissatoday.com.</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DD3333"/>
                </a:solidFill>
                <a:effectLst/>
                <a:latin typeface="Arial" pitchFamily="34" charset="0"/>
                <a:cs typeface="Arial" pitchFamily="34" charset="0"/>
              </a:rPr>
              <a:t>Cite uses generic title (</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8" tooltip="Help:CS1 errors"/>
              </a:rPr>
              <a:t>help</a:t>
            </a:r>
            <a:r>
              <a:rPr kumimoji="0" lang="en-US" sz="900" b="0" i="0" u="none" strike="noStrike" cap="none" normalizeH="0" baseline="0" dirty="0" smtClean="0">
                <a:ln>
                  <a:noFill/>
                </a:ln>
                <a:solidFill>
                  <a:srgbClr val="DD3333"/>
                </a:solidFill>
                <a:effectLst/>
                <a:latin typeface="Arial" pitchFamily="34" charset="0"/>
                <a:cs typeface="Arial" pitchFamily="34" charset="0"/>
              </a:rPr>
              <a:t>)</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7"/>
              <a:tabLst/>
            </a:pP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0"/>
              </a:rPr>
              <a:t>Jump up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10"/>
              </a:rPr>
              <a:t>to:</a:t>
            </a:r>
            <a:r>
              <a:rPr kumimoji="0" lang="en-US" sz="700" b="1" i="1" u="none" strike="noStrike" cap="none" normalizeH="0" baseline="30000" dirty="0" err="1" smtClean="0">
                <a:ln>
                  <a:noFill/>
                </a:ln>
                <a:solidFill>
                  <a:srgbClr val="0645AD"/>
                </a:solidFill>
                <a:effectLst/>
                <a:latin typeface="Arial" pitchFamily="34" charset="0"/>
                <a:cs typeface="Arial" pitchFamily="34" charset="0"/>
                <a:hlinkClick r:id="rId10"/>
              </a:rPr>
              <a:t>a</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700" b="1" i="1" u="none" strike="noStrike" cap="none" normalizeH="0" baseline="30000" dirty="0" smtClean="0">
                <a:ln>
                  <a:noFill/>
                </a:ln>
                <a:solidFill>
                  <a:srgbClr val="0645AD"/>
                </a:solidFill>
                <a:effectLst/>
                <a:latin typeface="Arial" pitchFamily="34" charset="0"/>
                <a:cs typeface="Arial" pitchFamily="34" charset="0"/>
                <a:hlinkClick r:id="rId10"/>
              </a:rPr>
              <a:t>b</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39"/>
              </a:rPr>
              <a:t>http://arquivo.pt/wayback/20091227053255/http://in.news.yahoo.com/43/20091223/818/tnl-thousands-stage-rally-for-a-separate.html</a:t>
            </a:r>
            <a:r>
              <a:rPr kumimoji="0" lang="en-US" sz="900" b="0" i="1" u="none" strike="noStrike" cap="none" normalizeH="0" baseline="0" dirty="0" smtClean="0">
                <a:ln>
                  <a:noFill/>
                </a:ln>
                <a:solidFill>
                  <a:srgbClr val="202122"/>
                </a:solidFill>
                <a:effectLst/>
                <a:latin typeface="Arial" pitchFamily="34" charset="0"/>
                <a:cs typeface="Arial" pitchFamily="34" charset="0"/>
              </a:rPr>
              <a:t>. Archived from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40"/>
              </a:rPr>
              <a:t>the original</a:t>
            </a:r>
            <a:r>
              <a:rPr kumimoji="0" lang="en-US" sz="900" b="0" i="1" u="none" strike="noStrike" cap="none" normalizeH="0" baseline="0" dirty="0" smtClean="0">
                <a:ln>
                  <a:noFill/>
                </a:ln>
                <a:solidFill>
                  <a:srgbClr val="202122"/>
                </a:solidFill>
                <a:effectLst/>
                <a:latin typeface="Arial" pitchFamily="34" charset="0"/>
                <a:cs typeface="Arial" pitchFamily="34" charset="0"/>
              </a:rPr>
              <a:t> on 27 December 2009. Retrieved 4 February 2011.</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DD3333"/>
                </a:solidFill>
                <a:effectLst/>
                <a:latin typeface="Arial" pitchFamily="34" charset="0"/>
                <a:cs typeface="Arial" pitchFamily="34" charset="0"/>
              </a:rPr>
              <a:t>Missing or empty </a:t>
            </a:r>
            <a:r>
              <a:rPr kumimoji="0" lang="en-US" sz="1000" b="0" i="0" u="none" strike="noStrike" cap="none" normalizeH="0" baseline="0" dirty="0" smtClean="0">
                <a:ln>
                  <a:noFill/>
                </a:ln>
                <a:solidFill>
                  <a:srgbClr val="DD3333"/>
                </a:solidFill>
                <a:effectLst/>
                <a:latin typeface="Courier New" pitchFamily="49" charset="0"/>
                <a:cs typeface="Courier New" pitchFamily="49" charset="0"/>
              </a:rPr>
              <a:t>|title=</a:t>
            </a:r>
            <a:r>
              <a:rPr kumimoji="0" lang="en-US" sz="900" b="0" i="0" u="none" strike="noStrike" cap="none" normalizeH="0" baseline="0" dirty="0" smtClean="0">
                <a:ln>
                  <a:noFill/>
                </a:ln>
                <a:solidFill>
                  <a:srgbClr val="DD3333"/>
                </a:solidFill>
                <a:effectLst/>
                <a:latin typeface="Arial" pitchFamily="34" charset="0"/>
                <a:cs typeface="Arial" pitchFamily="34" charset="0"/>
              </a:rPr>
              <a:t> (</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8" tooltip="Help:CS1 errors"/>
              </a:rPr>
              <a:t>help</a:t>
            </a:r>
            <a:r>
              <a:rPr kumimoji="0" lang="en-US" sz="900" b="0" i="0" u="none" strike="noStrike" cap="none" normalizeH="0" baseline="0" dirty="0" smtClean="0">
                <a:ln>
                  <a:noFill/>
                </a:ln>
                <a:solidFill>
                  <a:srgbClr val="DD3333"/>
                </a:solidFill>
                <a:effectLst/>
                <a:latin typeface="Arial" pitchFamily="34" charset="0"/>
                <a:cs typeface="Arial" pitchFamily="34" charset="0"/>
              </a:rPr>
              <a:t>)</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8"/>
              <a:tabLst/>
            </a:pP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0"/>
              </a:rPr>
              <a:t>Jump up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10"/>
              </a:rPr>
              <a:t>to:</a:t>
            </a:r>
            <a:r>
              <a:rPr kumimoji="0" lang="en-US" sz="700" b="1" i="1" u="none" strike="noStrike" cap="none" normalizeH="0" baseline="30000" dirty="0" err="1" smtClean="0">
                <a:ln>
                  <a:noFill/>
                </a:ln>
                <a:solidFill>
                  <a:srgbClr val="0645AD"/>
                </a:solidFill>
                <a:effectLst/>
                <a:latin typeface="Arial" pitchFamily="34" charset="0"/>
                <a:cs typeface="Arial" pitchFamily="34" charset="0"/>
                <a:hlinkClick r:id="rId10"/>
              </a:rPr>
              <a:t>a</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700" b="1" i="1" u="none" strike="noStrike" cap="none" normalizeH="0" baseline="30000" dirty="0" smtClean="0">
                <a:ln>
                  <a:noFill/>
                </a:ln>
                <a:solidFill>
                  <a:srgbClr val="0645AD"/>
                </a:solidFill>
                <a:effectLst/>
                <a:latin typeface="Arial" pitchFamily="34" charset="0"/>
                <a:cs typeface="Arial" pitchFamily="34" charset="0"/>
                <a:hlinkClick r:id="rId10"/>
              </a:rPr>
              <a:t>b</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41"/>
              </a:rPr>
              <a:t>Thousands stage rally for a separate </a:t>
            </a:r>
            <a:r>
              <a:rPr kumimoji="0" lang="en-US" sz="900" b="0" i="0" u="none" strike="noStrike" cap="none" normalizeH="0" baseline="0" dirty="0" err="1" smtClean="0">
                <a:ln>
                  <a:noFill/>
                </a:ln>
                <a:solidFill>
                  <a:srgbClr val="3366BB"/>
                </a:solidFill>
                <a:effectLst/>
                <a:latin typeface="Arial" pitchFamily="34" charset="0"/>
                <a:cs typeface="Arial" pitchFamily="34" charset="0"/>
                <a:hlinkClick r:id="rId141"/>
              </a:rPr>
              <a:t>Kosal</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41"/>
              </a:rPr>
              <a:t> state [newkerala.com, United States, 17114]</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42"/>
              </a:rPr>
              <a:t>Archived</a:t>
            </a:r>
            <a:r>
              <a:rPr kumimoji="0" lang="en-US" sz="900" b="0" i="0" u="none" strike="noStrike" cap="none" normalizeH="0" baseline="0" dirty="0" smtClean="0">
                <a:ln>
                  <a:noFill/>
                </a:ln>
                <a:solidFill>
                  <a:srgbClr val="202122"/>
                </a:solidFill>
                <a:effectLst/>
                <a:latin typeface="Arial" pitchFamily="34" charset="0"/>
                <a:cs typeface="Arial" pitchFamily="34" charset="0"/>
              </a:rPr>
              <a:t> 2 April 2012 at the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130" tooltip="Wayback Machine"/>
              </a:rPr>
              <a:t>Wayback</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0" tooltip="Wayback Machine"/>
              </a:rPr>
              <a:t> Machine</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9"/>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43"/>
              </a:rPr>
              <a:t>"</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43"/>
              </a:rPr>
              <a:t>Kosal</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43"/>
              </a:rPr>
              <a:t>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43"/>
              </a:rPr>
              <a:t>Kranti</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43"/>
              </a:rPr>
              <a:t> Dal stages protest for separate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43"/>
              </a:rPr>
              <a:t>Kosal</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43"/>
              </a:rPr>
              <a:t> state «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43"/>
              </a:rPr>
              <a:t>Kosal</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43"/>
              </a:rPr>
              <a:t> Discussion and Development Forum"</a:t>
            </a:r>
            <a:r>
              <a:rPr kumimoji="0" lang="en-US" sz="900" b="0" i="1" u="none" strike="noStrike" cap="none" normalizeH="0" baseline="0" dirty="0" smtClean="0">
                <a:ln>
                  <a:noFill/>
                </a:ln>
                <a:solidFill>
                  <a:srgbClr val="202122"/>
                </a:solidFill>
                <a:effectLst/>
                <a:latin typeface="Arial" pitchFamily="34" charset="0"/>
                <a:cs typeface="Arial" pitchFamily="34" charset="0"/>
              </a:rPr>
              <a:t>. Kddf.wordpress.com. 24 December 2009.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44"/>
              </a:rPr>
              <a:t>Archived</a:t>
            </a:r>
            <a:r>
              <a:rPr kumimoji="0" lang="en-US" sz="900" b="0" i="1" u="none" strike="noStrike" cap="none" normalizeH="0" baseline="0" dirty="0" smtClean="0">
                <a:ln>
                  <a:noFill/>
                </a:ln>
                <a:solidFill>
                  <a:srgbClr val="202122"/>
                </a:solidFill>
                <a:effectLst/>
                <a:latin typeface="Arial" pitchFamily="34" charset="0"/>
                <a:cs typeface="Arial" pitchFamily="34" charset="0"/>
              </a:rPr>
              <a:t> from the original on 18 July 2011. Retrieved 13 January 2012.</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30"/>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45"/>
              </a:rPr>
              <a:t>http://www.thestatesman.net/page.news.php?clid=9&amp;theme=&amp;usrsess=1&amp;id=278899</a:t>
            </a:r>
            <a:r>
              <a:rPr kumimoji="0" lang="en-US" sz="900" b="0" i="1" u="none" strike="noStrike" cap="none" normalizeH="0" baseline="0" dirty="0" smtClean="0">
                <a:ln>
                  <a:noFill/>
                </a:ln>
                <a:solidFill>
                  <a:srgbClr val="202122"/>
                </a:solidFill>
                <a:effectLst/>
                <a:latin typeface="Arial" pitchFamily="34" charset="0"/>
                <a:cs typeface="Arial" pitchFamily="34" charset="0"/>
              </a:rPr>
              <a:t>. Retrieved 4 February 2011.</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DD3333"/>
                </a:solidFill>
                <a:effectLst/>
                <a:latin typeface="Arial" pitchFamily="34" charset="0"/>
                <a:cs typeface="Arial" pitchFamily="34" charset="0"/>
              </a:rPr>
              <a:t>Missing or empty </a:t>
            </a:r>
            <a:r>
              <a:rPr kumimoji="0" lang="en-US" sz="1000" b="0" i="0" u="none" strike="noStrike" cap="none" normalizeH="0" baseline="0" dirty="0" smtClean="0">
                <a:ln>
                  <a:noFill/>
                </a:ln>
                <a:solidFill>
                  <a:srgbClr val="DD3333"/>
                </a:solidFill>
                <a:effectLst/>
                <a:latin typeface="Courier New" pitchFamily="49" charset="0"/>
                <a:cs typeface="Courier New" pitchFamily="49" charset="0"/>
              </a:rPr>
              <a:t>|title=</a:t>
            </a:r>
            <a:r>
              <a:rPr kumimoji="0" lang="en-US" sz="900" b="0" i="0" u="none" strike="noStrike" cap="none" normalizeH="0" baseline="0" dirty="0" smtClean="0">
                <a:ln>
                  <a:noFill/>
                </a:ln>
                <a:solidFill>
                  <a:srgbClr val="DD3333"/>
                </a:solidFill>
                <a:effectLst/>
                <a:latin typeface="Arial" pitchFamily="34" charset="0"/>
                <a:cs typeface="Arial" pitchFamily="34" charset="0"/>
              </a:rPr>
              <a:t> (</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8" tooltip="Help:CS1 errors"/>
              </a:rPr>
              <a:t>help</a:t>
            </a:r>
            <a:r>
              <a:rPr kumimoji="0" lang="en-US" sz="900" b="0" i="0" u="none" strike="noStrike" cap="none" normalizeH="0" baseline="0" dirty="0" smtClean="0">
                <a:ln>
                  <a:noFill/>
                </a:ln>
                <a:solidFill>
                  <a:srgbClr val="DD3333"/>
                </a:solidFill>
                <a:effectLst/>
                <a:latin typeface="Arial" pitchFamily="34" charset="0"/>
                <a:cs typeface="Arial" pitchFamily="34" charset="0"/>
              </a:rPr>
              <a:t>)</a:t>
            </a:r>
            <a:r>
              <a:rPr kumimoji="0" lang="en-US" sz="700" b="0" i="0" u="none" strike="noStrike" cap="none" normalizeH="0" baseline="30000" dirty="0" smtClean="0">
                <a:ln>
                  <a:noFill/>
                </a:ln>
                <a:solidFill>
                  <a:srgbClr val="202122"/>
                </a:solidFill>
                <a:effectLst/>
                <a:latin typeface="Arial" pitchFamily="34" charset="0"/>
                <a:cs typeface="Arial" pitchFamily="34" charset="0"/>
              </a:rPr>
              <a:t>[</a:t>
            </a:r>
            <a:r>
              <a:rPr kumimoji="0" lang="en-US" sz="700" b="0" i="1" u="none" strike="noStrike" cap="none" normalizeH="0" baseline="30000" dirty="0" smtClean="0">
                <a:ln>
                  <a:noFill/>
                </a:ln>
                <a:solidFill>
                  <a:srgbClr val="0645AD"/>
                </a:solidFill>
                <a:effectLst/>
                <a:latin typeface="Arial" pitchFamily="34" charset="0"/>
                <a:cs typeface="Arial" pitchFamily="34" charset="0"/>
                <a:hlinkClick r:id="rId112" tooltip="Wikipedia:Link rot"/>
              </a:rPr>
              <a:t>dead link</a:t>
            </a:r>
            <a:r>
              <a:rPr kumimoji="0" lang="en-US" sz="700" b="0" i="0" u="none" strike="noStrike" cap="none" normalizeH="0" baseline="30000" dirty="0" smtClean="0">
                <a:ln>
                  <a:noFill/>
                </a:ln>
                <a:solidFill>
                  <a:srgbClr val="202122"/>
                </a:solidFill>
                <a:effectLst/>
                <a:latin typeface="Arial" pitchFamily="34" charset="0"/>
                <a:cs typeface="Arial" pitchFamily="34" charset="0"/>
              </a:rPr>
              <a:t>]</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31"/>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46"/>
              </a:rPr>
              <a:t>http://naxatranews.com/news_view.php?news_id=23382</a:t>
            </a:r>
            <a:r>
              <a:rPr kumimoji="0" lang="en-US" sz="900" b="0" i="1" u="none" strike="noStrike" cap="none" normalizeH="0" baseline="0" dirty="0" smtClean="0">
                <a:ln>
                  <a:noFill/>
                </a:ln>
                <a:solidFill>
                  <a:srgbClr val="202122"/>
                </a:solidFill>
                <a:effectLst/>
                <a:latin typeface="Arial" pitchFamily="34" charset="0"/>
                <a:cs typeface="Arial" pitchFamily="34" charset="0"/>
              </a:rPr>
              <a:t>. Retrieved 4 February 2011.</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DD3333"/>
                </a:solidFill>
                <a:effectLst/>
                <a:latin typeface="Arial" pitchFamily="34" charset="0"/>
                <a:cs typeface="Arial" pitchFamily="34" charset="0"/>
              </a:rPr>
              <a:t>Missing or empty </a:t>
            </a:r>
            <a:r>
              <a:rPr kumimoji="0" lang="en-US" sz="1000" b="0" i="0" u="none" strike="noStrike" cap="none" normalizeH="0" baseline="0" dirty="0" smtClean="0">
                <a:ln>
                  <a:noFill/>
                </a:ln>
                <a:solidFill>
                  <a:srgbClr val="DD3333"/>
                </a:solidFill>
                <a:effectLst/>
                <a:latin typeface="Courier New" pitchFamily="49" charset="0"/>
                <a:cs typeface="Courier New" pitchFamily="49" charset="0"/>
              </a:rPr>
              <a:t>|title=</a:t>
            </a:r>
            <a:r>
              <a:rPr kumimoji="0" lang="en-US" sz="900" b="0" i="0" u="none" strike="noStrike" cap="none" normalizeH="0" baseline="0" dirty="0" smtClean="0">
                <a:ln>
                  <a:noFill/>
                </a:ln>
                <a:solidFill>
                  <a:srgbClr val="DD3333"/>
                </a:solidFill>
                <a:effectLst/>
                <a:latin typeface="Arial" pitchFamily="34" charset="0"/>
                <a:cs typeface="Arial" pitchFamily="34" charset="0"/>
              </a:rPr>
              <a:t> (</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8" tooltip="Help:CS1 errors"/>
              </a:rPr>
              <a:t>help</a:t>
            </a:r>
            <a:r>
              <a:rPr kumimoji="0" lang="en-US" sz="900" b="0" i="0" u="none" strike="noStrike" cap="none" normalizeH="0" baseline="0" dirty="0" smtClean="0">
                <a:ln>
                  <a:noFill/>
                </a:ln>
                <a:solidFill>
                  <a:srgbClr val="DD3333"/>
                </a:solidFill>
                <a:effectLst/>
                <a:latin typeface="Arial" pitchFamily="34" charset="0"/>
                <a:cs typeface="Arial" pitchFamily="34" charset="0"/>
              </a:rPr>
              <a:t>)</a:t>
            </a:r>
            <a:r>
              <a:rPr kumimoji="0" lang="en-US" sz="700" b="0" i="0" u="none" strike="noStrike" cap="none" normalizeH="0" baseline="30000" dirty="0" smtClean="0">
                <a:ln>
                  <a:noFill/>
                </a:ln>
                <a:solidFill>
                  <a:srgbClr val="202122"/>
                </a:solidFill>
                <a:effectLst/>
                <a:latin typeface="Arial" pitchFamily="34" charset="0"/>
                <a:cs typeface="Arial" pitchFamily="34" charset="0"/>
              </a:rPr>
              <a:t>[</a:t>
            </a:r>
            <a:r>
              <a:rPr kumimoji="0" lang="en-US" sz="700" b="0" i="1" u="none" strike="noStrike" cap="none" normalizeH="0" baseline="30000" dirty="0" smtClean="0">
                <a:ln>
                  <a:noFill/>
                </a:ln>
                <a:solidFill>
                  <a:srgbClr val="0645AD"/>
                </a:solidFill>
                <a:effectLst/>
                <a:latin typeface="Arial" pitchFamily="34" charset="0"/>
                <a:cs typeface="Arial" pitchFamily="34" charset="0"/>
                <a:hlinkClick r:id="rId112" tooltip="Wikipedia:Link rot"/>
              </a:rPr>
              <a:t>dead link</a:t>
            </a:r>
            <a:r>
              <a:rPr kumimoji="0" lang="en-US" sz="700" b="0" i="0" u="none" strike="noStrike" cap="none" normalizeH="0" baseline="30000" dirty="0" smtClean="0">
                <a:ln>
                  <a:noFill/>
                </a:ln>
                <a:solidFill>
                  <a:srgbClr val="202122"/>
                </a:solidFill>
                <a:effectLst/>
                <a:latin typeface="Arial" pitchFamily="34" charset="0"/>
                <a:cs typeface="Arial" pitchFamily="34" charset="0"/>
              </a:rPr>
              <a:t>]</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32"/>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47"/>
              </a:rPr>
              <a:t>South Asia Mail</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48"/>
              </a:rPr>
              <a:t>Archived</a:t>
            </a:r>
            <a:r>
              <a:rPr kumimoji="0" lang="en-US" sz="900" b="0" i="0" u="none" strike="noStrike" cap="none" normalizeH="0" baseline="0" dirty="0" smtClean="0">
                <a:ln>
                  <a:noFill/>
                </a:ln>
                <a:solidFill>
                  <a:srgbClr val="202122"/>
                </a:solidFill>
                <a:effectLst/>
                <a:latin typeface="Arial" pitchFamily="34" charset="0"/>
                <a:cs typeface="Arial" pitchFamily="34" charset="0"/>
              </a:rPr>
              <a:t> 16 July 2011 at the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130" tooltip="Wayback Machine"/>
              </a:rPr>
              <a:t>Wayback</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0" tooltip="Wayback Machine"/>
              </a:rPr>
              <a:t> Machine</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33"/>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49"/>
              </a:rPr>
              <a:t>"Thousands stage rally for a separate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49"/>
              </a:rPr>
              <a:t>Kosal</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49"/>
              </a:rPr>
              <a:t> state | World Latest News – fast and latest news"</a:t>
            </a:r>
            <a:r>
              <a:rPr kumimoji="0" lang="en-US" sz="900" b="0" i="1" u="none" strike="noStrike" cap="none" normalizeH="0" baseline="0" dirty="0" smtClean="0">
                <a:ln>
                  <a:noFill/>
                </a:ln>
                <a:solidFill>
                  <a:srgbClr val="202122"/>
                </a:solidFill>
                <a:effectLst/>
                <a:latin typeface="Arial" pitchFamily="34" charset="0"/>
                <a:cs typeface="Arial" pitchFamily="34" charset="0"/>
              </a:rPr>
              <a:t>. World Latest News. 23 December 2009.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50"/>
              </a:rPr>
              <a:t>Archived</a:t>
            </a:r>
            <a:r>
              <a:rPr kumimoji="0" lang="en-US" sz="900" b="0" i="1" u="none" strike="noStrike" cap="none" normalizeH="0" baseline="0" dirty="0" smtClean="0">
                <a:ln>
                  <a:noFill/>
                </a:ln>
                <a:solidFill>
                  <a:srgbClr val="202122"/>
                </a:solidFill>
                <a:effectLst/>
                <a:latin typeface="Arial" pitchFamily="34" charset="0"/>
                <a:cs typeface="Arial" pitchFamily="34" charset="0"/>
              </a:rPr>
              <a:t> from the original on 30 April 2012. Retrieved 13 January 2012.</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34"/>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51"/>
              </a:rPr>
              <a:t>"Thousands stage rally for a separate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51"/>
              </a:rPr>
              <a:t>Kosal</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51"/>
              </a:rPr>
              <a:t> state"</a:t>
            </a:r>
            <a:r>
              <a:rPr kumimoji="0" lang="en-US" sz="900" b="0" i="1" u="none" strike="noStrike" cap="none" normalizeH="0" baseline="0" dirty="0" smtClean="0">
                <a:ln>
                  <a:noFill/>
                </a:ln>
                <a:solidFill>
                  <a:srgbClr val="202122"/>
                </a:solidFill>
                <a:effectLst/>
                <a:latin typeface="Arial" pitchFamily="34" charset="0"/>
                <a:cs typeface="Arial" pitchFamily="34" charset="0"/>
              </a:rPr>
              <a:t>. Blog.taragana.com. 23 December 2009.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52"/>
              </a:rPr>
              <a:t>Archived</a:t>
            </a:r>
            <a:r>
              <a:rPr kumimoji="0" lang="en-US" sz="900" b="0" i="1" u="none" strike="noStrike" cap="none" normalizeH="0" baseline="0" dirty="0" smtClean="0">
                <a:ln>
                  <a:noFill/>
                </a:ln>
                <a:solidFill>
                  <a:srgbClr val="202122"/>
                </a:solidFill>
                <a:effectLst/>
                <a:latin typeface="Arial" pitchFamily="34" charset="0"/>
                <a:cs typeface="Arial" pitchFamily="34" charset="0"/>
              </a:rPr>
              <a:t> from the original on 29 March 2012. Retrieved 13 January 2012.</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35"/>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53"/>
              </a:rPr>
              <a:t>"Thousands stage rally for a separate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53"/>
              </a:rPr>
              <a:t>Kosal</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53"/>
              </a:rPr>
              <a:t> state"</a:t>
            </a:r>
            <a:r>
              <a:rPr kumimoji="0" lang="en-US" sz="900" b="0" i="1" u="none" strike="noStrike" cap="none" normalizeH="0" baseline="0" dirty="0" smtClean="0">
                <a:ln>
                  <a:noFill/>
                </a:ln>
                <a:solidFill>
                  <a:srgbClr val="202122"/>
                </a:solidFill>
                <a:effectLst/>
                <a:latin typeface="Arial" pitchFamily="34" charset="0"/>
                <a:cs typeface="Arial" pitchFamily="34" charset="0"/>
              </a:rPr>
              <a:t>. Sify.com. 23 December 2009. Archived from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54"/>
              </a:rPr>
              <a:t>the original</a:t>
            </a:r>
            <a:r>
              <a:rPr kumimoji="0" lang="en-US" sz="900" b="0" i="1" u="none" strike="noStrike" cap="none" normalizeH="0" baseline="0" dirty="0" smtClean="0">
                <a:ln>
                  <a:noFill/>
                </a:ln>
                <a:solidFill>
                  <a:srgbClr val="202122"/>
                </a:solidFill>
                <a:effectLst/>
                <a:latin typeface="Arial" pitchFamily="34" charset="0"/>
                <a:cs typeface="Arial" pitchFamily="34" charset="0"/>
              </a:rPr>
              <a:t> on 3 October 2012. Retrieved 13 January 2012.</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36"/>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55"/>
              </a:rPr>
              <a:t>http://onespot.wsj.com/indian-politics/2009/12/23/a/553236912-thousands-stage-rally-for-a/</a:t>
            </a:r>
            <a:r>
              <a:rPr kumimoji="0" lang="en-US" sz="900" b="0" i="1" u="none" strike="noStrike" cap="none" normalizeH="0" baseline="0" dirty="0" smtClean="0">
                <a:ln>
                  <a:noFill/>
                </a:ln>
                <a:solidFill>
                  <a:srgbClr val="202122"/>
                </a:solidFill>
                <a:effectLst/>
                <a:latin typeface="Arial" pitchFamily="34" charset="0"/>
                <a:cs typeface="Arial" pitchFamily="34" charset="0"/>
              </a:rPr>
              <a:t>. Retrieved 4 February 2011.</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DD3333"/>
                </a:solidFill>
                <a:effectLst/>
                <a:latin typeface="Arial" pitchFamily="34" charset="0"/>
                <a:cs typeface="Arial" pitchFamily="34" charset="0"/>
              </a:rPr>
              <a:t>Missing or empty </a:t>
            </a:r>
            <a:r>
              <a:rPr kumimoji="0" lang="en-US" sz="1000" b="0" i="0" u="none" strike="noStrike" cap="none" normalizeH="0" baseline="0" dirty="0" smtClean="0">
                <a:ln>
                  <a:noFill/>
                </a:ln>
                <a:solidFill>
                  <a:srgbClr val="DD3333"/>
                </a:solidFill>
                <a:effectLst/>
                <a:latin typeface="Courier New" pitchFamily="49" charset="0"/>
                <a:cs typeface="Courier New" pitchFamily="49" charset="0"/>
              </a:rPr>
              <a:t>|title=</a:t>
            </a:r>
            <a:r>
              <a:rPr kumimoji="0" lang="en-US" sz="900" b="0" i="0" u="none" strike="noStrike" cap="none" normalizeH="0" baseline="0" dirty="0" smtClean="0">
                <a:ln>
                  <a:noFill/>
                </a:ln>
                <a:solidFill>
                  <a:srgbClr val="DD3333"/>
                </a:solidFill>
                <a:effectLst/>
                <a:latin typeface="Arial" pitchFamily="34" charset="0"/>
                <a:cs typeface="Arial" pitchFamily="34" charset="0"/>
              </a:rPr>
              <a:t> (</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8" tooltip="Help:CS1 errors"/>
              </a:rPr>
              <a:t>help</a:t>
            </a:r>
            <a:r>
              <a:rPr kumimoji="0" lang="en-US" sz="900" b="0" i="0" u="none" strike="noStrike" cap="none" normalizeH="0" baseline="0" dirty="0" smtClean="0">
                <a:ln>
                  <a:noFill/>
                </a:ln>
                <a:solidFill>
                  <a:srgbClr val="DD3333"/>
                </a:solidFill>
                <a:effectLst/>
                <a:latin typeface="Arial" pitchFamily="34" charset="0"/>
                <a:cs typeface="Arial" pitchFamily="34" charset="0"/>
              </a:rPr>
              <a:t>)</a:t>
            </a:r>
            <a:r>
              <a:rPr kumimoji="0" lang="en-US" sz="700" b="0" i="0" u="none" strike="noStrike" cap="none" normalizeH="0" baseline="30000" dirty="0" smtClean="0">
                <a:ln>
                  <a:noFill/>
                </a:ln>
                <a:solidFill>
                  <a:srgbClr val="202122"/>
                </a:solidFill>
                <a:effectLst/>
                <a:latin typeface="Arial" pitchFamily="34" charset="0"/>
                <a:cs typeface="Arial" pitchFamily="34" charset="0"/>
              </a:rPr>
              <a:t>[</a:t>
            </a:r>
            <a:r>
              <a:rPr kumimoji="0" lang="en-US" sz="700" b="0" i="1" u="none" strike="noStrike" cap="none" normalizeH="0" baseline="30000" dirty="0" smtClean="0">
                <a:ln>
                  <a:noFill/>
                </a:ln>
                <a:solidFill>
                  <a:srgbClr val="0645AD"/>
                </a:solidFill>
                <a:effectLst/>
                <a:latin typeface="Arial" pitchFamily="34" charset="0"/>
                <a:cs typeface="Arial" pitchFamily="34" charset="0"/>
                <a:hlinkClick r:id="rId112" tooltip="Wikipedia:Link rot"/>
              </a:rPr>
              <a:t>dead link</a:t>
            </a:r>
            <a:r>
              <a:rPr kumimoji="0" lang="en-US" sz="700" b="0" i="0" u="none" strike="noStrike" cap="none" normalizeH="0" baseline="30000" dirty="0" smtClean="0">
                <a:ln>
                  <a:noFill/>
                </a:ln>
                <a:solidFill>
                  <a:srgbClr val="202122"/>
                </a:solidFill>
                <a:effectLst/>
                <a:latin typeface="Arial" pitchFamily="34" charset="0"/>
                <a:cs typeface="Arial" pitchFamily="34" charset="0"/>
              </a:rPr>
              <a:t>]</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37"/>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56"/>
              </a:rPr>
              <a:t>http://connect.in.com/telangana/article-orissas-regional-party-demands-for-separate-kosal-state-1900269-7abd71ab87853ab457adef7da4b2b7c4fe07d9d8.html</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err="1" smtClean="0">
                <a:ln>
                  <a:noFill/>
                </a:ln>
                <a:solidFill>
                  <a:srgbClr val="202122"/>
                </a:solidFill>
                <a:effectLst/>
                <a:latin typeface="Arial" pitchFamily="34" charset="0"/>
                <a:cs typeface="Arial" pitchFamily="34" charset="0"/>
              </a:rPr>
              <a:t>Telangana</a:t>
            </a:r>
            <a:r>
              <a:rPr kumimoji="0" lang="en-US" sz="900" b="0" i="0" u="none" strike="noStrike" cap="none" normalizeH="0" baseline="0" dirty="0" smtClean="0">
                <a:ln>
                  <a:noFill/>
                </a:ln>
                <a:solidFill>
                  <a:srgbClr val="202122"/>
                </a:solidFill>
                <a:effectLst/>
                <a:latin typeface="Arial" pitchFamily="34" charset="0"/>
                <a:cs typeface="Arial" pitchFamily="34" charset="0"/>
              </a:rPr>
              <a:t> News : </a:t>
            </a:r>
            <a:r>
              <a:rPr kumimoji="0" lang="en-US" sz="900" b="0" i="0" u="none" strike="noStrike" cap="none" normalizeH="0" baseline="0" dirty="0" err="1" smtClean="0">
                <a:ln>
                  <a:noFill/>
                </a:ln>
                <a:solidFill>
                  <a:srgbClr val="202122"/>
                </a:solidFill>
                <a:effectLst/>
                <a:latin typeface="Arial" pitchFamily="34" charset="0"/>
                <a:cs typeface="Arial" pitchFamily="34" charset="0"/>
              </a:rPr>
              <a:t>Orissa�s</a:t>
            </a:r>
            <a:r>
              <a:rPr kumimoji="0" lang="en-US" sz="900" b="0" i="0" u="none" strike="noStrike" cap="none" normalizeH="0" baseline="0" dirty="0" smtClean="0">
                <a:ln>
                  <a:noFill/>
                </a:ln>
                <a:solidFill>
                  <a:srgbClr val="202122"/>
                </a:solidFill>
                <a:effectLst/>
                <a:latin typeface="Arial" pitchFamily="34" charset="0"/>
                <a:cs typeface="Arial" pitchFamily="34" charset="0"/>
              </a:rPr>
              <a:t> Regional Party Demands For Separate </a:t>
            </a:r>
            <a:r>
              <a:rPr kumimoji="0" lang="en-US" sz="900" b="0" i="0" u="none" strike="noStrike" cap="none" normalizeH="0" baseline="0" dirty="0" err="1" smtClean="0">
                <a:ln>
                  <a:noFill/>
                </a:ln>
                <a:solidFill>
                  <a:srgbClr val="202122"/>
                </a:solidFill>
                <a:effectLst/>
                <a:latin typeface="Arial" pitchFamily="34" charset="0"/>
                <a:cs typeface="Arial" pitchFamily="34" charset="0"/>
              </a:rPr>
              <a:t>Kosal</a:t>
            </a:r>
            <a:r>
              <a:rPr kumimoji="0" lang="en-US" sz="900" b="0" i="0" u="none" strike="noStrike" cap="none" normalizeH="0" baseline="0" dirty="0" smtClean="0">
                <a:ln>
                  <a:noFill/>
                </a:ln>
                <a:solidFill>
                  <a:srgbClr val="202122"/>
                </a:solidFill>
                <a:effectLst/>
                <a:latin typeface="Arial" pitchFamily="34" charset="0"/>
                <a:cs typeface="Arial" pitchFamily="34" charset="0"/>
              </a:rPr>
              <a:t> State]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57"/>
              </a:rPr>
              <a:t>Archived</a:t>
            </a:r>
            <a:r>
              <a:rPr kumimoji="0" lang="en-US" sz="900" b="0" i="0" u="none" strike="noStrike" cap="none" normalizeH="0" baseline="0" dirty="0" smtClean="0">
                <a:ln>
                  <a:noFill/>
                </a:ln>
                <a:solidFill>
                  <a:srgbClr val="202122"/>
                </a:solidFill>
                <a:effectLst/>
                <a:latin typeface="Arial" pitchFamily="34" charset="0"/>
                <a:cs typeface="Arial" pitchFamily="34" charset="0"/>
              </a:rPr>
              <a:t> 22 March 2012 at the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130" tooltip="Wayback Machine"/>
              </a:rPr>
              <a:t>Wayback</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0" tooltip="Wayback Machine"/>
              </a:rPr>
              <a:t> Machine</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38"/>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58"/>
              </a:rPr>
              <a:t>Tathya.in</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59"/>
              </a:rPr>
              <a:t>Archived</a:t>
            </a:r>
            <a:r>
              <a:rPr kumimoji="0" lang="en-US" sz="900" b="0" i="0" u="none" strike="noStrike" cap="none" normalizeH="0" baseline="0" dirty="0" smtClean="0">
                <a:ln>
                  <a:noFill/>
                </a:ln>
                <a:solidFill>
                  <a:srgbClr val="202122"/>
                </a:solidFill>
                <a:effectLst/>
                <a:latin typeface="Arial" pitchFamily="34" charset="0"/>
                <a:cs typeface="Arial" pitchFamily="34" charset="0"/>
              </a:rPr>
              <a:t> 21 July 2011 at the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130" tooltip="Wayback Machine"/>
              </a:rPr>
              <a:t>Wayback</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0" tooltip="Wayback Machine"/>
              </a:rPr>
              <a:t> Machine</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39"/>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60"/>
              </a:rPr>
              <a:t>The Pioneer :: Home : &gt;&gt; BJD against formation of </a:t>
            </a:r>
            <a:r>
              <a:rPr kumimoji="0" lang="en-US" sz="900" b="0" i="0" u="none" strike="noStrike" cap="none" normalizeH="0" baseline="0" dirty="0" err="1" smtClean="0">
                <a:ln>
                  <a:noFill/>
                </a:ln>
                <a:solidFill>
                  <a:srgbClr val="3366BB"/>
                </a:solidFill>
                <a:effectLst/>
                <a:latin typeface="Arial" pitchFamily="34" charset="0"/>
                <a:cs typeface="Arial" pitchFamily="34" charset="0"/>
                <a:hlinkClick r:id="rId160"/>
              </a:rPr>
              <a:t>Kosal</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60"/>
              </a:rPr>
              <a:t> state</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61"/>
              </a:rPr>
              <a:t>Archived</a:t>
            </a:r>
            <a:r>
              <a:rPr kumimoji="0" lang="en-US" sz="900" b="0" i="0" u="none" strike="noStrike" cap="none" normalizeH="0" baseline="0" dirty="0" smtClean="0">
                <a:ln>
                  <a:noFill/>
                </a:ln>
                <a:solidFill>
                  <a:srgbClr val="202122"/>
                </a:solidFill>
                <a:effectLst/>
                <a:latin typeface="Arial" pitchFamily="34" charset="0"/>
                <a:cs typeface="Arial" pitchFamily="34" charset="0"/>
              </a:rPr>
              <a:t> 3 March 2016 at the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130" tooltip="Wayback Machine"/>
              </a:rPr>
              <a:t>Wayback</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0" tooltip="Wayback Machine"/>
              </a:rPr>
              <a:t> Machine</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40"/>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62"/>
              </a:rPr>
              <a:t>The Pioneer :: Home : &gt;&gt; BJD vice president seeks special package for Western Orissa</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63"/>
              </a:rPr>
              <a:t>Archived</a:t>
            </a:r>
            <a:r>
              <a:rPr kumimoji="0" lang="en-US" sz="900" b="0" i="0" u="none" strike="noStrike" cap="none" normalizeH="0" baseline="0" dirty="0" smtClean="0">
                <a:ln>
                  <a:noFill/>
                </a:ln>
                <a:solidFill>
                  <a:srgbClr val="202122"/>
                </a:solidFill>
                <a:effectLst/>
                <a:latin typeface="Arial" pitchFamily="34" charset="0"/>
                <a:cs typeface="Arial" pitchFamily="34" charset="0"/>
              </a:rPr>
              <a:t> 4 March 2016 at the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130" tooltip="Wayback Machine"/>
              </a:rPr>
              <a:t>Wayback</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0" tooltip="Wayback Machine"/>
              </a:rPr>
              <a:t> Machine</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41"/>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64"/>
              </a:rPr>
              <a:t>The Pioneer :: Home : &gt;&gt; Effigies of Naveen Singh </a:t>
            </a:r>
            <a:r>
              <a:rPr kumimoji="0" lang="en-US" sz="900" b="0" i="0" u="none" strike="noStrike" cap="none" normalizeH="0" baseline="0" dirty="0" err="1" smtClean="0">
                <a:ln>
                  <a:noFill/>
                </a:ln>
                <a:solidFill>
                  <a:srgbClr val="3366BB"/>
                </a:solidFill>
                <a:effectLst/>
                <a:latin typeface="Arial" pitchFamily="34" charset="0"/>
                <a:cs typeface="Arial" pitchFamily="34" charset="0"/>
                <a:hlinkClick r:id="rId164"/>
              </a:rPr>
              <a:t>Deo</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64"/>
              </a:rPr>
              <a:t> burnt in </a:t>
            </a:r>
            <a:r>
              <a:rPr kumimoji="0" lang="en-US" sz="900" b="0" i="0" u="none" strike="noStrike" cap="none" normalizeH="0" baseline="0" dirty="0" err="1" smtClean="0">
                <a:ln>
                  <a:noFill/>
                </a:ln>
                <a:solidFill>
                  <a:srgbClr val="3366BB"/>
                </a:solidFill>
                <a:effectLst/>
                <a:latin typeface="Arial" pitchFamily="34" charset="0"/>
                <a:cs typeface="Arial" pitchFamily="34" charset="0"/>
                <a:hlinkClick r:id="rId164"/>
              </a:rPr>
              <a:t>Balangir</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65"/>
              </a:rPr>
              <a:t>Archived</a:t>
            </a:r>
            <a:r>
              <a:rPr kumimoji="0" lang="en-US" sz="900" b="0" i="0" u="none" strike="noStrike" cap="none" normalizeH="0" baseline="0" dirty="0" smtClean="0">
                <a:ln>
                  <a:noFill/>
                </a:ln>
                <a:solidFill>
                  <a:srgbClr val="202122"/>
                </a:solidFill>
                <a:effectLst/>
                <a:latin typeface="Arial" pitchFamily="34" charset="0"/>
                <a:cs typeface="Arial" pitchFamily="34" charset="0"/>
              </a:rPr>
              <a:t> 4 March 2016 at the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130" tooltip="Wayback Machine"/>
              </a:rPr>
              <a:t>Wayback</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0" tooltip="Wayback Machine"/>
              </a:rPr>
              <a:t> Machine</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42"/>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66"/>
              </a:rPr>
              <a:t>"Strike seeking separate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66"/>
              </a:rPr>
              <a:t>Kosala</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66"/>
              </a:rPr>
              <a:t> state hits rail services"</a:t>
            </a:r>
            <a:r>
              <a:rPr kumimoji="0" lang="en-US" sz="900" b="0" i="1" u="none" strike="noStrike" cap="none" normalizeH="0" baseline="0" dirty="0" smtClean="0">
                <a:ln>
                  <a:noFill/>
                </a:ln>
                <a:solidFill>
                  <a:srgbClr val="202122"/>
                </a:solidFill>
                <a:effectLst/>
                <a:latin typeface="Arial" pitchFamily="34" charset="0"/>
                <a:cs typeface="Arial" pitchFamily="34" charset="0"/>
              </a:rPr>
              <a:t>. Thaindian.com. 10 January 2010.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67"/>
              </a:rPr>
              <a:t>Archived</a:t>
            </a:r>
            <a:r>
              <a:rPr kumimoji="0" lang="en-US" sz="900" b="0" i="1" u="none" strike="noStrike" cap="none" normalizeH="0" baseline="0" dirty="0" smtClean="0">
                <a:ln>
                  <a:noFill/>
                </a:ln>
                <a:solidFill>
                  <a:srgbClr val="202122"/>
                </a:solidFill>
                <a:effectLst/>
                <a:latin typeface="Arial" pitchFamily="34" charset="0"/>
                <a:cs typeface="Arial" pitchFamily="34" charset="0"/>
              </a:rPr>
              <a:t> from the original on 16 October 2012. Retrieved 13 January 2012.</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43"/>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err="1" smtClean="0">
                <a:ln>
                  <a:noFill/>
                </a:ln>
                <a:solidFill>
                  <a:srgbClr val="3366BB"/>
                </a:solidFill>
                <a:effectLst/>
                <a:latin typeface="Arial" pitchFamily="34" charset="0"/>
                <a:cs typeface="Arial" pitchFamily="34" charset="0"/>
                <a:hlinkClick r:id="rId168"/>
              </a:rPr>
              <a:t>Kosal</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68"/>
              </a:rPr>
              <a:t> State at any cost claim activists</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69"/>
              </a:rPr>
              <a:t>Archived</a:t>
            </a:r>
            <a:r>
              <a:rPr kumimoji="0" lang="en-US" sz="900" b="0" i="0" u="none" strike="noStrike" cap="none" normalizeH="0" baseline="0" dirty="0" smtClean="0">
                <a:ln>
                  <a:noFill/>
                </a:ln>
                <a:solidFill>
                  <a:srgbClr val="202122"/>
                </a:solidFill>
                <a:effectLst/>
                <a:latin typeface="Arial" pitchFamily="34" charset="0"/>
                <a:cs typeface="Arial" pitchFamily="34" charset="0"/>
              </a:rPr>
              <a:t> 4 March 2016 at the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130" tooltip="Wayback Machine"/>
              </a:rPr>
              <a:t>Wayback</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0" tooltip="Wayback Machine"/>
              </a:rPr>
              <a:t> Machine</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44"/>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70"/>
              </a:rPr>
              <a:t>http://in.news.yahoo.com/43/20100110/836/tbs-strike-seeking-separate-kosala-state.html</a:t>
            </a:r>
            <a:r>
              <a:rPr kumimoji="0" lang="en-US" sz="900" b="0" i="1" u="none" strike="noStrike" cap="none" normalizeH="0" baseline="0" dirty="0" smtClean="0">
                <a:ln>
                  <a:noFill/>
                </a:ln>
                <a:solidFill>
                  <a:srgbClr val="202122"/>
                </a:solidFill>
                <a:effectLst/>
                <a:latin typeface="Arial" pitchFamily="34" charset="0"/>
                <a:cs typeface="Arial" pitchFamily="34" charset="0"/>
              </a:rPr>
              <a:t>. Retrieved 4 February 2011.</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DD3333"/>
                </a:solidFill>
                <a:effectLst/>
                <a:latin typeface="Arial" pitchFamily="34" charset="0"/>
                <a:cs typeface="Arial" pitchFamily="34" charset="0"/>
              </a:rPr>
              <a:t>Missing or empty </a:t>
            </a:r>
            <a:r>
              <a:rPr kumimoji="0" lang="en-US" sz="1000" b="0" i="0" u="none" strike="noStrike" cap="none" normalizeH="0" baseline="0" dirty="0" smtClean="0">
                <a:ln>
                  <a:noFill/>
                </a:ln>
                <a:solidFill>
                  <a:srgbClr val="DD3333"/>
                </a:solidFill>
                <a:effectLst/>
                <a:latin typeface="Courier New" pitchFamily="49" charset="0"/>
                <a:cs typeface="Courier New" pitchFamily="49" charset="0"/>
              </a:rPr>
              <a:t>|title=</a:t>
            </a:r>
            <a:r>
              <a:rPr kumimoji="0" lang="en-US" sz="900" b="0" i="0" u="none" strike="noStrike" cap="none" normalizeH="0" baseline="0" dirty="0" smtClean="0">
                <a:ln>
                  <a:noFill/>
                </a:ln>
                <a:solidFill>
                  <a:srgbClr val="DD3333"/>
                </a:solidFill>
                <a:effectLst/>
                <a:latin typeface="Arial" pitchFamily="34" charset="0"/>
                <a:cs typeface="Arial" pitchFamily="34" charset="0"/>
              </a:rPr>
              <a:t> (</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8" tooltip="Help:CS1 errors"/>
              </a:rPr>
              <a:t>help</a:t>
            </a:r>
            <a:r>
              <a:rPr kumimoji="0" lang="en-US" sz="900" b="0" i="0" u="none" strike="noStrike" cap="none" normalizeH="0" baseline="0" dirty="0" smtClean="0">
                <a:ln>
                  <a:noFill/>
                </a:ln>
                <a:solidFill>
                  <a:srgbClr val="DD3333"/>
                </a:solidFill>
                <a:effectLst/>
                <a:latin typeface="Arial" pitchFamily="34" charset="0"/>
                <a:cs typeface="Arial" pitchFamily="34" charset="0"/>
              </a:rPr>
              <a:t>)</a:t>
            </a:r>
            <a:r>
              <a:rPr kumimoji="0" lang="en-US" sz="700" b="0" i="0" u="none" strike="noStrike" cap="none" normalizeH="0" baseline="30000" dirty="0" smtClean="0">
                <a:ln>
                  <a:noFill/>
                </a:ln>
                <a:solidFill>
                  <a:srgbClr val="202122"/>
                </a:solidFill>
                <a:effectLst/>
                <a:latin typeface="Arial" pitchFamily="34" charset="0"/>
                <a:cs typeface="Arial" pitchFamily="34" charset="0"/>
              </a:rPr>
              <a:t>[</a:t>
            </a:r>
            <a:r>
              <a:rPr kumimoji="0" lang="en-US" sz="700" b="0" i="1" u="none" strike="noStrike" cap="none" normalizeH="0" baseline="30000" dirty="0" smtClean="0">
                <a:ln>
                  <a:noFill/>
                </a:ln>
                <a:solidFill>
                  <a:srgbClr val="0645AD"/>
                </a:solidFill>
                <a:effectLst/>
                <a:latin typeface="Arial" pitchFamily="34" charset="0"/>
                <a:cs typeface="Arial" pitchFamily="34" charset="0"/>
                <a:hlinkClick r:id="rId112" tooltip="Wikipedia:Link rot"/>
              </a:rPr>
              <a:t>dead link</a:t>
            </a:r>
            <a:r>
              <a:rPr kumimoji="0" lang="en-US" sz="700" b="0" i="0" u="none" strike="noStrike" cap="none" normalizeH="0" baseline="30000" dirty="0" smtClean="0">
                <a:ln>
                  <a:noFill/>
                </a:ln>
                <a:solidFill>
                  <a:srgbClr val="202122"/>
                </a:solidFill>
                <a:effectLst/>
                <a:latin typeface="Arial" pitchFamily="34" charset="0"/>
                <a:cs typeface="Arial" pitchFamily="34" charset="0"/>
              </a:rPr>
              <a:t>]</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45"/>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err="1" smtClean="0">
                <a:ln>
                  <a:noFill/>
                </a:ln>
                <a:solidFill>
                  <a:srgbClr val="3366BB"/>
                </a:solidFill>
                <a:effectLst/>
                <a:latin typeface="Arial" pitchFamily="34" charset="0"/>
                <a:cs typeface="Arial" pitchFamily="34" charset="0"/>
                <a:hlinkClick r:id="rId171"/>
              </a:rPr>
              <a:t>Kosal</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71"/>
              </a:rPr>
              <a:t> activists stage rail </a:t>
            </a:r>
            <a:r>
              <a:rPr kumimoji="0" lang="en-US" sz="900" b="0" i="0" u="none" strike="noStrike" cap="none" normalizeH="0" baseline="0" dirty="0" err="1" smtClean="0">
                <a:ln>
                  <a:noFill/>
                </a:ln>
                <a:solidFill>
                  <a:srgbClr val="3366BB"/>
                </a:solidFill>
                <a:effectLst/>
                <a:latin typeface="Arial" pitchFamily="34" charset="0"/>
                <a:cs typeface="Arial" pitchFamily="34" charset="0"/>
                <a:hlinkClick r:id="rId171"/>
              </a:rPr>
              <a:t>roko</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71"/>
              </a:rPr>
              <a:t> in </a:t>
            </a:r>
            <a:r>
              <a:rPr kumimoji="0" lang="en-US" sz="900" b="0" i="0" u="none" strike="noStrike" cap="none" normalizeH="0" baseline="0" dirty="0" err="1" smtClean="0">
                <a:ln>
                  <a:noFill/>
                </a:ln>
                <a:solidFill>
                  <a:srgbClr val="3366BB"/>
                </a:solidFill>
                <a:effectLst/>
                <a:latin typeface="Arial" pitchFamily="34" charset="0"/>
                <a:cs typeface="Arial" pitchFamily="34" charset="0"/>
                <a:hlinkClick r:id="rId171"/>
              </a:rPr>
              <a:t>Balangir</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71"/>
              </a:rPr>
              <a:t> demand separate State</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72"/>
              </a:rPr>
              <a:t>Archived</a:t>
            </a:r>
            <a:r>
              <a:rPr kumimoji="0" lang="en-US" sz="900" b="0" i="0" u="none" strike="noStrike" cap="none" normalizeH="0" baseline="0" dirty="0" smtClean="0">
                <a:ln>
                  <a:noFill/>
                </a:ln>
                <a:solidFill>
                  <a:srgbClr val="202122"/>
                </a:solidFill>
                <a:effectLst/>
                <a:latin typeface="Arial" pitchFamily="34" charset="0"/>
                <a:cs typeface="Arial" pitchFamily="34" charset="0"/>
              </a:rPr>
              <a:t> 3 March 2016 at the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130" tooltip="Wayback Machine"/>
              </a:rPr>
              <a:t>Wayback</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0" tooltip="Wayback Machine"/>
              </a:rPr>
              <a:t> Machine</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46"/>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73"/>
              </a:rPr>
              <a:t>The Pioneer :: Home : &gt;&gt; CPM against separate States in Orissa</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74"/>
              </a:rPr>
              <a:t>Archived</a:t>
            </a:r>
            <a:r>
              <a:rPr kumimoji="0" lang="en-US" sz="900" b="0" i="0" u="none" strike="noStrike" cap="none" normalizeH="0" baseline="0" dirty="0" smtClean="0">
                <a:ln>
                  <a:noFill/>
                </a:ln>
                <a:solidFill>
                  <a:srgbClr val="202122"/>
                </a:solidFill>
                <a:effectLst/>
                <a:latin typeface="Arial" pitchFamily="34" charset="0"/>
                <a:cs typeface="Arial" pitchFamily="34" charset="0"/>
              </a:rPr>
              <a:t> 3 March 2016 at the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130" tooltip="Wayback Machine"/>
              </a:rPr>
              <a:t>Wayback</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0" tooltip="Wayback Machine"/>
              </a:rPr>
              <a:t> Machine</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47"/>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75"/>
              </a:rPr>
              <a:t>The Pioneer :: Home : &gt;&gt; </a:t>
            </a:r>
            <a:r>
              <a:rPr kumimoji="0" lang="en-US" sz="900" b="0" i="0" u="none" strike="noStrike" cap="none" normalizeH="0" baseline="0" dirty="0" err="1" smtClean="0">
                <a:ln>
                  <a:noFill/>
                </a:ln>
                <a:solidFill>
                  <a:srgbClr val="3366BB"/>
                </a:solidFill>
                <a:effectLst/>
                <a:latin typeface="Arial" pitchFamily="34" charset="0"/>
                <a:cs typeface="Arial" pitchFamily="34" charset="0"/>
                <a:hlinkClick r:id="rId175"/>
              </a:rPr>
              <a:t>Kosal</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75"/>
              </a:rPr>
              <a:t> Dal holds Rasta </a:t>
            </a:r>
            <a:r>
              <a:rPr kumimoji="0" lang="en-US" sz="900" b="0" i="0" u="none" strike="noStrike" cap="none" normalizeH="0" baseline="0" dirty="0" err="1" smtClean="0">
                <a:ln>
                  <a:noFill/>
                </a:ln>
                <a:solidFill>
                  <a:srgbClr val="3366BB"/>
                </a:solidFill>
                <a:effectLst/>
                <a:latin typeface="Arial" pitchFamily="34" charset="0"/>
                <a:cs typeface="Arial" pitchFamily="34" charset="0"/>
                <a:hlinkClick r:id="rId175"/>
              </a:rPr>
              <a:t>Roko</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75"/>
              </a:rPr>
              <a:t> seeks separate State</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76"/>
              </a:rPr>
              <a:t>Archived</a:t>
            </a:r>
            <a:r>
              <a:rPr kumimoji="0" lang="en-US" sz="900" b="0" i="0" u="none" strike="noStrike" cap="none" normalizeH="0" baseline="0" dirty="0" smtClean="0">
                <a:ln>
                  <a:noFill/>
                </a:ln>
                <a:solidFill>
                  <a:srgbClr val="202122"/>
                </a:solidFill>
                <a:effectLst/>
                <a:latin typeface="Arial" pitchFamily="34" charset="0"/>
                <a:cs typeface="Arial" pitchFamily="34" charset="0"/>
              </a:rPr>
              <a:t> 4 March 2016 at the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130" tooltip="Wayback Machine"/>
              </a:rPr>
              <a:t>Wayback</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0" tooltip="Wayback Machine"/>
              </a:rPr>
              <a:t> Machine</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48"/>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77"/>
              </a:rPr>
              <a:t>"Strike over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77"/>
              </a:rPr>
              <a:t>Kosal</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77"/>
              </a:rPr>
              <a:t> demand-2013"</a:t>
            </a:r>
            <a:r>
              <a:rPr kumimoji="0" lang="en-US" sz="900" b="0" i="1"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err="1" smtClean="0">
                <a:ln>
                  <a:noFill/>
                </a:ln>
                <a:solidFill>
                  <a:srgbClr val="202122"/>
                </a:solidFill>
                <a:effectLst/>
                <a:latin typeface="Arial" pitchFamily="34" charset="0"/>
                <a:cs typeface="Arial" pitchFamily="34" charset="0"/>
              </a:rPr>
              <a:t>Sudhir</a:t>
            </a:r>
            <a:r>
              <a:rPr kumimoji="0" lang="en-US" sz="900" b="0" i="1" u="none" strike="noStrike" cap="none" normalizeH="0" baseline="0" dirty="0" smtClean="0">
                <a:ln>
                  <a:noFill/>
                </a:ln>
                <a:solidFill>
                  <a:srgbClr val="202122"/>
                </a:solidFill>
                <a:effectLst/>
                <a:latin typeface="Arial" pitchFamily="34" charset="0"/>
                <a:cs typeface="Arial" pitchFamily="34" charset="0"/>
              </a:rPr>
              <a:t> Mishra. 11 August 2013.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78"/>
              </a:rPr>
              <a:t>Archived</a:t>
            </a:r>
            <a:r>
              <a:rPr kumimoji="0" lang="en-US" sz="900" b="0" i="1" u="none" strike="noStrike" cap="none" normalizeH="0" baseline="0" dirty="0" smtClean="0">
                <a:ln>
                  <a:noFill/>
                </a:ln>
                <a:solidFill>
                  <a:srgbClr val="202122"/>
                </a:solidFill>
                <a:effectLst/>
                <a:latin typeface="Arial" pitchFamily="34" charset="0"/>
                <a:cs typeface="Arial" pitchFamily="34" charset="0"/>
              </a:rPr>
              <a:t> from the original on 30 January 2016. Retrieved 27 August 2015.</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49"/>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79"/>
              </a:rPr>
              <a:t>"Strike over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79"/>
              </a:rPr>
              <a:t>Kosal</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79"/>
              </a:rPr>
              <a:t> demand-2013"</a:t>
            </a:r>
            <a:r>
              <a:rPr kumimoji="0" lang="en-US" sz="900" b="0" i="1" u="none" strike="noStrike" cap="none" normalizeH="0" baseline="0" dirty="0" smtClean="0">
                <a:ln>
                  <a:noFill/>
                </a:ln>
                <a:solidFill>
                  <a:srgbClr val="202122"/>
                </a:solidFill>
                <a:effectLst/>
                <a:latin typeface="Arial" pitchFamily="34" charset="0"/>
                <a:cs typeface="Arial" pitchFamily="34" charset="0"/>
              </a:rPr>
              <a:t>. IBN Live. 26 August 2013.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80"/>
              </a:rPr>
              <a:t>Archived</a:t>
            </a:r>
            <a:r>
              <a:rPr kumimoji="0" lang="en-US" sz="900" b="0" i="1" u="none" strike="noStrike" cap="none" normalizeH="0" baseline="0" dirty="0" smtClean="0">
                <a:ln>
                  <a:noFill/>
                </a:ln>
                <a:solidFill>
                  <a:srgbClr val="202122"/>
                </a:solidFill>
                <a:effectLst/>
                <a:latin typeface="Arial" pitchFamily="34" charset="0"/>
                <a:cs typeface="Arial" pitchFamily="34" charset="0"/>
              </a:rPr>
              <a:t> from the original on 24 September 2015. Retrieved 27 August 2013.</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50"/>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81"/>
              </a:rPr>
              <a:t>"Cycle rally push to separate state demand in western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81"/>
              </a:rPr>
              <a:t>Odisha</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81"/>
              </a:rPr>
              <a:t> - Times of India"</a:t>
            </a:r>
            <a:r>
              <a:rPr kumimoji="0" lang="en-US" sz="900" b="0" i="1"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82"/>
              </a:rPr>
              <a:t>Archived</a:t>
            </a:r>
            <a:r>
              <a:rPr kumimoji="0" lang="en-US" sz="900" b="0" i="1" u="none" strike="noStrike" cap="none" normalizeH="0" baseline="0" dirty="0" smtClean="0">
                <a:ln>
                  <a:noFill/>
                </a:ln>
                <a:solidFill>
                  <a:srgbClr val="202122"/>
                </a:solidFill>
                <a:effectLst/>
                <a:latin typeface="Arial" pitchFamily="34" charset="0"/>
                <a:cs typeface="Arial" pitchFamily="34" charset="0"/>
              </a:rPr>
              <a:t> from the original on 27 August 2014. Retrieved 12 September 2014.</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51"/>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err="1" smtClean="0">
                <a:ln>
                  <a:noFill/>
                </a:ln>
                <a:solidFill>
                  <a:srgbClr val="202122"/>
                </a:solidFill>
                <a:effectLst/>
                <a:latin typeface="Arial" pitchFamily="34" charset="0"/>
                <a:cs typeface="Arial" pitchFamily="34" charset="0"/>
              </a:rPr>
              <a:t>Odisha</a:t>
            </a:r>
            <a:r>
              <a:rPr kumimoji="0" lang="en-US" sz="900" b="0" i="1" u="none" strike="noStrike" cap="none" normalizeH="0" baseline="0" dirty="0" smtClean="0">
                <a:ln>
                  <a:noFill/>
                </a:ln>
                <a:solidFill>
                  <a:srgbClr val="202122"/>
                </a:solidFill>
                <a:effectLst/>
                <a:latin typeface="Arial" pitchFamily="34" charset="0"/>
                <a:cs typeface="Arial" pitchFamily="34" charset="0"/>
              </a:rPr>
              <a:t> Sun Times Bureau (26 August 2015).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83"/>
              </a:rPr>
              <a:t>"Strike over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83"/>
              </a:rPr>
              <a:t>Kosal</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83"/>
              </a:rPr>
              <a:t> demand-2015"</a:t>
            </a:r>
            <a:r>
              <a:rPr kumimoji="0" lang="en-US" sz="900" b="0" i="1"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err="1" smtClean="0">
                <a:ln>
                  <a:noFill/>
                </a:ln>
                <a:solidFill>
                  <a:srgbClr val="202122"/>
                </a:solidFill>
                <a:effectLst/>
                <a:latin typeface="Arial" pitchFamily="34" charset="0"/>
                <a:cs typeface="Arial" pitchFamily="34" charset="0"/>
              </a:rPr>
              <a:t>Odisha</a:t>
            </a:r>
            <a:r>
              <a:rPr kumimoji="0" lang="en-US" sz="900" b="0" i="1" u="none" strike="noStrike" cap="none" normalizeH="0" baseline="0" dirty="0" smtClean="0">
                <a:ln>
                  <a:noFill/>
                </a:ln>
                <a:solidFill>
                  <a:srgbClr val="202122"/>
                </a:solidFill>
                <a:effectLst/>
                <a:latin typeface="Arial" pitchFamily="34" charset="0"/>
                <a:cs typeface="Arial" pitchFamily="34" charset="0"/>
              </a:rPr>
              <a:t> Sun Times. Archived from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84"/>
              </a:rPr>
              <a:t>the original</a:t>
            </a:r>
            <a:r>
              <a:rPr kumimoji="0" lang="en-US" sz="900" b="0" i="1" u="none" strike="noStrike" cap="none" normalizeH="0" baseline="0" dirty="0" smtClean="0">
                <a:ln>
                  <a:noFill/>
                </a:ln>
                <a:solidFill>
                  <a:srgbClr val="202122"/>
                </a:solidFill>
                <a:effectLst/>
                <a:latin typeface="Arial" pitchFamily="34" charset="0"/>
                <a:cs typeface="Arial" pitchFamily="34" charset="0"/>
              </a:rPr>
              <a:t> on 26 August 2015. Retrieved 27 August 2015.</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52"/>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202122"/>
                </a:solidFill>
                <a:effectLst/>
                <a:latin typeface="Arial" pitchFamily="34" charset="0"/>
                <a:cs typeface="Arial" pitchFamily="34" charset="0"/>
              </a:rPr>
              <a:t>Express News Service (26 August 2015).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85"/>
              </a:rPr>
              <a:t>"Strike over </a:t>
            </a:r>
            <a:r>
              <a:rPr kumimoji="0" lang="en-US" sz="900" b="0" i="1" u="none" strike="noStrike" cap="none" normalizeH="0" baseline="0" dirty="0" err="1" smtClean="0">
                <a:ln>
                  <a:noFill/>
                </a:ln>
                <a:solidFill>
                  <a:srgbClr val="3366BB"/>
                </a:solidFill>
                <a:effectLst/>
                <a:latin typeface="Arial" pitchFamily="34" charset="0"/>
                <a:cs typeface="Arial" pitchFamily="34" charset="0"/>
                <a:hlinkClick r:id="rId185"/>
              </a:rPr>
              <a:t>Kosal</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85"/>
              </a:rPr>
              <a:t> demand-2015"</a:t>
            </a:r>
            <a:r>
              <a:rPr kumimoji="0" lang="en-US" sz="900" b="0" i="1" u="none" strike="noStrike" cap="none" normalizeH="0" baseline="0" dirty="0" smtClean="0">
                <a:ln>
                  <a:noFill/>
                </a:ln>
                <a:solidFill>
                  <a:srgbClr val="202122"/>
                </a:solidFill>
                <a:effectLst/>
                <a:latin typeface="Arial" pitchFamily="34" charset="0"/>
                <a:cs typeface="Arial" pitchFamily="34" charset="0"/>
              </a:rPr>
              <a:t>. The New Indian Express.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86"/>
              </a:rPr>
              <a:t>Archived</a:t>
            </a:r>
            <a:r>
              <a:rPr kumimoji="0" lang="en-US" sz="900" b="0" i="1" u="none" strike="noStrike" cap="none" normalizeH="0" baseline="0" dirty="0" smtClean="0">
                <a:ln>
                  <a:noFill/>
                </a:ln>
                <a:solidFill>
                  <a:srgbClr val="202122"/>
                </a:solidFill>
                <a:effectLst/>
                <a:latin typeface="Arial" pitchFamily="34" charset="0"/>
                <a:cs typeface="Arial" pitchFamily="34" charset="0"/>
              </a:rPr>
              <a:t> from the original on 30 January 2016. Retrieved 27 August 2015.</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53"/>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err="1" smtClean="0">
                <a:ln>
                  <a:noFill/>
                </a:ln>
                <a:solidFill>
                  <a:srgbClr val="3366BB"/>
                </a:solidFill>
                <a:effectLst/>
                <a:latin typeface="Arial" pitchFamily="34" charset="0"/>
                <a:cs typeface="Arial" pitchFamily="34" charset="0"/>
                <a:hlinkClick r:id="rId187"/>
              </a:rPr>
              <a:t>Kosal</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87"/>
              </a:rPr>
              <a:t> outfit tears Orissa map, demands separate State</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0" u="none" strike="noStrike" cap="none" normalizeH="0" baseline="0" dirty="0" smtClean="0">
                <a:ln>
                  <a:noFill/>
                </a:ln>
                <a:solidFill>
                  <a:srgbClr val="3366BB"/>
                </a:solidFill>
                <a:effectLst/>
                <a:latin typeface="Arial" pitchFamily="34" charset="0"/>
                <a:cs typeface="Arial" pitchFamily="34" charset="0"/>
                <a:hlinkClick r:id="rId188"/>
              </a:rPr>
              <a:t>Archived</a:t>
            </a:r>
            <a:r>
              <a:rPr kumimoji="0" lang="en-US" sz="900" b="0" i="0" u="none" strike="noStrike" cap="none" normalizeH="0" baseline="0" dirty="0" smtClean="0">
                <a:ln>
                  <a:noFill/>
                </a:ln>
                <a:solidFill>
                  <a:srgbClr val="202122"/>
                </a:solidFill>
                <a:effectLst/>
                <a:latin typeface="Arial" pitchFamily="34" charset="0"/>
                <a:cs typeface="Arial" pitchFamily="34" charset="0"/>
              </a:rPr>
              <a:t> 3 March 2016 at the </a:t>
            </a:r>
            <a:r>
              <a:rPr kumimoji="0" lang="en-US" sz="900" b="0" i="0" u="none" strike="noStrike" cap="none" normalizeH="0" baseline="0" dirty="0" err="1" smtClean="0">
                <a:ln>
                  <a:noFill/>
                </a:ln>
                <a:solidFill>
                  <a:srgbClr val="0645AD"/>
                </a:solidFill>
                <a:effectLst/>
                <a:latin typeface="Arial" pitchFamily="34" charset="0"/>
                <a:cs typeface="Arial" pitchFamily="34" charset="0"/>
                <a:hlinkClick r:id="rId130" tooltip="Wayback Machine"/>
              </a:rPr>
              <a:t>Wayback</a:t>
            </a:r>
            <a:r>
              <a:rPr kumimoji="0" lang="en-US" sz="900" b="0" i="0" u="none" strike="noStrike" cap="none" normalizeH="0" baseline="0" dirty="0" smtClean="0">
                <a:ln>
                  <a:noFill/>
                </a:ln>
                <a:solidFill>
                  <a:srgbClr val="0645AD"/>
                </a:solidFill>
                <a:effectLst/>
                <a:latin typeface="Arial" pitchFamily="34" charset="0"/>
                <a:cs typeface="Arial" pitchFamily="34" charset="0"/>
                <a:hlinkClick r:id="rId130" tooltip="Wayback Machine"/>
              </a:rPr>
              <a:t> Machine</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54"/>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89"/>
              </a:rPr>
              <a:t>"OTV News"</a:t>
            </a:r>
            <a:r>
              <a:rPr kumimoji="0" lang="en-US" sz="900" b="0" i="1" u="none" strike="noStrike" cap="none" normalizeH="0" baseline="0" dirty="0" smtClean="0">
                <a:ln>
                  <a:noFill/>
                </a:ln>
                <a:solidFill>
                  <a:srgbClr val="202122"/>
                </a:solidFill>
                <a:effectLst/>
                <a:latin typeface="Arial" pitchFamily="34" charset="0"/>
                <a:cs typeface="Arial" pitchFamily="34" charset="0"/>
              </a:rPr>
              <a:t>. Retrieved 4 September 2016.</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55"/>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90"/>
              </a:rPr>
              <a:t>"Indian Express 26th August 16"</a:t>
            </a:r>
            <a:r>
              <a:rPr kumimoji="0" lang="en-US" sz="900" b="0" i="1"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91"/>
              </a:rPr>
              <a:t>Archived</a:t>
            </a:r>
            <a:r>
              <a:rPr kumimoji="0" lang="en-US" sz="900" b="0" i="1" u="none" strike="noStrike" cap="none" normalizeH="0" baseline="0" dirty="0" smtClean="0">
                <a:ln>
                  <a:noFill/>
                </a:ln>
                <a:solidFill>
                  <a:srgbClr val="202122"/>
                </a:solidFill>
                <a:effectLst/>
                <a:latin typeface="Arial" pitchFamily="34" charset="0"/>
                <a:cs typeface="Arial" pitchFamily="34" charset="0"/>
              </a:rPr>
              <a:t> from the original on 28 August 2016. Retrieved 4 September 2016.</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56"/>
              <a:tabLst/>
            </a:pPr>
            <a:r>
              <a:rPr kumimoji="0" lang="en-US" sz="900" b="1" i="0" u="none" strike="noStrike" cap="none" normalizeH="0" baseline="0" dirty="0" smtClean="0">
                <a:ln>
                  <a:noFill/>
                </a:ln>
                <a:solidFill>
                  <a:srgbClr val="0645AD"/>
                </a:solidFill>
                <a:effectLst/>
                <a:latin typeface="Arial" pitchFamily="34" charset="0"/>
                <a:cs typeface="Arial" pitchFamily="34" charset="0"/>
                <a:hlinkClick r:id="rId10" tooltip="Jump up"/>
              </a:rPr>
              <a:t>^</a:t>
            </a:r>
            <a:r>
              <a:rPr kumimoji="0" lang="en-US" sz="900" b="0" i="0" u="none" strike="noStrike" cap="none" normalizeH="0" baseline="0" dirty="0" smtClean="0">
                <a:ln>
                  <a:noFill/>
                </a:ln>
                <a:solidFill>
                  <a:srgbClr val="202122"/>
                </a:solidFill>
                <a:effectLst/>
                <a:latin typeface="Arial" pitchFamily="34" charset="0"/>
                <a:cs typeface="Arial" pitchFamily="34" charset="0"/>
              </a:rPr>
              <a:t> </a:t>
            </a:r>
            <a:r>
              <a:rPr kumimoji="0" lang="en-US" sz="900" b="0" i="1" u="none" strike="noStrike" cap="none" normalizeH="0" baseline="0" dirty="0" smtClean="0">
                <a:ln>
                  <a:noFill/>
                </a:ln>
                <a:solidFill>
                  <a:srgbClr val="3366BB"/>
                </a:solidFill>
                <a:effectLst/>
                <a:latin typeface="Arial" pitchFamily="34" charset="0"/>
                <a:cs typeface="Arial" pitchFamily="34" charset="0"/>
                <a:hlinkClick r:id="rId192"/>
              </a:rPr>
              <a:t>"Archived copy"</a:t>
            </a:r>
            <a:r>
              <a:rPr kumimoji="0" lang="en-US" sz="900" b="0" i="1" u="none" strike="noStrike" cap="none" normalizeH="0" baseline="0" dirty="0" smtClean="0">
                <a:ln>
                  <a:noFill/>
                </a:ln>
                <a:solidFill>
                  <a:srgbClr val="202122"/>
                </a:solidFill>
                <a:effectLst/>
                <a:latin typeface="Arial" pitchFamily="34" charset="0"/>
                <a:cs typeface="Arial" pitchFamily="34" charset="0"/>
              </a:rPr>
              <a:t>. Archived from the original on 28 August 2016. Retrieved 4 September 2016.</a:t>
            </a:r>
            <a:endParaRPr kumimoji="0" lang="en-US" sz="9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000" b="0" i="0" u="none" strike="noStrike" cap="none" normalizeH="0" baseline="0" dirty="0" smtClean="0">
                <a:ln>
                  <a:noFill/>
                </a:ln>
                <a:solidFill>
                  <a:srgbClr val="0645AD"/>
                </a:solidFill>
                <a:effectLst/>
                <a:latin typeface="Arial" pitchFamily="34" charset="0"/>
                <a:cs typeface="Arial" pitchFamily="34" charset="0"/>
              </a:rPr>
              <a:t> </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193" tooltip="Help:Category"/>
              </a:rPr>
              <a:t>Categories</a:t>
            </a:r>
            <a:r>
              <a:rPr kumimoji="0" lang="en-US" sz="1200" b="0" i="0" u="none" strike="noStrike" cap="none" normalizeH="0" baseline="0" dirty="0" smtClean="0">
                <a:ln>
                  <a:noFill/>
                </a:ln>
                <a:solidFill>
                  <a:srgbClr val="202122"/>
                </a:solidFill>
                <a:effectLst/>
                <a:latin typeface="Arial" pitchFamily="34"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194" tooltip="Category:Proposed states and union territories of India"/>
              </a:rPr>
              <a:t>Proposed states and union territories of India</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195" tooltip="Category:Regionalism in India"/>
              </a:rPr>
              <a:t>Regionalism in India</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err="1" smtClean="0">
                <a:ln>
                  <a:noFill/>
                </a:ln>
                <a:solidFill>
                  <a:srgbClr val="0645AD"/>
                </a:solidFill>
                <a:effectLst/>
                <a:latin typeface="Arial" pitchFamily="34" charset="0"/>
                <a:cs typeface="Arial" pitchFamily="34" charset="0"/>
                <a:hlinkClick r:id="rId196" tooltip="Category:Reorganisation of Indian states"/>
              </a:rPr>
              <a:t>Reorganisation</a:t>
            </a:r>
            <a:r>
              <a:rPr kumimoji="0" lang="en-US" sz="1200" b="0" i="0" u="none" strike="noStrike" cap="none" normalizeH="0" baseline="0" dirty="0" smtClean="0">
                <a:ln>
                  <a:noFill/>
                </a:ln>
                <a:solidFill>
                  <a:srgbClr val="0645AD"/>
                </a:solidFill>
                <a:effectLst/>
                <a:latin typeface="Arial" pitchFamily="34" charset="0"/>
                <a:cs typeface="Arial" pitchFamily="34" charset="0"/>
                <a:hlinkClick r:id="rId196" tooltip="Category:Reorganisation of Indian states"/>
              </a:rPr>
              <a:t> of Indian states</a:t>
            </a:r>
            <a:endParaRPr kumimoji="0" lang="en-US" sz="12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Arial" pitchFamily="34" charset="0"/>
                <a:cs typeface="Arial" pitchFamily="34" charset="0"/>
              </a:rPr>
              <a:t>Navigation menu</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54595D"/>
                </a:solidFill>
                <a:effectLst/>
                <a:latin typeface="Arial" pitchFamily="34" charset="0"/>
                <a:cs typeface="Arial" pitchFamily="34" charset="0"/>
              </a:rPr>
              <a:t>Not logged in</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197" tooltip="Discussion about edits from this IP address [alt-shift-n]"/>
              </a:rPr>
              <a:t>Talk</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198" tooltip="A list of edits made from this IP address [alt-shift-y]"/>
              </a:rPr>
              <a:t>Contributions</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199" tooltip="You are encouraged to create an account and log in; however, it is not mandatory"/>
              </a:rPr>
              <a:t>Create account</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00" tooltip="You're encouraged to log in; however, it's not mandatory. [alt-shift-o]"/>
              </a:rPr>
              <a:t>Log in</a:t>
            </a:r>
            <a:endParaRPr kumimoji="0" lang="en-US"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b="0" i="0" u="none" strike="noStrike" cap="none" normalizeH="0" baseline="0" dirty="0" smtClean="0">
                <a:ln>
                  <a:noFill/>
                </a:ln>
                <a:solidFill>
                  <a:srgbClr val="202122"/>
                </a:solidFill>
                <a:effectLst/>
                <a:latin typeface="Arial" pitchFamily="34" charset="0"/>
                <a:cs typeface="Arial" pitchFamily="34" charset="0"/>
                <a:hlinkClick r:id="rId10" tooltip="View the content page [alt-shift-c]"/>
              </a:rPr>
              <a:t>Article</a:t>
            </a:r>
            <a:endParaRPr kumimoji="0" lang="en-US"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b="0" i="0" u="none" strike="noStrike" cap="none" normalizeH="0" baseline="0" dirty="0" smtClean="0">
                <a:ln>
                  <a:noFill/>
                </a:ln>
                <a:solidFill>
                  <a:srgbClr val="0645AD"/>
                </a:solidFill>
                <a:effectLst/>
                <a:latin typeface="Arial" pitchFamily="34" charset="0"/>
                <a:cs typeface="Arial" pitchFamily="34" charset="0"/>
                <a:hlinkClick r:id="rId201" tooltip="Discuss improvements to the content page [alt-shift-t]"/>
              </a:rPr>
              <a:t>Talk</a:t>
            </a:r>
            <a:endParaRPr kumimoji="0" lang="en-US"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b="0" i="0" u="none" strike="noStrike" cap="none" normalizeH="0" baseline="0" dirty="0" smtClean="0">
                <a:ln>
                  <a:noFill/>
                </a:ln>
                <a:solidFill>
                  <a:srgbClr val="202122"/>
                </a:solidFill>
                <a:effectLst/>
                <a:latin typeface="Arial" pitchFamily="34" charset="0"/>
                <a:cs typeface="Arial" pitchFamily="34" charset="0"/>
                <a:hlinkClick r:id="rId10"/>
              </a:rPr>
              <a:t>Read</a:t>
            </a:r>
            <a:endParaRPr kumimoji="0" lang="en-US"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b="0" i="0" u="none" strike="noStrike" cap="none" normalizeH="0" baseline="0" dirty="0" smtClean="0">
                <a:ln>
                  <a:noFill/>
                </a:ln>
                <a:solidFill>
                  <a:srgbClr val="0645AD"/>
                </a:solidFill>
                <a:effectLst/>
                <a:latin typeface="Arial" pitchFamily="34" charset="0"/>
                <a:cs typeface="Arial" pitchFamily="34" charset="0"/>
                <a:hlinkClick r:id="rId202" tooltip="Edit this page [alt-shift-e]"/>
              </a:rPr>
              <a:t>Edit</a:t>
            </a:r>
            <a:endParaRPr kumimoji="0" lang="en-US"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b="0" i="0" u="none" strike="noStrike" cap="none" normalizeH="0" baseline="0" dirty="0" smtClean="0">
                <a:ln>
                  <a:noFill/>
                </a:ln>
                <a:solidFill>
                  <a:srgbClr val="0645AD"/>
                </a:solidFill>
                <a:effectLst/>
                <a:latin typeface="Arial" pitchFamily="34" charset="0"/>
                <a:cs typeface="Arial" pitchFamily="34" charset="0"/>
                <a:hlinkClick r:id="rId203" tooltip="Past revisions of this page [alt-shift-h]"/>
              </a:rPr>
              <a:t>View history</a:t>
            </a:r>
            <a:endParaRPr kumimoji="0" lang="en-US"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500" b="1" i="0" u="none" strike="noStrike" cap="none" normalizeH="0" baseline="0" dirty="0" smtClean="0">
                <a:ln>
                  <a:noFill/>
                </a:ln>
                <a:solidFill>
                  <a:srgbClr val="000000"/>
                </a:solidFill>
                <a:effectLst/>
                <a:latin typeface="Arial" pitchFamily="34" charset="0"/>
                <a:cs typeface="Arial" pitchFamily="34" charset="0"/>
              </a:rPr>
              <a:t>Search</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04" tooltip="Visit the main page [alt-shift-z]"/>
              </a:rPr>
              <a:t>Main page</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05" tooltip="Guides to browsing Wikipedia"/>
              </a:rPr>
              <a:t>Contents</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06" tooltip="Articles related to current events"/>
              </a:rPr>
              <a:t>Current events</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07" tooltip="Visit a randomly selected article [alt-shift-x]"/>
              </a:rPr>
              <a:t>Random article</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08" tooltip="Learn about Wikipedia and how it works"/>
              </a:rPr>
              <a:t>About Wikipedia</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09" tooltip="How to contact Wikipedia"/>
              </a:rPr>
              <a:t>Contact us</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10" tooltip="Support us by donating to the Wikimedia Foundation"/>
              </a:rPr>
              <a:t>Donate</a:t>
            </a:r>
            <a:endParaRPr kumimoji="0" lang="en-US"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5000" b="0" i="0" u="none" strike="noStrike" cap="none" normalizeH="0" baseline="0" dirty="0" smtClean="0">
                <a:ln>
                  <a:noFill/>
                </a:ln>
                <a:solidFill>
                  <a:srgbClr val="54595D"/>
                </a:solidFill>
                <a:effectLst/>
                <a:latin typeface="Arial" pitchFamily="34" charset="0"/>
                <a:cs typeface="Arial" pitchFamily="34" charset="0"/>
              </a:rPr>
              <a:t>Contribute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11" tooltip="Guidance on how to use and edit Wikipedia"/>
              </a:rPr>
              <a:t>Help</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12" tooltip="Learn how to edit Wikipedia"/>
              </a:rPr>
              <a:t>Learn to edit</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13" tooltip="The hub for editors"/>
              </a:rPr>
              <a:t>Community portal</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14" tooltip="A list of recent changes to Wikipedia [alt-shift-r]"/>
              </a:rPr>
              <a:t>Recent changes</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15" tooltip="Add images or other media for use on Wikipedia"/>
              </a:rPr>
              <a:t>Upload file</a:t>
            </a:r>
            <a:endParaRPr kumimoji="0" lang="en-US"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5000" b="0" i="0" u="none" strike="noStrike" cap="none" normalizeH="0" baseline="0" dirty="0" smtClean="0">
                <a:ln>
                  <a:noFill/>
                </a:ln>
                <a:solidFill>
                  <a:srgbClr val="54595D"/>
                </a:solidFill>
                <a:effectLst/>
                <a:latin typeface="Arial" pitchFamily="34" charset="0"/>
                <a:cs typeface="Arial" pitchFamily="34" charset="0"/>
              </a:rPr>
              <a:t>Tools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16" tooltip="List of all English Wikipedia pages containing links to this page [alt-shift-j]"/>
              </a:rPr>
              <a:t>What links here</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17" tooltip="Recent changes in pages linked from this page [alt-shift-k]"/>
              </a:rPr>
              <a:t>Related changes</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18" tooltip="A list of all special pages [alt-shift-q]"/>
              </a:rPr>
              <a:t>Special pages</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19" tooltip="Permanent link to this revision of this page"/>
              </a:rPr>
              <a:t>Permanent link</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20" tooltip="More information about this page"/>
              </a:rPr>
              <a:t>Page information</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21" tooltip="Information on how to cite this page"/>
              </a:rPr>
              <a:t>Cite this page</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err="1" smtClean="0">
                <a:ln>
                  <a:noFill/>
                </a:ln>
                <a:solidFill>
                  <a:srgbClr val="0645AD"/>
                </a:solidFill>
                <a:effectLst/>
                <a:latin typeface="Arial" pitchFamily="34" charset="0"/>
                <a:cs typeface="Arial" pitchFamily="34" charset="0"/>
                <a:hlinkClick r:id="rId222" tooltip="Structured data on this page hosted by Wikidata [alt-shift-g]"/>
              </a:rPr>
              <a:t>Wikidata</a:t>
            </a: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22" tooltip="Structured data on this page hosted by Wikidata [alt-shift-g]"/>
              </a:rPr>
              <a:t> item</a:t>
            </a:r>
            <a:endParaRPr kumimoji="0" lang="en-US"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5000" b="0" i="0" u="none" strike="noStrike" cap="none" normalizeH="0" baseline="0" dirty="0" smtClean="0">
                <a:ln>
                  <a:noFill/>
                </a:ln>
                <a:solidFill>
                  <a:srgbClr val="54595D"/>
                </a:solidFill>
                <a:effectLst/>
                <a:latin typeface="Arial" pitchFamily="34" charset="0"/>
                <a:cs typeface="Arial" pitchFamily="34" charset="0"/>
              </a:rPr>
              <a:t>Print/export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23" tooltip="Download this page as a PDF file"/>
              </a:rPr>
              <a:t>Download as PDF</a:t>
            </a:r>
            <a:endParaRPr kumimoji="0" lang="en-US" sz="900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00" b="0" i="0" u="none" strike="noStrike" cap="none" normalizeH="0" baseline="0" dirty="0" smtClean="0">
                <a:ln>
                  <a:noFill/>
                </a:ln>
                <a:solidFill>
                  <a:srgbClr val="0645AD"/>
                </a:solidFill>
                <a:effectLst/>
                <a:latin typeface="Arial" pitchFamily="34" charset="0"/>
                <a:cs typeface="Arial" pitchFamily="34" charset="0"/>
                <a:hlinkClick r:id="rId224" tooltip="Printable version of this page [alt-shift-p]"/>
              </a:rPr>
              <a:t>Printable version</a:t>
            </a:r>
            <a:endParaRPr kumimoji="0" lang="en-US"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5000" b="0" i="0" u="none" strike="noStrike" cap="none" normalizeH="0" baseline="0" dirty="0" smtClean="0">
                <a:ln>
                  <a:noFill/>
                </a:ln>
                <a:solidFill>
                  <a:srgbClr val="54595D"/>
                </a:solidFill>
                <a:effectLst/>
                <a:latin typeface="Arial" pitchFamily="34" charset="0"/>
                <a:cs typeface="Arial" pitchFamily="34" charset="0"/>
              </a:rPr>
              <a:t>Languages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0000" b="0" i="0" u="none" strike="noStrike" cap="none" normalizeH="0" baseline="0" dirty="0" smtClean="0">
                <a:ln>
                  <a:noFill/>
                </a:ln>
                <a:solidFill>
                  <a:srgbClr val="54595D"/>
                </a:solidFill>
                <a:effectLst/>
                <a:latin typeface="Arial" pitchFamily="34" charset="0"/>
                <a:cs typeface="Arial" pitchFamily="34" charset="0"/>
                <a:hlinkClick r:id="rId222" tooltip="Add interlanguage links"/>
              </a:rPr>
              <a:t>Add links</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60000" b="0" i="0" u="none" strike="noStrike" cap="none" normalizeH="0" baseline="0" dirty="0" smtClean="0">
                <a:ln>
                  <a:noFill/>
                </a:ln>
                <a:solidFill>
                  <a:srgbClr val="202122"/>
                </a:solidFill>
                <a:effectLst/>
                <a:latin typeface="Arial" pitchFamily="34" charset="0"/>
                <a:cs typeface="Arial" pitchFamily="34" charset="0"/>
              </a:rPr>
              <a:t>This page was last edited on 24 October 2021, at 18:12 (UTC).</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60000" b="0" i="0" u="none" strike="noStrike" cap="none" normalizeH="0" baseline="0" dirty="0" smtClean="0">
                <a:ln>
                  <a:noFill/>
                </a:ln>
                <a:solidFill>
                  <a:srgbClr val="202122"/>
                </a:solidFill>
                <a:effectLst/>
                <a:latin typeface="Arial" pitchFamily="34" charset="0"/>
                <a:cs typeface="Arial" pitchFamily="34" charset="0"/>
              </a:rPr>
              <a:t>Text is available under the </a:t>
            </a:r>
            <a:r>
              <a:rPr kumimoji="0" lang="en-US" sz="60000" b="0" i="0" u="none" strike="noStrike" cap="none" normalizeH="0" baseline="0" dirty="0" smtClean="0">
                <a:ln>
                  <a:noFill/>
                </a:ln>
                <a:solidFill>
                  <a:srgbClr val="0645AD"/>
                </a:solidFill>
                <a:effectLst/>
                <a:latin typeface="Arial" pitchFamily="34" charset="0"/>
                <a:cs typeface="Arial" pitchFamily="34" charset="0"/>
                <a:hlinkClick r:id="rId225"/>
              </a:rPr>
              <a:t>Creative Commons Attribution-</a:t>
            </a:r>
            <a:r>
              <a:rPr kumimoji="0" lang="en-US" sz="60000" b="0" i="0" u="none" strike="noStrike" cap="none" normalizeH="0" baseline="0" dirty="0" err="1" smtClean="0">
                <a:ln>
                  <a:noFill/>
                </a:ln>
                <a:solidFill>
                  <a:srgbClr val="0645AD"/>
                </a:solidFill>
                <a:effectLst/>
                <a:latin typeface="Arial" pitchFamily="34" charset="0"/>
                <a:cs typeface="Arial" pitchFamily="34" charset="0"/>
                <a:hlinkClick r:id="rId225"/>
              </a:rPr>
              <a:t>ShareAlike</a:t>
            </a:r>
            <a:r>
              <a:rPr kumimoji="0" lang="en-US" sz="60000" b="0" i="0" u="none" strike="noStrike" cap="none" normalizeH="0" baseline="0" dirty="0" smtClean="0">
                <a:ln>
                  <a:noFill/>
                </a:ln>
                <a:solidFill>
                  <a:srgbClr val="0645AD"/>
                </a:solidFill>
                <a:effectLst/>
                <a:latin typeface="Arial" pitchFamily="34" charset="0"/>
                <a:cs typeface="Arial" pitchFamily="34" charset="0"/>
                <a:hlinkClick r:id="rId225"/>
              </a:rPr>
              <a:t> License</a:t>
            </a:r>
            <a:r>
              <a:rPr kumimoji="0" lang="en-US" sz="60000" b="0" i="0" u="none" strike="noStrike" cap="none" normalizeH="0" baseline="0" dirty="0" smtClean="0">
                <a:ln>
                  <a:noFill/>
                </a:ln>
                <a:solidFill>
                  <a:srgbClr val="202122"/>
                </a:solidFill>
                <a:effectLst/>
                <a:latin typeface="Arial" pitchFamily="34" charset="0"/>
                <a:cs typeface="Arial" pitchFamily="34" charset="0"/>
              </a:rPr>
              <a:t>; additional terms may apply. By using this site, you agree to the </a:t>
            </a:r>
            <a:r>
              <a:rPr kumimoji="0" lang="en-US" sz="60000" b="0" i="0" u="none" strike="noStrike" cap="none" normalizeH="0" baseline="0" dirty="0" smtClean="0">
                <a:ln>
                  <a:noFill/>
                </a:ln>
                <a:solidFill>
                  <a:srgbClr val="0645AD"/>
                </a:solidFill>
                <a:effectLst/>
                <a:latin typeface="Arial" pitchFamily="34" charset="0"/>
                <a:cs typeface="Arial" pitchFamily="34" charset="0"/>
                <a:hlinkClick r:id="rId226"/>
              </a:rPr>
              <a:t>Terms of Use</a:t>
            </a:r>
            <a:r>
              <a:rPr kumimoji="0" lang="en-US" sz="60000" b="0" i="0" u="none" strike="noStrike" cap="none" normalizeH="0" baseline="0" dirty="0" smtClean="0">
                <a:ln>
                  <a:noFill/>
                </a:ln>
                <a:solidFill>
                  <a:srgbClr val="202122"/>
                </a:solidFill>
                <a:effectLst/>
                <a:latin typeface="Arial" pitchFamily="34" charset="0"/>
                <a:cs typeface="Arial" pitchFamily="34" charset="0"/>
              </a:rPr>
              <a:t> and </a:t>
            </a:r>
            <a:r>
              <a:rPr kumimoji="0" lang="en-US" sz="60000" b="0" i="0" u="none" strike="noStrike" cap="none" normalizeH="0" baseline="0" dirty="0" smtClean="0">
                <a:ln>
                  <a:noFill/>
                </a:ln>
                <a:solidFill>
                  <a:srgbClr val="0645AD"/>
                </a:solidFill>
                <a:effectLst/>
                <a:latin typeface="Arial" pitchFamily="34" charset="0"/>
                <a:cs typeface="Arial" pitchFamily="34" charset="0"/>
                <a:hlinkClick r:id="rId227"/>
              </a:rPr>
              <a:t>Privacy Policy</a:t>
            </a:r>
            <a:r>
              <a:rPr kumimoji="0" lang="en-US" sz="60000" b="0" i="0" u="none" strike="noStrike" cap="none" normalizeH="0" baseline="0" dirty="0" smtClean="0">
                <a:ln>
                  <a:noFill/>
                </a:ln>
                <a:solidFill>
                  <a:srgbClr val="202122"/>
                </a:solidFill>
                <a:effectLst/>
                <a:latin typeface="Arial" pitchFamily="34" charset="0"/>
                <a:cs typeface="Arial" pitchFamily="34" charset="0"/>
              </a:rPr>
              <a:t>. Wikipedia® is a registered trademark of the </a:t>
            </a:r>
            <a:r>
              <a:rPr kumimoji="0" lang="en-US" sz="60000" b="0" i="0" u="none" strike="noStrike" cap="none" normalizeH="0" baseline="0" dirty="0" smtClean="0">
                <a:ln>
                  <a:noFill/>
                </a:ln>
                <a:solidFill>
                  <a:srgbClr val="0645AD"/>
                </a:solidFill>
                <a:effectLst/>
                <a:latin typeface="Arial" pitchFamily="34" charset="0"/>
                <a:cs typeface="Arial" pitchFamily="34" charset="0"/>
                <a:hlinkClick r:id="rId228"/>
              </a:rPr>
              <a:t>Wikimedia Foundation, Inc.</a:t>
            </a:r>
            <a:r>
              <a:rPr kumimoji="0" lang="en-US" sz="60000" b="0" i="0" u="none" strike="noStrike" cap="none" normalizeH="0" baseline="0" dirty="0" smtClean="0">
                <a:ln>
                  <a:noFill/>
                </a:ln>
                <a:solidFill>
                  <a:srgbClr val="202122"/>
                </a:solidFill>
                <a:effectLst/>
                <a:latin typeface="Arial" pitchFamily="34" charset="0"/>
                <a:cs typeface="Arial" pitchFamily="34" charset="0"/>
              </a:rPr>
              <a:t>, a non-profit organization.</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60000" b="0" i="0" u="none" strike="noStrike" cap="none" normalizeH="0" baseline="0" dirty="0" smtClean="0">
                <a:ln>
                  <a:noFill/>
                </a:ln>
                <a:solidFill>
                  <a:srgbClr val="0645AD"/>
                </a:solidFill>
                <a:effectLst/>
                <a:latin typeface="Arial" pitchFamily="34" charset="0"/>
                <a:cs typeface="Arial" pitchFamily="34" charset="0"/>
                <a:hlinkClick r:id="rId227" tooltip="wmf:Privacy policy"/>
              </a:rPr>
              <a:t>Privacy policy</a:t>
            </a:r>
            <a:endParaRPr kumimoji="0" lang="en-US" sz="600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60000" b="0" i="0" u="none" strike="noStrike" cap="none" normalizeH="0" baseline="0" dirty="0" smtClean="0">
                <a:ln>
                  <a:noFill/>
                </a:ln>
                <a:solidFill>
                  <a:srgbClr val="0645AD"/>
                </a:solidFill>
                <a:effectLst/>
                <a:latin typeface="Arial" pitchFamily="34" charset="0"/>
                <a:cs typeface="Arial" pitchFamily="34" charset="0"/>
                <a:hlinkClick r:id="rId208" tooltip="Wikipedia:About"/>
              </a:rPr>
              <a:t>About Wikipedia</a:t>
            </a:r>
            <a:endParaRPr kumimoji="0" lang="en-US" sz="600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60000" b="0" i="0" u="none" strike="noStrike" cap="none" normalizeH="0" baseline="0" dirty="0" smtClean="0">
                <a:ln>
                  <a:noFill/>
                </a:ln>
                <a:solidFill>
                  <a:srgbClr val="0645AD"/>
                </a:solidFill>
                <a:effectLst/>
                <a:latin typeface="Arial" pitchFamily="34" charset="0"/>
                <a:cs typeface="Arial" pitchFamily="34" charset="0"/>
                <a:hlinkClick r:id="rId229" tooltip="Wikipedia:General disclaimer"/>
              </a:rPr>
              <a:t>Disclaimers</a:t>
            </a:r>
            <a:endParaRPr kumimoji="0" lang="en-US" sz="600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60000" b="0" i="0" u="none" strike="noStrike" cap="none" normalizeH="0" baseline="0" dirty="0" smtClean="0">
                <a:ln>
                  <a:noFill/>
                </a:ln>
                <a:solidFill>
                  <a:srgbClr val="0645AD"/>
                </a:solidFill>
                <a:effectLst/>
                <a:latin typeface="Arial" pitchFamily="34" charset="0"/>
                <a:cs typeface="Arial" pitchFamily="34" charset="0"/>
                <a:hlinkClick r:id="rId209"/>
              </a:rPr>
              <a:t>Contact Wikipedia</a:t>
            </a:r>
            <a:endParaRPr kumimoji="0" lang="en-US" sz="600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60000" b="0" i="0" u="none" strike="noStrike" cap="none" normalizeH="0" baseline="0" dirty="0" smtClean="0">
                <a:ln>
                  <a:noFill/>
                </a:ln>
                <a:solidFill>
                  <a:srgbClr val="0645AD"/>
                </a:solidFill>
                <a:effectLst/>
                <a:latin typeface="Arial" pitchFamily="34" charset="0"/>
                <a:cs typeface="Arial" pitchFamily="34" charset="0"/>
                <a:hlinkClick r:id="rId230"/>
              </a:rPr>
              <a:t>Mobile view</a:t>
            </a:r>
            <a:endParaRPr kumimoji="0" lang="en-US" sz="600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60000" b="0" i="0" u="none" strike="noStrike" cap="none" normalizeH="0" baseline="0" dirty="0" smtClean="0">
                <a:ln>
                  <a:noFill/>
                </a:ln>
                <a:solidFill>
                  <a:srgbClr val="0645AD"/>
                </a:solidFill>
                <a:effectLst/>
                <a:latin typeface="Arial" pitchFamily="34" charset="0"/>
                <a:cs typeface="Arial" pitchFamily="34" charset="0"/>
                <a:hlinkClick r:id="rId231"/>
              </a:rPr>
              <a:t>Developers</a:t>
            </a:r>
            <a:endParaRPr kumimoji="0" lang="en-US" sz="600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60000" b="0" i="0" u="none" strike="noStrike" cap="none" normalizeH="0" baseline="0" dirty="0" smtClean="0">
                <a:ln>
                  <a:noFill/>
                </a:ln>
                <a:solidFill>
                  <a:srgbClr val="0645AD"/>
                </a:solidFill>
                <a:effectLst/>
                <a:latin typeface="Arial" pitchFamily="34" charset="0"/>
                <a:cs typeface="Arial" pitchFamily="34" charset="0"/>
                <a:hlinkClick r:id="rId232"/>
              </a:rPr>
              <a:t>Statistics</a:t>
            </a:r>
            <a:endParaRPr kumimoji="0" lang="en-US" sz="600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60000" b="0" i="0" u="none" strike="noStrike" cap="none" normalizeH="0" baseline="0" dirty="0" smtClean="0">
                <a:ln>
                  <a:noFill/>
                </a:ln>
                <a:solidFill>
                  <a:srgbClr val="0645AD"/>
                </a:solidFill>
                <a:effectLst/>
                <a:latin typeface="Arial" pitchFamily="34" charset="0"/>
                <a:cs typeface="Arial" pitchFamily="34" charset="0"/>
                <a:hlinkClick r:id="rId233"/>
              </a:rPr>
              <a:t>Cookie statement</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60000" b="0" i="0" u="none" strike="noStrike" cap="none" normalizeH="0" baseline="0" dirty="0" smtClean="0">
                <a:ln>
                  <a:noFill/>
                </a:ln>
                <a:solidFill>
                  <a:srgbClr val="0645AD"/>
                </a:solidFill>
                <a:effectLst/>
                <a:latin typeface="Arial" pitchFamily="34" charset="0"/>
                <a:cs typeface="Arial" pitchFamily="34" charset="0"/>
                <a:hlinkClick r:id="rId234"/>
              </a:rPr>
              <a:t>  </a:t>
            </a:r>
            <a:endParaRPr kumimoji="0" lang="en-US" sz="1800" b="0" i="0" u="none" strike="noStrike" cap="none" normalizeH="0" baseline="0" dirty="0" smtClean="0">
              <a:ln>
                <a:noFill/>
              </a:ln>
              <a:solidFill>
                <a:srgbClr val="2021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60000" b="0" i="0" u="none" strike="noStrike" cap="none" normalizeH="0" baseline="0" dirty="0" smtClean="0">
                <a:ln>
                  <a:noFill/>
                </a:ln>
                <a:solidFill>
                  <a:srgbClr val="0645AD"/>
                </a:solidFill>
                <a:effectLst/>
                <a:latin typeface="Arial" pitchFamily="34" charset="0"/>
                <a:cs typeface="Arial" pitchFamily="34" charset="0"/>
                <a:hlinkClick r:id="rId235"/>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60000" b="0" i="0" u="none" strike="noStrike" cap="none" normalizeH="0" baseline="0" dirty="0" smtClean="0">
              <a:ln>
                <a:noFill/>
              </a:ln>
              <a:solidFill>
                <a:srgbClr val="0645AD"/>
              </a:solidFill>
              <a:effectLst/>
              <a:latin typeface="Arial" pitchFamily="34" charset="0"/>
              <a:cs typeface="Arial" pitchFamily="34" charset="0"/>
            </a:endParaRPr>
          </a:p>
        </p:txBody>
      </p:sp>
      <p:sp>
        <p:nvSpPr>
          <p:cNvPr id="7" name="Control 3"/>
          <p:cNvSpPr>
            <a:spLocks noChangeArrowheads="1" noChangeShapeType="1"/>
          </p:cNvSpPr>
          <p:nvPr/>
        </p:nvSpPr>
        <p:spPr bwMode="auto">
          <a:xfrm>
            <a:off x="457200" y="3400425"/>
            <a:ext cx="914400" cy="914400"/>
          </a:xfrm>
          <a:prstGeom prst="rect">
            <a:avLst/>
          </a:prstGeom>
          <a:noFill/>
          <a:ln w="9525">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8" name="Control 5"/>
          <p:cNvSpPr>
            <a:spLocks noChangeArrowheads="1" noChangeShapeType="1"/>
          </p:cNvSpPr>
          <p:nvPr/>
        </p:nvSpPr>
        <p:spPr bwMode="auto">
          <a:xfrm>
            <a:off x="457200" y="3400425"/>
            <a:ext cx="914400" cy="914400"/>
          </a:xfrm>
          <a:prstGeom prst="rect">
            <a:avLst/>
          </a:prstGeom>
          <a:noFill/>
          <a:ln w="9525">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9" name="Control 6"/>
          <p:cNvSpPr>
            <a:spLocks noChangeArrowheads="1" noChangeShapeType="1"/>
          </p:cNvSpPr>
          <p:nvPr/>
        </p:nvSpPr>
        <p:spPr bwMode="auto">
          <a:xfrm>
            <a:off x="457200" y="3400425"/>
            <a:ext cx="914400" cy="914400"/>
          </a:xfrm>
          <a:prstGeom prst="rect">
            <a:avLst/>
          </a:prstGeom>
          <a:noFill/>
          <a:ln w="9525">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descr="India">
            <a:hlinkClick r:id="rId11" tooltip="India"/>
          </p:cNvPr>
          <p:cNvPicPr>
            <a:picLocks noChangeAspect="1" noChangeArrowheads="1"/>
          </p:cNvPicPr>
          <p:nvPr/>
        </p:nvPicPr>
        <p:blipFill>
          <a:blip r:embed="rId236">
            <a:extLst>
              <a:ext uri="{28A0092B-C50C-407E-A947-70E740481C1C}">
                <a14:useLocalDpi xmlns:a14="http://schemas.microsoft.com/office/drawing/2010/main" xmlns="" val="0"/>
              </a:ext>
            </a:extLst>
          </a:blip>
          <a:srcRect/>
          <a:stretch>
            <a:fillRect/>
          </a:stretch>
        </p:blipFill>
        <p:spPr bwMode="auto">
          <a:xfrm>
            <a:off x="501650" y="-2144083850"/>
            <a:ext cx="219075" cy="142875"/>
          </a:xfrm>
          <a:prstGeom prst="rect">
            <a:avLst/>
          </a:prstGeom>
          <a:noFill/>
          <a:extLst>
            <a:ext uri="{909E8E84-426E-40DD-AFC4-6F175D3DCCD1}">
              <a14:hiddenFill xmlns:a14="http://schemas.microsoft.com/office/drawing/2010/main" xmlns="">
                <a:solidFill>
                  <a:srgbClr val="FFFFFF"/>
                </a:solidFill>
              </a14:hiddenFill>
            </a:ext>
          </a:extLst>
        </p:spPr>
      </p:pic>
      <p:pic>
        <p:nvPicPr>
          <p:cNvPr id="1031" name="Picture 7" descr="Wikimedia Foundation">
            <a:hlinkClick r:id="rId234"/>
          </p:cNvPr>
          <p:cNvPicPr>
            <a:picLocks noChangeAspect="1" noChangeArrowheads="1"/>
          </p:cNvPicPr>
          <p:nvPr/>
        </p:nvPicPr>
        <p:blipFill>
          <a:blip r:embed="rId237">
            <a:extLst>
              <a:ext uri="{28A0092B-C50C-407E-A947-70E740481C1C}">
                <a14:useLocalDpi xmlns:a14="http://schemas.microsoft.com/office/drawing/2010/main" xmlns="" val="0"/>
              </a:ext>
            </a:extLst>
          </a:blip>
          <a:srcRect/>
          <a:stretch>
            <a:fillRect/>
          </a:stretch>
        </p:blipFill>
        <p:spPr bwMode="auto">
          <a:xfrm>
            <a:off x="5241925" y="2147483647"/>
            <a:ext cx="838200" cy="295275"/>
          </a:xfrm>
          <a:prstGeom prst="rect">
            <a:avLst/>
          </a:prstGeom>
          <a:noFill/>
          <a:extLst>
            <a:ext uri="{909E8E84-426E-40DD-AFC4-6F175D3DCCD1}">
              <a14:hiddenFill xmlns:a14="http://schemas.microsoft.com/office/drawing/2010/main" xmlns="">
                <a:solidFill>
                  <a:srgbClr val="FFFFFF"/>
                </a:solidFill>
              </a14:hiddenFill>
            </a:ext>
          </a:extLst>
        </p:spPr>
      </p:pic>
      <p:pic>
        <p:nvPicPr>
          <p:cNvPr id="1032" name="Picture 8" descr="Powered by MediaWiki">
            <a:hlinkClick r:id="rId235"/>
          </p:cNvPr>
          <p:cNvPicPr>
            <a:picLocks noChangeAspect="1" noChangeArrowheads="1"/>
          </p:cNvPicPr>
          <p:nvPr/>
        </p:nvPicPr>
        <p:blipFill>
          <a:blip r:embed="rId238">
            <a:extLst>
              <a:ext uri="{28A0092B-C50C-407E-A947-70E740481C1C}">
                <a14:useLocalDpi xmlns:a14="http://schemas.microsoft.com/office/drawing/2010/main" xmlns="" val="0"/>
              </a:ext>
            </a:extLst>
          </a:blip>
          <a:srcRect/>
          <a:stretch>
            <a:fillRect/>
          </a:stretch>
        </p:blipFill>
        <p:spPr bwMode="auto">
          <a:xfrm>
            <a:off x="5241925" y="2147483647"/>
            <a:ext cx="838200" cy="2952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754720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TotalTime>
  <Words>289</Words>
  <Application>Microsoft Office PowerPoint</Application>
  <PresentationFormat>On-screen Show (4:3)</PresentationFormat>
  <Paragraphs>451</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Sudaita Ghosh  Department of Political Science ,Raiganj University </vt:lpstr>
      <vt:lpstr>Regionalism in India</vt:lpstr>
      <vt:lpstr>Reasons for Regionalism in India</vt:lpstr>
      <vt:lpstr>Kosal Movement in Orissa</vt:lpstr>
      <vt:lpstr>Reasons for separate statehood demand:</vt:lpstr>
      <vt:lpstr>Present status of the movement:</vt:lpstr>
      <vt:lpstr>Slide 7</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Sudaita Ghosh  Department of Political Science ,Raiganj University</dc:title>
  <dc:creator>SUDAITA GHOSH</dc:creator>
  <cp:lastModifiedBy>Home</cp:lastModifiedBy>
  <cp:revision>19</cp:revision>
  <dcterms:created xsi:type="dcterms:W3CDTF">2021-12-11T20:06:49Z</dcterms:created>
  <dcterms:modified xsi:type="dcterms:W3CDTF">2021-12-12T15:03:35Z</dcterms:modified>
</cp:coreProperties>
</file>