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714F10DD-9692-4080-B6E3-F89BE657468F}" type="datetimeFigureOut">
              <a:rPr lang="en-US" smtClean="0"/>
              <a:pPr/>
              <a:t>12/11/2021</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91A705D-22AA-4708-B339-310A1A5C4AF2}"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14F10DD-9692-4080-B6E3-F89BE657468F}" type="datetimeFigureOut">
              <a:rPr lang="en-US" smtClean="0"/>
              <a:pPr/>
              <a:t>12/11/2021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1A705D-22AA-4708-B339-310A1A5C4AF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D91A705D-22AA-4708-B339-310A1A5C4AF2}"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14F10DD-9692-4080-B6E3-F89BE657468F}" type="datetimeFigureOut">
              <a:rPr lang="en-US" smtClean="0"/>
              <a:pPr/>
              <a:t>12/11/2021</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714F10DD-9692-4080-B6E3-F89BE657468F}" type="datetimeFigureOut">
              <a:rPr lang="en-US" smtClean="0"/>
              <a:pPr/>
              <a:t>12/11/2021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D91A705D-22AA-4708-B339-310A1A5C4AF2}"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714F10DD-9692-4080-B6E3-F89BE657468F}" type="datetimeFigureOut">
              <a:rPr lang="en-US" smtClean="0"/>
              <a:pPr/>
              <a:t>12/11/2021</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91A705D-22AA-4708-B339-310A1A5C4AF2}"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714F10DD-9692-4080-B6E3-F89BE657468F}" type="datetimeFigureOut">
              <a:rPr lang="en-US" smtClean="0"/>
              <a:pPr/>
              <a:t>12/11/2021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1A705D-22AA-4708-B339-310A1A5C4AF2}"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714F10DD-9692-4080-B6E3-F89BE657468F}" type="datetimeFigureOut">
              <a:rPr lang="en-US" smtClean="0"/>
              <a:pPr/>
              <a:t>12/11/2021</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D91A705D-22AA-4708-B339-310A1A5C4AF2}"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14F10DD-9692-4080-B6E3-F89BE657468F}" type="datetimeFigureOut">
              <a:rPr lang="en-US" smtClean="0"/>
              <a:pPr/>
              <a:t>12/11/2021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D91A705D-22AA-4708-B339-310A1A5C4AF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714F10DD-9692-4080-B6E3-F89BE657468F}" type="datetimeFigureOut">
              <a:rPr lang="en-US" smtClean="0"/>
              <a:pPr/>
              <a:t>12/11/2021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D91A705D-22AA-4708-B339-310A1A5C4AF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D91A705D-22AA-4708-B339-310A1A5C4AF2}"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714F10DD-9692-4080-B6E3-F89BE657468F}" type="datetimeFigureOut">
              <a:rPr lang="en-US" smtClean="0"/>
              <a:pPr/>
              <a:t>12/11/2021</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D91A705D-22AA-4708-B339-310A1A5C4AF2}"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714F10DD-9692-4080-B6E3-F89BE657468F}" type="datetimeFigureOut">
              <a:rPr lang="en-US" smtClean="0"/>
              <a:pPr/>
              <a:t>12/11/2021</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714F10DD-9692-4080-B6E3-F89BE657468F}" type="datetimeFigureOut">
              <a:rPr lang="en-US" smtClean="0"/>
              <a:pPr/>
              <a:t>12/11/2021</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D91A705D-22AA-4708-B339-310A1A5C4AF2}"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38200" y="3124200"/>
            <a:ext cx="7543800" cy="3200400"/>
          </a:xfrm>
        </p:spPr>
        <p:txBody>
          <a:bodyPr>
            <a:normAutofit/>
          </a:bodyPr>
          <a:lstStyle/>
          <a:p>
            <a:pPr algn="just"/>
            <a:r>
              <a:rPr lang="en-US" sz="2400" cap="none" dirty="0" smtClean="0">
                <a:solidFill>
                  <a:schemeClr val="tx1"/>
                </a:solidFill>
                <a:latin typeface="Times New Roman" pitchFamily="18" charset="0"/>
                <a:cs typeface="Times New Roman" pitchFamily="18" charset="0"/>
              </a:rPr>
              <a:t>To overcome the paucities of the traditional approaches, various new approaches have been promoted by the new political intellectuals. These new approaches are considered as the "modern approaches" to the study of </a:t>
            </a:r>
            <a:r>
              <a:rPr lang="en-US" sz="2400" cap="none" dirty="0" smtClean="0">
                <a:solidFill>
                  <a:schemeClr val="tx1"/>
                </a:solidFill>
                <a:cs typeface="Times New Roman" pitchFamily="18" charset="0"/>
              </a:rPr>
              <a:t>political</a:t>
            </a:r>
            <a:r>
              <a:rPr lang="en-US" sz="2400" cap="none" dirty="0" smtClean="0">
                <a:solidFill>
                  <a:schemeClr val="tx1"/>
                </a:solidFill>
                <a:latin typeface="Times New Roman" pitchFamily="18" charset="0"/>
                <a:cs typeface="Times New Roman" pitchFamily="18" charset="0"/>
              </a:rPr>
              <a:t> science.</a:t>
            </a:r>
            <a:endParaRPr lang="en-US" sz="2400" cap="none" dirty="0">
              <a:solidFill>
                <a:schemeClr val="tx1"/>
              </a:solidFill>
              <a:latin typeface="Times New Roman" pitchFamily="18" charset="0"/>
              <a:cs typeface="Times New Roman" pitchFamily="18" charset="0"/>
            </a:endParaRPr>
          </a:p>
        </p:txBody>
      </p:sp>
      <p:sp>
        <p:nvSpPr>
          <p:cNvPr id="2" name="Title 1"/>
          <p:cNvSpPr>
            <a:spLocks noGrp="1"/>
          </p:cNvSpPr>
          <p:nvPr>
            <p:ph type="ctrTitle"/>
          </p:nvPr>
        </p:nvSpPr>
        <p:spPr>
          <a:xfrm>
            <a:off x="1143000" y="533400"/>
            <a:ext cx="6858000" cy="1470025"/>
          </a:xfrm>
        </p:spPr>
        <p:txBody>
          <a:bodyPr>
            <a:normAutofit fontScale="90000"/>
          </a:bodyPr>
          <a:lstStyle/>
          <a:p>
            <a:pPr algn="ctr"/>
            <a:r>
              <a:rPr lang="en-US" sz="3200" b="1" dirty="0" smtClean="0">
                <a:solidFill>
                  <a:srgbClr val="00B0F0"/>
                </a:solidFill>
              </a:rPr>
              <a:t>MODERN APPROACHES IN </a:t>
            </a:r>
            <a:r>
              <a:rPr lang="en-US" sz="3200" b="1" smtClean="0">
                <a:solidFill>
                  <a:srgbClr val="00B0F0"/>
                </a:solidFill>
              </a:rPr>
              <a:t>POLITICAL </a:t>
            </a:r>
            <a:r>
              <a:rPr lang="en-US" sz="3200" b="1" smtClean="0">
                <a:solidFill>
                  <a:srgbClr val="00B0F0"/>
                </a:solidFill>
              </a:rPr>
              <a:t>SCIENCE</a:t>
            </a:r>
            <a:br>
              <a:rPr lang="en-US" sz="3200" b="1" smtClean="0">
                <a:solidFill>
                  <a:srgbClr val="00B0F0"/>
                </a:solidFill>
              </a:rPr>
            </a:br>
            <a:r>
              <a:rPr lang="en-US" sz="3200" b="1" smtClean="0">
                <a:solidFill>
                  <a:srgbClr val="00B0F0"/>
                </a:solidFill>
              </a:rPr>
              <a:t>SUMITA SINHA</a:t>
            </a:r>
            <a:endParaRPr lang="en-US" sz="3200" dirty="0">
              <a:solidFill>
                <a:srgbClr val="00B0F0"/>
              </a:solidFill>
            </a:endParaRPr>
          </a:p>
        </p:txBody>
      </p:sp>
    </p:spTree>
    <p:extLst>
      <p:ext uri="{BB962C8B-B14F-4D97-AF65-F5344CB8AC3E}">
        <p14:creationId xmlns:p14="http://schemas.microsoft.com/office/powerpoint/2010/main" xmlns="" val="19842528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62000"/>
          </a:xfrm>
        </p:spPr>
        <p:txBody>
          <a:bodyPr>
            <a:normAutofit fontScale="90000"/>
          </a:bodyPr>
          <a:lstStyle/>
          <a:p>
            <a:r>
              <a:rPr lang="en-US" b="1" dirty="0" smtClean="0">
                <a:solidFill>
                  <a:srgbClr val="002060"/>
                </a:solidFill>
              </a:rPr>
              <a:t>STRUCTURAL FUNCTIONAL APPROACH</a:t>
            </a:r>
            <a:endParaRPr lang="en-US" dirty="0">
              <a:solidFill>
                <a:srgbClr val="002060"/>
              </a:solidFill>
            </a:endParaRPr>
          </a:p>
        </p:txBody>
      </p:sp>
      <p:sp>
        <p:nvSpPr>
          <p:cNvPr id="3" name="Content Placeholder 2"/>
          <p:cNvSpPr>
            <a:spLocks noGrp="1"/>
          </p:cNvSpPr>
          <p:nvPr>
            <p:ph sz="quarter" idx="1"/>
          </p:nvPr>
        </p:nvSpPr>
        <p:spPr>
          <a:xfrm>
            <a:off x="762000" y="2362200"/>
            <a:ext cx="7815072" cy="2971800"/>
          </a:xfrm>
        </p:spPr>
        <p:txBody>
          <a:bodyPr>
            <a:normAutofit fontScale="85000" lnSpcReduction="20000"/>
          </a:bodyPr>
          <a:lstStyle/>
          <a:p>
            <a:pPr marL="0" indent="0" algn="just">
              <a:lnSpc>
                <a:spcPct val="150000"/>
              </a:lnSpc>
              <a:buNone/>
            </a:pPr>
            <a:r>
              <a:rPr lang="en-US" dirty="0"/>
              <a:t>Gabriel Almond was an advocate of this approach. He described political systems as a special system of interaction that exists in all societies performing certain functions</a:t>
            </a:r>
            <a:r>
              <a:rPr lang="en-US" dirty="0" smtClean="0"/>
              <a:t>.</a:t>
            </a:r>
          </a:p>
          <a:p>
            <a:pPr marL="0" indent="0" algn="just">
              <a:lnSpc>
                <a:spcPct val="150000"/>
              </a:lnSpc>
              <a:buNone/>
            </a:pPr>
            <a:r>
              <a:rPr lang="en-US" dirty="0"/>
              <a:t>Like Easton, Almond also believes that all political systems perform input and output functions. </a:t>
            </a:r>
          </a:p>
        </p:txBody>
      </p:sp>
    </p:spTree>
    <p:extLst>
      <p:ext uri="{BB962C8B-B14F-4D97-AF65-F5344CB8AC3E}">
        <p14:creationId xmlns:p14="http://schemas.microsoft.com/office/powerpoint/2010/main" xmlns="" val="31630766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2060"/>
                </a:solidFill>
              </a:rPr>
              <a:t>INPUT FUNCTIONS OF POLITICAL SYSTEMS</a:t>
            </a:r>
            <a:endParaRPr lang="en-US" dirty="0">
              <a:solidFill>
                <a:srgbClr val="002060"/>
              </a:solidFill>
            </a:endParaRPr>
          </a:p>
        </p:txBody>
      </p:sp>
      <p:sp>
        <p:nvSpPr>
          <p:cNvPr id="3" name="Content Placeholder 2"/>
          <p:cNvSpPr>
            <a:spLocks noGrp="1"/>
          </p:cNvSpPr>
          <p:nvPr>
            <p:ph sz="quarter" idx="1"/>
          </p:nvPr>
        </p:nvSpPr>
        <p:spPr>
          <a:xfrm>
            <a:off x="1295400" y="2362200"/>
            <a:ext cx="6629400" cy="2819400"/>
          </a:xfrm>
        </p:spPr>
        <p:txBody>
          <a:bodyPr/>
          <a:lstStyle/>
          <a:p>
            <a:pPr>
              <a:lnSpc>
                <a:spcPct val="150000"/>
              </a:lnSpc>
              <a:buFont typeface="Wingdings" pitchFamily="2" charset="2"/>
              <a:buChar char="v"/>
            </a:pPr>
            <a:r>
              <a:rPr lang="en-US" dirty="0"/>
              <a:t>P</a:t>
            </a:r>
            <a:r>
              <a:rPr lang="en-US" dirty="0" smtClean="0"/>
              <a:t>olitical Socialization </a:t>
            </a:r>
            <a:r>
              <a:rPr lang="en-US" dirty="0"/>
              <a:t>and R</a:t>
            </a:r>
            <a:r>
              <a:rPr lang="en-US" dirty="0" smtClean="0"/>
              <a:t>ecruitment. </a:t>
            </a:r>
          </a:p>
          <a:p>
            <a:pPr>
              <a:lnSpc>
                <a:spcPct val="150000"/>
              </a:lnSpc>
              <a:buFont typeface="Wingdings" pitchFamily="2" charset="2"/>
              <a:buChar char="v"/>
            </a:pPr>
            <a:r>
              <a:rPr lang="en-US" dirty="0" smtClean="0"/>
              <a:t>Interest-Articulation. </a:t>
            </a:r>
          </a:p>
          <a:p>
            <a:pPr>
              <a:lnSpc>
                <a:spcPct val="150000"/>
              </a:lnSpc>
              <a:buFont typeface="Wingdings" pitchFamily="2" charset="2"/>
              <a:buChar char="v"/>
            </a:pPr>
            <a:r>
              <a:rPr lang="en-US" dirty="0" smtClean="0"/>
              <a:t>Interest-Aggression.</a:t>
            </a:r>
          </a:p>
          <a:p>
            <a:pPr>
              <a:lnSpc>
                <a:spcPct val="150000"/>
              </a:lnSpc>
              <a:buFont typeface="Wingdings" pitchFamily="2" charset="2"/>
              <a:buChar char="v"/>
            </a:pPr>
            <a:r>
              <a:rPr lang="en-US" dirty="0"/>
              <a:t>P</a:t>
            </a:r>
            <a:r>
              <a:rPr lang="en-US" dirty="0" smtClean="0"/>
              <a:t>olitical </a:t>
            </a:r>
            <a:r>
              <a:rPr lang="en-US" dirty="0"/>
              <a:t>C</a:t>
            </a:r>
            <a:r>
              <a:rPr lang="en-US" dirty="0" smtClean="0"/>
              <a:t>ommunication.</a:t>
            </a:r>
            <a:endParaRPr lang="en-US" dirty="0"/>
          </a:p>
          <a:p>
            <a:pPr marL="0" indent="0">
              <a:buNone/>
            </a:pPr>
            <a:endParaRPr lang="en-US" dirty="0"/>
          </a:p>
        </p:txBody>
      </p:sp>
    </p:spTree>
    <p:extLst>
      <p:ext uri="{BB962C8B-B14F-4D97-AF65-F5344CB8AC3E}">
        <p14:creationId xmlns:p14="http://schemas.microsoft.com/office/powerpoint/2010/main" xmlns="" val="25234292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0"/>
            <a:ext cx="8534400" cy="914400"/>
          </a:xfrm>
        </p:spPr>
        <p:txBody>
          <a:bodyPr>
            <a:normAutofit fontScale="90000"/>
          </a:bodyPr>
          <a:lstStyle/>
          <a:p>
            <a:r>
              <a:rPr lang="en-US" sz="2800" b="1" dirty="0" smtClean="0">
                <a:solidFill>
                  <a:srgbClr val="002060"/>
                </a:solidFill>
              </a:rPr>
              <a:t>OUTPUT </a:t>
            </a:r>
            <a:r>
              <a:rPr lang="en-US" sz="2800" b="1" dirty="0">
                <a:solidFill>
                  <a:srgbClr val="002060"/>
                </a:solidFill>
              </a:rPr>
              <a:t>FUNCTIONS OF POLITICAL SYSTEMS</a:t>
            </a:r>
          </a:p>
        </p:txBody>
      </p:sp>
      <p:sp>
        <p:nvSpPr>
          <p:cNvPr id="3" name="Content Placeholder 2"/>
          <p:cNvSpPr>
            <a:spLocks noGrp="1"/>
          </p:cNvSpPr>
          <p:nvPr>
            <p:ph sz="quarter" idx="1"/>
          </p:nvPr>
        </p:nvSpPr>
        <p:spPr>
          <a:xfrm>
            <a:off x="1371600" y="2590800"/>
            <a:ext cx="4038600" cy="2974848"/>
          </a:xfrm>
        </p:spPr>
        <p:txBody>
          <a:bodyPr/>
          <a:lstStyle/>
          <a:p>
            <a:pPr>
              <a:lnSpc>
                <a:spcPct val="150000"/>
              </a:lnSpc>
              <a:buFont typeface="Wingdings" pitchFamily="2" charset="2"/>
              <a:buChar char="v"/>
            </a:pPr>
            <a:r>
              <a:rPr lang="en-US" dirty="0" smtClean="0"/>
              <a:t>Rule making</a:t>
            </a:r>
            <a:r>
              <a:rPr lang="en-US" dirty="0"/>
              <a:t>.</a:t>
            </a:r>
            <a:endParaRPr lang="en-US" dirty="0" smtClean="0"/>
          </a:p>
          <a:p>
            <a:pPr>
              <a:lnSpc>
                <a:spcPct val="150000"/>
              </a:lnSpc>
              <a:buFont typeface="Wingdings" pitchFamily="2" charset="2"/>
              <a:buChar char="v"/>
            </a:pPr>
            <a:r>
              <a:rPr lang="en-US" dirty="0" smtClean="0"/>
              <a:t>Rule application. </a:t>
            </a:r>
          </a:p>
          <a:p>
            <a:pPr>
              <a:lnSpc>
                <a:spcPct val="150000"/>
              </a:lnSpc>
              <a:buFont typeface="Wingdings" pitchFamily="2" charset="2"/>
              <a:buChar char="v"/>
            </a:pPr>
            <a:r>
              <a:rPr lang="en-US" dirty="0"/>
              <a:t>R</a:t>
            </a:r>
            <a:r>
              <a:rPr lang="en-US" dirty="0" smtClean="0"/>
              <a:t>ule adjudication.</a:t>
            </a:r>
            <a:endParaRPr lang="en-US" dirty="0"/>
          </a:p>
        </p:txBody>
      </p:sp>
    </p:spTree>
    <p:extLst>
      <p:ext uri="{BB962C8B-B14F-4D97-AF65-F5344CB8AC3E}">
        <p14:creationId xmlns:p14="http://schemas.microsoft.com/office/powerpoint/2010/main" xmlns="" val="30983593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4953000"/>
          </a:xfrm>
        </p:spPr>
        <p:txBody>
          <a:bodyPr>
            <a:normAutofit/>
          </a:bodyPr>
          <a:lstStyle/>
          <a:p>
            <a:r>
              <a:rPr lang="en-US" sz="3600" dirty="0">
                <a:solidFill>
                  <a:srgbClr val="92D050"/>
                </a:solidFill>
              </a:rPr>
              <a:t>Thank You</a:t>
            </a:r>
            <a:r>
              <a:rPr lang="en-US" sz="3600" dirty="0">
                <a:solidFill>
                  <a:srgbClr val="FF0000"/>
                </a:solidFill>
              </a:rPr>
              <a:t/>
            </a:r>
            <a:br>
              <a:rPr lang="en-US" sz="3600" dirty="0">
                <a:solidFill>
                  <a:srgbClr val="FF0000"/>
                </a:solidFill>
              </a:rPr>
            </a:br>
            <a:endParaRPr lang="en-US" dirty="0">
              <a:solidFill>
                <a:srgbClr val="FF0000"/>
              </a:solidFill>
            </a:endParaRPr>
          </a:p>
        </p:txBody>
      </p:sp>
      <p:sp>
        <p:nvSpPr>
          <p:cNvPr id="3" name="Content Placeholder 2"/>
          <p:cNvSpPr>
            <a:spLocks noGrp="1"/>
          </p:cNvSpPr>
          <p:nvPr>
            <p:ph sz="quarter" idx="1"/>
          </p:nvPr>
        </p:nvSpPr>
        <p:spPr>
          <a:xfrm>
            <a:off x="301752" y="2819400"/>
            <a:ext cx="8503920" cy="1447800"/>
          </a:xfrm>
        </p:spPr>
        <p:txBody>
          <a:bodyPr>
            <a:normAutofit/>
          </a:bodyPr>
          <a:lstStyle/>
          <a:p>
            <a:pPr marL="0" indent="0" algn="ctr">
              <a:buNone/>
            </a:pPr>
            <a:r>
              <a:rPr lang="en-US" sz="7200" dirty="0" smtClean="0">
                <a:solidFill>
                  <a:srgbClr val="00B050"/>
                </a:solidFill>
              </a:rPr>
              <a:t>Thank You</a:t>
            </a:r>
            <a:endParaRPr lang="en-US" sz="7200" dirty="0">
              <a:solidFill>
                <a:srgbClr val="00B050"/>
              </a:solidFill>
            </a:endParaRPr>
          </a:p>
        </p:txBody>
      </p:sp>
    </p:spTree>
    <p:extLst>
      <p:ext uri="{BB962C8B-B14F-4D97-AF65-F5344CB8AC3E}">
        <p14:creationId xmlns:p14="http://schemas.microsoft.com/office/powerpoint/2010/main" xmlns="" val="27898462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924800" cy="1063752"/>
          </a:xfrm>
        </p:spPr>
        <p:txBody>
          <a:bodyPr>
            <a:normAutofit fontScale="90000"/>
          </a:bodyPr>
          <a:lstStyle/>
          <a:p>
            <a:r>
              <a:rPr lang="en-US" b="1" dirty="0" smtClean="0">
                <a:solidFill>
                  <a:srgbClr val="0070C0"/>
                </a:solidFill>
                <a:latin typeface="Times New Roman" pitchFamily="18" charset="0"/>
                <a:cs typeface="Times New Roman" pitchFamily="18" charset="0"/>
              </a:rPr>
              <a:t>CHARACTERISTICS OF MODERN APPROACHES</a:t>
            </a:r>
            <a:endParaRPr lang="en-US" dirty="0">
              <a:solidFill>
                <a:srgbClr val="0070C0"/>
              </a:solidFill>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676400"/>
            <a:ext cx="8305800" cy="4419600"/>
          </a:xfrm>
        </p:spPr>
        <p:txBody>
          <a:bodyPr>
            <a:normAutofit lnSpcReduction="10000"/>
          </a:bodyPr>
          <a:lstStyle/>
          <a:p>
            <a:pPr lvl="0"/>
            <a:r>
              <a:rPr lang="en-US" dirty="0"/>
              <a:t>These approaches draw conclusion from empirical data.</a:t>
            </a:r>
          </a:p>
          <a:p>
            <a:pPr lvl="0">
              <a:lnSpc>
                <a:spcPct val="150000"/>
              </a:lnSpc>
            </a:pPr>
            <a:r>
              <a:rPr lang="en-US" dirty="0"/>
              <a:t>These approaches go beyond the study of political structures and its historical analysis. </a:t>
            </a:r>
          </a:p>
          <a:p>
            <a:pPr lvl="0" algn="just">
              <a:lnSpc>
                <a:spcPct val="160000"/>
              </a:lnSpc>
            </a:pPr>
            <a:r>
              <a:rPr lang="en-US" dirty="0"/>
              <a:t>Modern Approaches believe in inter-disciplinary study. </a:t>
            </a:r>
          </a:p>
          <a:p>
            <a:pPr lvl="0"/>
            <a:r>
              <a:rPr lang="en-US" dirty="0"/>
              <a:t>They stress scientific methods of study and attempt to draw scientific conclusions in Political Science. </a:t>
            </a:r>
          </a:p>
          <a:p>
            <a:endParaRPr lang="en-US" dirty="0"/>
          </a:p>
        </p:txBody>
      </p:sp>
    </p:spTree>
    <p:extLst>
      <p:ext uri="{BB962C8B-B14F-4D97-AF65-F5344CB8AC3E}">
        <p14:creationId xmlns:p14="http://schemas.microsoft.com/office/powerpoint/2010/main" xmlns="" val="20454109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2060"/>
                </a:solidFill>
              </a:rPr>
              <a:t>POLITICAL ECONOMIC APPROACH</a:t>
            </a:r>
            <a:endParaRPr lang="en-US" dirty="0">
              <a:solidFill>
                <a:srgbClr val="002060"/>
              </a:solidFill>
            </a:endParaRPr>
          </a:p>
        </p:txBody>
      </p:sp>
      <p:sp>
        <p:nvSpPr>
          <p:cNvPr id="3" name="Content Placeholder 2"/>
          <p:cNvSpPr>
            <a:spLocks noGrp="1"/>
          </p:cNvSpPr>
          <p:nvPr>
            <p:ph sz="quarter" idx="1"/>
          </p:nvPr>
        </p:nvSpPr>
        <p:spPr>
          <a:xfrm>
            <a:off x="457200" y="1981200"/>
            <a:ext cx="8308848" cy="4117848"/>
          </a:xfrm>
        </p:spPr>
        <p:txBody>
          <a:bodyPr/>
          <a:lstStyle/>
          <a:p>
            <a:pPr marL="0" indent="0" algn="just">
              <a:buNone/>
            </a:pPr>
            <a:r>
              <a:rPr lang="en-US" dirty="0"/>
              <a:t>Economics and politics are vital arenas of social science and in several respects, they are closely related. In the prospectus of universities of India and many other countries a few decades ago, economics and political science established a single subject which suggests the close relationship between the two. This signifies that in the study of politics, economics has great importance.</a:t>
            </a:r>
          </a:p>
          <a:p>
            <a:pPr algn="just"/>
            <a:endParaRPr lang="en-US" dirty="0"/>
          </a:p>
        </p:txBody>
      </p:sp>
    </p:spTree>
    <p:extLst>
      <p:ext uri="{BB962C8B-B14F-4D97-AF65-F5344CB8AC3E}">
        <p14:creationId xmlns:p14="http://schemas.microsoft.com/office/powerpoint/2010/main" xmlns="" val="31618669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2060"/>
                </a:solidFill>
              </a:rPr>
              <a:t>SYSTEM APPROACH</a:t>
            </a:r>
            <a:endParaRPr lang="en-US" dirty="0">
              <a:solidFill>
                <a:srgbClr val="002060"/>
              </a:solidFill>
            </a:endParaRPr>
          </a:p>
        </p:txBody>
      </p:sp>
      <p:sp>
        <p:nvSpPr>
          <p:cNvPr id="3" name="Content Placeholder 2"/>
          <p:cNvSpPr>
            <a:spLocks noGrp="1"/>
          </p:cNvSpPr>
          <p:nvPr>
            <p:ph sz="quarter" idx="1"/>
          </p:nvPr>
        </p:nvSpPr>
        <p:spPr/>
        <p:txBody>
          <a:bodyPr>
            <a:normAutofit fontScale="92500" lnSpcReduction="20000"/>
          </a:bodyPr>
          <a:lstStyle/>
          <a:p>
            <a:pPr marL="0" indent="0" algn="just">
              <a:lnSpc>
                <a:spcPct val="150000"/>
              </a:lnSpc>
              <a:buNone/>
            </a:pPr>
            <a:r>
              <a:rPr lang="en-US" sz="2400" dirty="0"/>
              <a:t>The notion of Systems Theory was emerged from ancient time, dates back to </a:t>
            </a:r>
            <a:r>
              <a:rPr lang="en-US" sz="2400" dirty="0" smtClean="0"/>
              <a:t>1920s, </a:t>
            </a:r>
            <a:r>
              <a:rPr lang="en-US" sz="2400" dirty="0">
                <a:solidFill>
                  <a:srgbClr val="FF0000"/>
                </a:solidFill>
              </a:rPr>
              <a:t>Ludwig Von </a:t>
            </a:r>
            <a:r>
              <a:rPr lang="en-US" sz="2400" dirty="0" err="1">
                <a:solidFill>
                  <a:srgbClr val="FF0000"/>
                </a:solidFill>
              </a:rPr>
              <a:t>Bertallanfy</a:t>
            </a:r>
            <a:r>
              <a:rPr lang="en-US" sz="2400" dirty="0">
                <a:solidFill>
                  <a:srgbClr val="FF0000"/>
                </a:solidFill>
              </a:rPr>
              <a:t> </a:t>
            </a:r>
            <a:r>
              <a:rPr lang="en-US" sz="2400" dirty="0" smtClean="0"/>
              <a:t>is considered </a:t>
            </a:r>
            <a:r>
              <a:rPr lang="en-US" sz="2400" dirty="0"/>
              <a:t>as the earliest advocate of the general systems theory</a:t>
            </a:r>
            <a:r>
              <a:rPr lang="en-US" sz="2400" dirty="0" smtClean="0"/>
              <a:t>.</a:t>
            </a:r>
          </a:p>
          <a:p>
            <a:pPr marL="0" indent="0" algn="just">
              <a:lnSpc>
                <a:spcPct val="160000"/>
              </a:lnSpc>
              <a:buNone/>
            </a:pPr>
            <a:r>
              <a:rPr lang="en-US" sz="2400" dirty="0" smtClean="0"/>
              <a:t>This </a:t>
            </a:r>
            <a:r>
              <a:rPr lang="en-US" sz="2400" dirty="0"/>
              <a:t>approach describes the relationship of political life with other aspects of social life. The idea of a system was initially borrowed from biology by </a:t>
            </a:r>
            <a:r>
              <a:rPr lang="en-US" sz="2400" dirty="0">
                <a:solidFill>
                  <a:srgbClr val="FF0000"/>
                </a:solidFill>
              </a:rPr>
              <a:t>Talcott Parsons </a:t>
            </a:r>
            <a:r>
              <a:rPr lang="en-US" sz="2400" dirty="0"/>
              <a:t>who first promoted the concept of </a:t>
            </a:r>
            <a:r>
              <a:rPr lang="en-US" sz="2400" dirty="0" err="1"/>
              <a:t>sucial</a:t>
            </a:r>
            <a:r>
              <a:rPr lang="en-US" sz="2400" dirty="0"/>
              <a:t> system. </a:t>
            </a:r>
            <a:endParaRPr lang="en-US" sz="2400" dirty="0" smtClean="0"/>
          </a:p>
          <a:p>
            <a:pPr marL="0" indent="0" algn="just">
              <a:lnSpc>
                <a:spcPct val="150000"/>
              </a:lnSpc>
              <a:buNone/>
            </a:pPr>
            <a:r>
              <a:rPr lang="en-US" sz="2400" dirty="0" smtClean="0"/>
              <a:t>After </a:t>
            </a:r>
            <a:r>
              <a:rPr lang="en-US" sz="2400" dirty="0">
                <a:solidFill>
                  <a:srgbClr val="0070C0"/>
                </a:solidFill>
              </a:rPr>
              <a:t>Talcott </a:t>
            </a:r>
            <a:r>
              <a:rPr lang="en-US" sz="2400" dirty="0" smtClean="0">
                <a:solidFill>
                  <a:srgbClr val="0070C0"/>
                </a:solidFill>
              </a:rPr>
              <a:t>Parsons</a:t>
            </a:r>
            <a:r>
              <a:rPr lang="en-US" sz="2400" dirty="0" smtClean="0"/>
              <a:t>, </a:t>
            </a:r>
            <a:r>
              <a:rPr lang="en-US" sz="2400" dirty="0" smtClean="0">
                <a:solidFill>
                  <a:srgbClr val="FF0000"/>
                </a:solidFill>
              </a:rPr>
              <a:t>David </a:t>
            </a:r>
            <a:r>
              <a:rPr lang="en-US" sz="2400" dirty="0">
                <a:solidFill>
                  <a:srgbClr val="FF0000"/>
                </a:solidFill>
              </a:rPr>
              <a:t>Easton</a:t>
            </a:r>
            <a:r>
              <a:rPr lang="en-US" sz="2400" dirty="0"/>
              <a:t> further developed the concept of a political system. </a:t>
            </a:r>
          </a:p>
        </p:txBody>
      </p:sp>
    </p:spTree>
    <p:extLst>
      <p:ext uri="{BB962C8B-B14F-4D97-AF65-F5344CB8AC3E}">
        <p14:creationId xmlns:p14="http://schemas.microsoft.com/office/powerpoint/2010/main" xmlns="" val="40996917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Input-Output model of </a:t>
            </a:r>
            <a:r>
              <a:rPr lang="en-US" dirty="0" err="1">
                <a:solidFill>
                  <a:srgbClr val="0070C0"/>
                </a:solidFill>
              </a:rPr>
              <a:t>Devid</a:t>
            </a:r>
            <a:r>
              <a:rPr lang="en-US" dirty="0">
                <a:solidFill>
                  <a:srgbClr val="0070C0"/>
                </a:solidFill>
              </a:rPr>
              <a:t> Easton </a:t>
            </a:r>
          </a:p>
        </p:txBody>
      </p:sp>
      <p:pic>
        <p:nvPicPr>
          <p:cNvPr id="4" name="Content Placeholder 3" descr="C:\Users\Sourav  Roy\Downloads\abcdef.jpeg"/>
          <p:cNvPicPr>
            <a:picLocks noGrp="1"/>
          </p:cNvPicPr>
          <p:nvPr>
            <p:ph sz="quarter" idx="1"/>
          </p:nvPr>
        </p:nvPicPr>
        <p:blipFill>
          <a:blip r:embed="rId2">
            <a:extLst>
              <a:ext uri="{28A0092B-C50C-407E-A947-70E740481C1C}">
                <a14:useLocalDpi xmlns:a14="http://schemas.microsoft.com/office/drawing/2010/main" xmlns="" val="0"/>
              </a:ext>
            </a:extLst>
          </a:blip>
          <a:srcRect/>
          <a:stretch>
            <a:fillRect/>
          </a:stretch>
        </p:blipFill>
        <p:spPr bwMode="auto">
          <a:xfrm>
            <a:off x="609600" y="1676400"/>
            <a:ext cx="8001000" cy="4343400"/>
          </a:xfrm>
          <a:prstGeom prst="rect">
            <a:avLst/>
          </a:prstGeom>
          <a:noFill/>
          <a:ln>
            <a:noFill/>
          </a:ln>
        </p:spPr>
      </p:pic>
    </p:spTree>
    <p:extLst>
      <p:ext uri="{BB962C8B-B14F-4D97-AF65-F5344CB8AC3E}">
        <p14:creationId xmlns:p14="http://schemas.microsoft.com/office/powerpoint/2010/main" xmlns="" val="15536027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2060"/>
                </a:solidFill>
              </a:rPr>
              <a:t>BEHAVIOURAL APPROACH</a:t>
            </a:r>
            <a:endParaRPr lang="en-US" dirty="0">
              <a:solidFill>
                <a:srgbClr val="002060"/>
              </a:solidFill>
            </a:endParaRPr>
          </a:p>
        </p:txBody>
      </p:sp>
      <p:sp>
        <p:nvSpPr>
          <p:cNvPr id="3" name="Content Placeholder 2"/>
          <p:cNvSpPr>
            <a:spLocks noGrp="1"/>
          </p:cNvSpPr>
          <p:nvPr>
            <p:ph sz="quarter" idx="1"/>
          </p:nvPr>
        </p:nvSpPr>
        <p:spPr/>
        <p:txBody>
          <a:bodyPr>
            <a:normAutofit fontScale="92500"/>
          </a:bodyPr>
          <a:lstStyle/>
          <a:p>
            <a:pPr algn="just">
              <a:lnSpc>
                <a:spcPct val="150000"/>
              </a:lnSpc>
              <a:buFont typeface="Wingdings" pitchFamily="2" charset="2"/>
              <a:buChar char="v"/>
            </a:pPr>
            <a:r>
              <a:rPr lang="en-US" dirty="0" err="1"/>
              <a:t>Behaviouralism</a:t>
            </a:r>
            <a:r>
              <a:rPr lang="en-US" dirty="0"/>
              <a:t> is considered as contemporary approach to the study of political science. But this approach was emerged during 20th </a:t>
            </a:r>
            <a:r>
              <a:rPr lang="en-US" dirty="0" smtClean="0"/>
              <a:t>century.</a:t>
            </a:r>
          </a:p>
          <a:p>
            <a:pPr algn="just">
              <a:lnSpc>
                <a:spcPct val="150000"/>
              </a:lnSpc>
              <a:buFont typeface="Wingdings" pitchFamily="2" charset="2"/>
              <a:buChar char="v"/>
            </a:pPr>
            <a:r>
              <a:rPr lang="en-US" dirty="0" err="1" smtClean="0"/>
              <a:t>Behaviouralism</a:t>
            </a:r>
            <a:r>
              <a:rPr lang="en-US" dirty="0" smtClean="0"/>
              <a:t> </a:t>
            </a:r>
            <a:r>
              <a:rPr lang="en-US" dirty="0"/>
              <a:t>stresses upon scientific, objective and value-free study of the political occurrences as conditioned by the environment, firmly the behaviour of the individuals involved in that phenomena.</a:t>
            </a:r>
          </a:p>
        </p:txBody>
      </p:sp>
    </p:spTree>
    <p:extLst>
      <p:ext uri="{BB962C8B-B14F-4D97-AF65-F5344CB8AC3E}">
        <p14:creationId xmlns:p14="http://schemas.microsoft.com/office/powerpoint/2010/main" xmlns="" val="35352773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534400" cy="1066800"/>
          </a:xfrm>
        </p:spPr>
        <p:txBody>
          <a:bodyPr>
            <a:normAutofit fontScale="90000"/>
          </a:bodyPr>
          <a:lstStyle/>
          <a:p>
            <a:r>
              <a:rPr lang="en-US" b="1" dirty="0" smtClean="0">
                <a:solidFill>
                  <a:srgbClr val="0070C0"/>
                </a:solidFill>
              </a:rPr>
              <a:t>STRIKING FEATURES OF BEHAVIOURALINM</a:t>
            </a:r>
            <a:endParaRPr lang="en-US" dirty="0">
              <a:solidFill>
                <a:srgbClr val="0070C0"/>
              </a:solidFill>
            </a:endParaRPr>
          </a:p>
        </p:txBody>
      </p:sp>
      <p:sp>
        <p:nvSpPr>
          <p:cNvPr id="3" name="Content Placeholder 2"/>
          <p:cNvSpPr>
            <a:spLocks noGrp="1"/>
          </p:cNvSpPr>
          <p:nvPr>
            <p:ph sz="quarter" idx="1"/>
          </p:nvPr>
        </p:nvSpPr>
        <p:spPr>
          <a:xfrm>
            <a:off x="3048000" y="1524000"/>
            <a:ext cx="3276600" cy="4572000"/>
          </a:xfrm>
        </p:spPr>
        <p:txBody>
          <a:bodyPr>
            <a:normAutofit fontScale="85000" lnSpcReduction="10000"/>
          </a:bodyPr>
          <a:lstStyle/>
          <a:p>
            <a:pPr marL="514350" indent="-514350">
              <a:lnSpc>
                <a:spcPct val="150000"/>
              </a:lnSpc>
              <a:buFont typeface="+mj-lt"/>
              <a:buAutoNum type="arabicPeriod"/>
            </a:pPr>
            <a:r>
              <a:rPr lang="en-US" b="1" dirty="0" smtClean="0"/>
              <a:t>Regularities</a:t>
            </a:r>
          </a:p>
          <a:p>
            <a:pPr marL="514350" indent="-514350">
              <a:lnSpc>
                <a:spcPct val="150000"/>
              </a:lnSpc>
              <a:buFont typeface="+mj-lt"/>
              <a:buAutoNum type="arabicPeriod"/>
            </a:pPr>
            <a:r>
              <a:rPr lang="en-US" b="1" dirty="0" smtClean="0"/>
              <a:t>Verification</a:t>
            </a:r>
          </a:p>
          <a:p>
            <a:pPr marL="514350" indent="-514350">
              <a:lnSpc>
                <a:spcPct val="150000"/>
              </a:lnSpc>
              <a:buFont typeface="+mj-lt"/>
              <a:buAutoNum type="arabicPeriod"/>
            </a:pPr>
            <a:r>
              <a:rPr lang="en-US" b="1" dirty="0" smtClean="0"/>
              <a:t>Techniques</a:t>
            </a:r>
          </a:p>
          <a:p>
            <a:pPr marL="514350" indent="-514350">
              <a:lnSpc>
                <a:spcPct val="150000"/>
              </a:lnSpc>
              <a:buFont typeface="+mj-lt"/>
              <a:buAutoNum type="arabicPeriod"/>
            </a:pPr>
            <a:r>
              <a:rPr lang="en-US" b="1" dirty="0" smtClean="0"/>
              <a:t>Quantification</a:t>
            </a:r>
          </a:p>
          <a:p>
            <a:pPr marL="514350" indent="-514350">
              <a:lnSpc>
                <a:spcPct val="150000"/>
              </a:lnSpc>
              <a:buFont typeface="+mj-lt"/>
              <a:buAutoNum type="arabicPeriod"/>
            </a:pPr>
            <a:r>
              <a:rPr lang="en-US" b="1" dirty="0" smtClean="0"/>
              <a:t>Values</a:t>
            </a:r>
          </a:p>
          <a:p>
            <a:pPr marL="514350" indent="-514350">
              <a:lnSpc>
                <a:spcPct val="150000"/>
              </a:lnSpc>
              <a:buFont typeface="+mj-lt"/>
              <a:buAutoNum type="arabicPeriod"/>
            </a:pPr>
            <a:r>
              <a:rPr lang="en-US" b="1" dirty="0" smtClean="0"/>
              <a:t>Systematization</a:t>
            </a:r>
          </a:p>
          <a:p>
            <a:pPr marL="514350" indent="-514350">
              <a:lnSpc>
                <a:spcPct val="150000"/>
              </a:lnSpc>
              <a:buFont typeface="+mj-lt"/>
              <a:buAutoNum type="arabicPeriod"/>
            </a:pPr>
            <a:r>
              <a:rPr lang="en-US" b="1" dirty="0" smtClean="0"/>
              <a:t>Pure Science</a:t>
            </a:r>
          </a:p>
          <a:p>
            <a:pPr marL="514350" indent="-514350">
              <a:lnSpc>
                <a:spcPct val="150000"/>
              </a:lnSpc>
              <a:buFont typeface="+mj-lt"/>
              <a:buAutoNum type="arabicPeriod"/>
            </a:pPr>
            <a:r>
              <a:rPr lang="en-US" b="1" dirty="0"/>
              <a:t>Integration</a:t>
            </a:r>
            <a:endParaRPr lang="en-US" b="1" dirty="0" smtClean="0"/>
          </a:p>
          <a:p>
            <a:pPr marL="0" indent="0">
              <a:buNone/>
            </a:pPr>
            <a:endParaRPr lang="en-US" dirty="0"/>
          </a:p>
        </p:txBody>
      </p:sp>
    </p:spTree>
    <p:extLst>
      <p:ext uri="{BB962C8B-B14F-4D97-AF65-F5344CB8AC3E}">
        <p14:creationId xmlns:p14="http://schemas.microsoft.com/office/powerpoint/2010/main" xmlns="" val="17123603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0"/>
            <a:ext cx="8534400" cy="1295400"/>
          </a:xfrm>
        </p:spPr>
        <p:txBody>
          <a:bodyPr>
            <a:normAutofit/>
          </a:bodyPr>
          <a:lstStyle/>
          <a:p>
            <a:r>
              <a:rPr lang="en-US" b="1" dirty="0" smtClean="0">
                <a:solidFill>
                  <a:srgbClr val="0070C0"/>
                </a:solidFill>
              </a:rPr>
              <a:t>ADVANTAGES OF BEHAVIOURAL APPROACH</a:t>
            </a:r>
            <a:endParaRPr lang="en-US" dirty="0">
              <a:solidFill>
                <a:srgbClr val="0070C0"/>
              </a:solidFill>
            </a:endParaRPr>
          </a:p>
        </p:txBody>
      </p:sp>
      <p:sp>
        <p:nvSpPr>
          <p:cNvPr id="3" name="Content Placeholder 2"/>
          <p:cNvSpPr>
            <a:spLocks noGrp="1"/>
          </p:cNvSpPr>
          <p:nvPr>
            <p:ph sz="quarter" idx="1"/>
          </p:nvPr>
        </p:nvSpPr>
        <p:spPr>
          <a:xfrm>
            <a:off x="685800" y="1905000"/>
            <a:ext cx="7848600" cy="4194048"/>
          </a:xfrm>
        </p:spPr>
        <p:txBody>
          <a:bodyPr/>
          <a:lstStyle/>
          <a:p>
            <a:pPr algn="just">
              <a:lnSpc>
                <a:spcPct val="150000"/>
              </a:lnSpc>
              <a:buFont typeface="Wingdings" pitchFamily="2" charset="2"/>
              <a:buChar char="v"/>
            </a:pPr>
            <a:r>
              <a:rPr lang="en-US" dirty="0"/>
              <a:t>This approach attempts to make Political Science as a scientific </a:t>
            </a:r>
            <a:r>
              <a:rPr lang="en-US" dirty="0" smtClean="0"/>
              <a:t>method</a:t>
            </a:r>
          </a:p>
          <a:p>
            <a:pPr algn="just">
              <a:lnSpc>
                <a:spcPct val="150000"/>
              </a:lnSpc>
              <a:buFont typeface="Wingdings" pitchFamily="2" charset="2"/>
              <a:buChar char="v"/>
            </a:pPr>
            <a:r>
              <a:rPr lang="en-US" dirty="0" err="1"/>
              <a:t>Behaviouralism</a:t>
            </a:r>
            <a:r>
              <a:rPr lang="en-US" dirty="0"/>
              <a:t> has bought human behaviour into the arena of Political </a:t>
            </a:r>
            <a:r>
              <a:rPr lang="en-US" dirty="0" smtClean="0"/>
              <a:t>Science</a:t>
            </a:r>
          </a:p>
          <a:p>
            <a:pPr algn="just">
              <a:lnSpc>
                <a:spcPct val="150000"/>
              </a:lnSpc>
              <a:buFont typeface="Wingdings" pitchFamily="2" charset="2"/>
              <a:buChar char="v"/>
            </a:pPr>
            <a:r>
              <a:rPr lang="en-US" dirty="0"/>
              <a:t>This approach helps in predicting future political events</a:t>
            </a:r>
          </a:p>
        </p:txBody>
      </p:sp>
    </p:spTree>
    <p:extLst>
      <p:ext uri="{BB962C8B-B14F-4D97-AF65-F5344CB8AC3E}">
        <p14:creationId xmlns:p14="http://schemas.microsoft.com/office/powerpoint/2010/main" xmlns="" val="5257327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2060"/>
                </a:solidFill>
              </a:rPr>
              <a:t>CRITICISM</a:t>
            </a:r>
            <a:endParaRPr lang="en-US" dirty="0">
              <a:solidFill>
                <a:srgbClr val="002060"/>
              </a:solidFill>
            </a:endParaRPr>
          </a:p>
        </p:txBody>
      </p:sp>
      <p:sp>
        <p:nvSpPr>
          <p:cNvPr id="3" name="Content Placeholder 2"/>
          <p:cNvSpPr>
            <a:spLocks noGrp="1"/>
          </p:cNvSpPr>
          <p:nvPr>
            <p:ph sz="quarter" idx="1"/>
          </p:nvPr>
        </p:nvSpPr>
        <p:spPr>
          <a:xfrm>
            <a:off x="1371600" y="3124200"/>
            <a:ext cx="6858000" cy="1600200"/>
          </a:xfrm>
        </p:spPr>
        <p:txBody>
          <a:bodyPr/>
          <a:lstStyle/>
          <a:p>
            <a:pPr marL="0" indent="0" algn="ctr">
              <a:buNone/>
            </a:pPr>
            <a:r>
              <a:rPr lang="en-US" dirty="0"/>
              <a:t>This approach has been </a:t>
            </a:r>
            <a:r>
              <a:rPr lang="en-US" dirty="0" smtClean="0"/>
              <a:t>mainly criticized </a:t>
            </a:r>
            <a:r>
              <a:rPr lang="en-US" dirty="0"/>
              <a:t>for its dependence on techniques and methods and ignoring the subject matter. </a:t>
            </a:r>
          </a:p>
          <a:p>
            <a:pPr marL="0" indent="0" algn="ctr">
              <a:buNone/>
            </a:pPr>
            <a:endParaRPr lang="en-US" dirty="0"/>
          </a:p>
        </p:txBody>
      </p:sp>
    </p:spTree>
    <p:extLst>
      <p:ext uri="{BB962C8B-B14F-4D97-AF65-F5344CB8AC3E}">
        <p14:creationId xmlns:p14="http://schemas.microsoft.com/office/powerpoint/2010/main" xmlns="" val="304187129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53</TotalTime>
  <Words>455</Words>
  <Application>Microsoft Office PowerPoint</Application>
  <PresentationFormat>On-screen Show (4:3)</PresentationFormat>
  <Paragraphs>46</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Civic</vt:lpstr>
      <vt:lpstr>MODERN APPROACHES IN POLITICAL SCIENCE SUMITA SINHA</vt:lpstr>
      <vt:lpstr>CHARACTERISTICS OF MODERN APPROACHES</vt:lpstr>
      <vt:lpstr>POLITICAL ECONOMIC APPROACH</vt:lpstr>
      <vt:lpstr>SYSTEM APPROACH</vt:lpstr>
      <vt:lpstr>Input-Output model of Devid Easton </vt:lpstr>
      <vt:lpstr>BEHAVIOURAL APPROACH</vt:lpstr>
      <vt:lpstr>STRIKING FEATURES OF BEHAVIOURALINM</vt:lpstr>
      <vt:lpstr>ADVANTAGES OF BEHAVIOURAL APPROACH</vt:lpstr>
      <vt:lpstr>CRITICISM</vt:lpstr>
      <vt:lpstr>STRUCTURAL FUNCTIONAL APPROACH</vt:lpstr>
      <vt:lpstr>INPUT FUNCTIONS OF POLITICAL SYSTEMS</vt:lpstr>
      <vt:lpstr>OUTPUT FUNCTIONS OF POLITICAL SYSTEMS</vt:lpstr>
      <vt:lpstr>Thank You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 APPROACHES IN POLITICAL SCIENCE</dc:title>
  <dc:creator>Sourav  Roy</dc:creator>
  <cp:lastModifiedBy>Home</cp:lastModifiedBy>
  <cp:revision>7</cp:revision>
  <dcterms:created xsi:type="dcterms:W3CDTF">2021-12-09T19:18:20Z</dcterms:created>
  <dcterms:modified xsi:type="dcterms:W3CDTF">2021-12-11T17:29:33Z</dcterms:modified>
</cp:coreProperties>
</file>