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5" r:id="rId9"/>
    <p:sldId id="266" r:id="rId10"/>
    <p:sldId id="267" r:id="rId11"/>
    <p:sldId id="268" r:id="rId12"/>
    <p:sldId id="264"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67000" y="1371600"/>
            <a:ext cx="4495800" cy="1200329"/>
          </a:xfrm>
          <a:prstGeom prst="rect">
            <a:avLst/>
          </a:prstGeom>
          <a:noFill/>
        </p:spPr>
        <p:txBody>
          <a:bodyPr wrap="square" rtlCol="0">
            <a:spAutoFit/>
          </a:bodyPr>
          <a:lstStyle/>
          <a:p>
            <a:pPr algn="ctr"/>
            <a:r>
              <a:rPr lang="en-US" sz="2400" b="1" dirty="0" smtClean="0"/>
              <a:t>PARTICLE AND ACCELERATOR</a:t>
            </a:r>
          </a:p>
          <a:p>
            <a:pPr algn="ctr"/>
            <a:endParaRPr lang="en-US" sz="2400" b="1" dirty="0" smtClean="0"/>
          </a:p>
          <a:p>
            <a:pPr algn="ctr"/>
            <a:r>
              <a:rPr lang="en-US" sz="2400" b="1" dirty="0" smtClean="0"/>
              <a:t>Class -2(2 Hours) PG 4</a:t>
            </a:r>
            <a:r>
              <a:rPr lang="en-US" sz="2400" b="1" baseline="30000" dirty="0" smtClean="0"/>
              <a:t>th</a:t>
            </a:r>
            <a:r>
              <a:rPr lang="en-US" sz="2400" b="1" dirty="0" smtClean="0"/>
              <a:t> </a:t>
            </a:r>
            <a:r>
              <a:rPr lang="en-US" sz="2400" b="1" dirty="0" err="1" smtClean="0"/>
              <a:t>Sem</a:t>
            </a:r>
            <a:endParaRPr lang="en-US" sz="2400" b="1" dirty="0"/>
          </a:p>
        </p:txBody>
      </p:sp>
      <p:sp>
        <p:nvSpPr>
          <p:cNvPr id="3" name="TextBox 2"/>
          <p:cNvSpPr txBox="1"/>
          <p:nvPr/>
        </p:nvSpPr>
        <p:spPr>
          <a:xfrm>
            <a:off x="2133600" y="4343400"/>
            <a:ext cx="5715000" cy="923330"/>
          </a:xfrm>
          <a:prstGeom prst="rect">
            <a:avLst/>
          </a:prstGeom>
          <a:noFill/>
        </p:spPr>
        <p:txBody>
          <a:bodyPr wrap="square" rtlCol="0">
            <a:spAutoFit/>
          </a:bodyPr>
          <a:lstStyle/>
          <a:p>
            <a:pPr algn="ctr"/>
            <a:r>
              <a:rPr lang="en-US" b="1" dirty="0" smtClean="0"/>
              <a:t>Dr. </a:t>
            </a:r>
            <a:r>
              <a:rPr lang="en-US" b="1" dirty="0" err="1" smtClean="0"/>
              <a:t>Purna</a:t>
            </a:r>
            <a:r>
              <a:rPr lang="en-US" b="1" dirty="0" smtClean="0"/>
              <a:t> Chandra Barman,</a:t>
            </a:r>
          </a:p>
          <a:p>
            <a:pPr algn="ctr"/>
            <a:r>
              <a:rPr lang="en-US" b="1" dirty="0" smtClean="0"/>
              <a:t>Assistant Professor,</a:t>
            </a:r>
          </a:p>
          <a:p>
            <a:pPr algn="ctr"/>
            <a:r>
              <a:rPr lang="en-US" b="1" dirty="0" smtClean="0"/>
              <a:t> Department of Physics , RGU</a:t>
            </a:r>
            <a:endParaRPr lang="en-US"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443841"/>
            <a:ext cx="7620000" cy="3693319"/>
          </a:xfrm>
          <a:prstGeom prst="rect">
            <a:avLst/>
          </a:prstGeom>
        </p:spPr>
        <p:txBody>
          <a:bodyPr wrap="square">
            <a:spAutoFit/>
          </a:bodyPr>
          <a:lstStyle/>
          <a:p>
            <a:r>
              <a:rPr lang="en-US" b="1" dirty="0" smtClean="0"/>
              <a:t>Uses of </a:t>
            </a:r>
            <a:r>
              <a:rPr lang="en-US" b="1" dirty="0" err="1" smtClean="0"/>
              <a:t>Betatron</a:t>
            </a:r>
            <a:endParaRPr lang="en-US" b="1" dirty="0" smtClean="0"/>
          </a:p>
          <a:p>
            <a:endParaRPr lang="en-US" b="1" dirty="0" smtClean="0"/>
          </a:p>
          <a:p>
            <a:endParaRPr lang="en-US" b="1" dirty="0" smtClean="0"/>
          </a:p>
          <a:p>
            <a:pPr algn="just"/>
            <a:r>
              <a:rPr lang="en-US" dirty="0" smtClean="0"/>
              <a:t>Some of the applications of </a:t>
            </a:r>
            <a:r>
              <a:rPr lang="en-US" dirty="0" err="1" smtClean="0"/>
              <a:t>Betatron</a:t>
            </a:r>
            <a:r>
              <a:rPr lang="en-US" dirty="0" smtClean="0"/>
              <a:t> are mentioned below:</a:t>
            </a:r>
          </a:p>
          <a:p>
            <a:pPr algn="just"/>
            <a:endParaRPr lang="en-US" dirty="0" smtClean="0"/>
          </a:p>
          <a:p>
            <a:pPr algn="just" fontAlgn="base"/>
            <a:r>
              <a:rPr lang="en-US" dirty="0" smtClean="0"/>
              <a:t>1. </a:t>
            </a:r>
            <a:r>
              <a:rPr lang="en-US" dirty="0" err="1" smtClean="0"/>
              <a:t>Betatron</a:t>
            </a:r>
            <a:r>
              <a:rPr lang="en-US" dirty="0" smtClean="0"/>
              <a:t> delivers about 300 </a:t>
            </a:r>
            <a:r>
              <a:rPr lang="en-US" dirty="0" err="1" smtClean="0"/>
              <a:t>MeV</a:t>
            </a:r>
            <a:r>
              <a:rPr lang="en-US" dirty="0" smtClean="0"/>
              <a:t> of highly energized beam electrons.</a:t>
            </a:r>
          </a:p>
          <a:p>
            <a:pPr algn="just" fontAlgn="base"/>
            <a:r>
              <a:rPr lang="en-US" dirty="0" smtClean="0"/>
              <a:t>2. When the electron beam is required to strike on a metal plate, </a:t>
            </a:r>
            <a:r>
              <a:rPr lang="en-US" dirty="0" err="1" smtClean="0"/>
              <a:t>Betatron</a:t>
            </a:r>
            <a:r>
              <a:rPr lang="en-US" dirty="0" smtClean="0"/>
              <a:t> is used as X-rays and gamma rays source.</a:t>
            </a:r>
          </a:p>
          <a:p>
            <a:pPr algn="just" fontAlgn="base"/>
            <a:r>
              <a:rPr lang="en-US" dirty="0" smtClean="0"/>
              <a:t>3. X-rays developed from </a:t>
            </a:r>
            <a:r>
              <a:rPr lang="en-US" dirty="0" err="1" smtClean="0"/>
              <a:t>Betatron</a:t>
            </a:r>
            <a:r>
              <a:rPr lang="en-US" dirty="0" smtClean="0"/>
              <a:t> have huge usage among industries and medical fields.</a:t>
            </a:r>
          </a:p>
          <a:p>
            <a:pPr algn="just" fontAlgn="base"/>
            <a:r>
              <a:rPr lang="en-US" dirty="0" smtClean="0"/>
              <a:t>4. To study the applications of particle-physics, high energy of electrons is needed.</a:t>
            </a:r>
          </a:p>
          <a:p>
            <a:pPr algn="just" fontAlgn="base"/>
            <a:r>
              <a:rPr lang="en-US" dirty="0" smtClean="0"/>
              <a:t>5. It can be a possible mechanism to learn about solar flare.</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028343"/>
            <a:ext cx="7772400" cy="3693319"/>
          </a:xfrm>
          <a:prstGeom prst="rect">
            <a:avLst/>
          </a:prstGeom>
        </p:spPr>
        <p:txBody>
          <a:bodyPr wrap="square">
            <a:spAutoFit/>
          </a:bodyPr>
          <a:lstStyle/>
          <a:p>
            <a:pPr algn="just"/>
            <a:r>
              <a:rPr lang="en-US" b="1" dirty="0" smtClean="0"/>
              <a:t>Limitations of </a:t>
            </a:r>
            <a:r>
              <a:rPr lang="en-US" b="1" dirty="0" err="1" smtClean="0"/>
              <a:t>Betatron</a:t>
            </a:r>
            <a:endParaRPr lang="en-US" b="1" dirty="0" smtClean="0"/>
          </a:p>
          <a:p>
            <a:pPr algn="just"/>
            <a:endParaRPr lang="en-US" b="1" dirty="0" smtClean="0"/>
          </a:p>
          <a:p>
            <a:pPr algn="just"/>
            <a:r>
              <a:rPr lang="en-US" dirty="0" smtClean="0"/>
              <a:t>Here are some lists that explain the limitations of </a:t>
            </a:r>
            <a:r>
              <a:rPr lang="en-US" dirty="0" err="1" smtClean="0"/>
              <a:t>betatron</a:t>
            </a:r>
            <a:r>
              <a:rPr lang="en-US" dirty="0" smtClean="0"/>
              <a:t>:</a:t>
            </a:r>
          </a:p>
          <a:p>
            <a:pPr algn="just" fontAlgn="base"/>
            <a:r>
              <a:rPr lang="en-US" dirty="0" smtClean="0"/>
              <a:t>1. The maximum energy of the particle has an impact on the strength of the magnetic field. </a:t>
            </a:r>
          </a:p>
          <a:p>
            <a:pPr algn="just" fontAlgn="base"/>
            <a:r>
              <a:rPr lang="en-US" dirty="0" smtClean="0"/>
              <a:t>2. The reason for declining in the magnetic field is the physical size of the magnet core and saturation of iron.</a:t>
            </a:r>
          </a:p>
          <a:p>
            <a:pPr algn="just" fontAlgn="base"/>
            <a:r>
              <a:rPr lang="en-US" dirty="0" smtClean="0"/>
              <a:t>3. A </a:t>
            </a:r>
            <a:r>
              <a:rPr lang="en-US" dirty="0" err="1" smtClean="0"/>
              <a:t>betatron</a:t>
            </a:r>
            <a:r>
              <a:rPr lang="en-US" dirty="0" smtClean="0"/>
              <a:t> acts as a secondary coil of the transformer. </a:t>
            </a:r>
          </a:p>
          <a:p>
            <a:pPr algn="just" fontAlgn="base"/>
            <a:r>
              <a:rPr lang="en-US" dirty="0" smtClean="0"/>
              <a:t>4. It helps to accelerate the electrons only in a vacuum.</a:t>
            </a:r>
          </a:p>
          <a:p>
            <a:pPr algn="just" fontAlgn="base"/>
            <a:r>
              <a:rPr lang="en-US" dirty="0" smtClean="0"/>
              <a:t>5. The process of acceleration can only be conducted within a circular vacuum tube.</a:t>
            </a:r>
          </a:p>
          <a:p>
            <a:pPr algn="just" fontAlgn="base"/>
            <a:r>
              <a:rPr lang="en-US" dirty="0" smtClean="0"/>
              <a:t>6. </a:t>
            </a:r>
            <a:r>
              <a:rPr lang="en-US" dirty="0" err="1" smtClean="0"/>
              <a:t>Betatron</a:t>
            </a:r>
            <a:r>
              <a:rPr lang="en-US" dirty="0" smtClean="0"/>
              <a:t> is functional under the conditions of the variable magnetic field and constant electric field.</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3276600"/>
            <a:ext cx="2630826" cy="523220"/>
          </a:xfrm>
          <a:prstGeom prst="rect">
            <a:avLst/>
          </a:prstGeom>
        </p:spPr>
        <p:txBody>
          <a:bodyPr wrap="square">
            <a:spAutoFit/>
          </a:bodyPr>
          <a:lstStyle/>
          <a:p>
            <a:pPr algn="ctr"/>
            <a:r>
              <a:rPr lang="en-US" sz="2800" dirty="0" smtClean="0"/>
              <a:t>THANK YOU</a:t>
            </a:r>
            <a:endParaRPr lang="en-US"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295400"/>
            <a:ext cx="8153400" cy="4801314"/>
          </a:xfrm>
          <a:prstGeom prst="rect">
            <a:avLst/>
          </a:prstGeom>
        </p:spPr>
        <p:txBody>
          <a:bodyPr wrap="square">
            <a:spAutoFit/>
          </a:bodyPr>
          <a:lstStyle/>
          <a:p>
            <a:pPr algn="just"/>
            <a:r>
              <a:rPr lang="en-US" dirty="0" smtClean="0"/>
              <a:t>The cyclotron basically consists of two hollow, semicircular metal boxes ,  the </a:t>
            </a:r>
            <a:r>
              <a:rPr lang="en-US" dirty="0" err="1" smtClean="0"/>
              <a:t>dees</a:t>
            </a:r>
            <a:r>
              <a:rPr lang="en-US" dirty="0" smtClean="0"/>
              <a:t> , separated along their straight edges by a small gap. An ion source at the center of the gap injects particle charge </a:t>
            </a:r>
            <a:r>
              <a:rPr lang="en-US" b="1" dirty="0" err="1" smtClean="0"/>
              <a:t>Ze</a:t>
            </a:r>
            <a:r>
              <a:rPr lang="en-US" dirty="0" smtClean="0"/>
              <a:t> into one of the </a:t>
            </a:r>
            <a:r>
              <a:rPr lang="en-US" dirty="0" err="1" smtClean="0"/>
              <a:t>dees</a:t>
            </a:r>
            <a:r>
              <a:rPr lang="en-US" dirty="0" smtClean="0"/>
              <a:t>. A uniform and constant magnetic field is applied perpendicular to the </a:t>
            </a:r>
            <a:r>
              <a:rPr lang="en-US" dirty="0" err="1" smtClean="0"/>
              <a:t>dees</a:t>
            </a:r>
            <a:r>
              <a:rPr lang="en-US" dirty="0" smtClean="0"/>
              <a:t>, causing the particles to orbit in circular paths of radius</a:t>
            </a:r>
            <a:r>
              <a:rPr lang="en-US" b="1" dirty="0" smtClean="0"/>
              <a:t> r </a:t>
            </a:r>
            <a:r>
              <a:rPr lang="en-US" dirty="0" smtClean="0"/>
              <a:t>given by</a:t>
            </a:r>
          </a:p>
          <a:p>
            <a:endParaRPr lang="en-US" dirty="0" smtClean="0"/>
          </a:p>
          <a:p>
            <a:endParaRPr lang="en-US" dirty="0" smtClean="0"/>
          </a:p>
          <a:p>
            <a:endParaRPr lang="en-US" dirty="0" smtClean="0"/>
          </a:p>
          <a:p>
            <a:endParaRPr lang="en-US" dirty="0" smtClean="0"/>
          </a:p>
          <a:p>
            <a:pPr algn="just"/>
            <a:r>
              <a:rPr lang="en-US" dirty="0" smtClean="0"/>
              <a:t>  The particles of particles are accelerated each time it crosses the gap by a radiofrequency electric field applied across the gap of angular frequency,</a:t>
            </a:r>
          </a:p>
          <a:p>
            <a:endParaRPr lang="en-US" dirty="0" smtClean="0"/>
          </a:p>
          <a:p>
            <a:endParaRPr lang="en-US" dirty="0" smtClean="0"/>
          </a:p>
          <a:p>
            <a:endParaRPr lang="en-US" dirty="0" smtClean="0"/>
          </a:p>
          <a:p>
            <a:endParaRPr lang="en-US" dirty="0" smtClean="0"/>
          </a:p>
          <a:p>
            <a:endParaRPr lang="en-US" dirty="0" smtClean="0"/>
          </a:p>
          <a:p>
            <a:pPr algn="just"/>
            <a:r>
              <a:rPr lang="en-US" dirty="0" smtClean="0"/>
              <a:t>. </a:t>
            </a:r>
            <a:endParaRPr lang="en-US" dirty="0"/>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971800" y="5257800"/>
            <a:ext cx="1905000" cy="714375"/>
          </a:xfrm>
          <a:prstGeom prst="rect">
            <a:avLst/>
          </a:prstGeom>
          <a:noFill/>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7"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48000" y="2971800"/>
            <a:ext cx="2057400" cy="503853"/>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838200"/>
            <a:ext cx="8153400" cy="2031325"/>
          </a:xfrm>
          <a:prstGeom prst="rect">
            <a:avLst/>
          </a:prstGeom>
        </p:spPr>
        <p:txBody>
          <a:bodyPr wrap="square">
            <a:spAutoFit/>
          </a:bodyPr>
          <a:lstStyle/>
          <a:p>
            <a:pPr algn="just"/>
            <a:r>
              <a:rPr lang="en-US" dirty="0" smtClean="0"/>
              <a:t>the angular frequency of revolution of the particles. As </a:t>
            </a:r>
            <a:r>
              <a:rPr lang="en-US" dirty="0" err="1" smtClean="0"/>
              <a:t>wp</a:t>
            </a:r>
            <a:r>
              <a:rPr lang="en-US" dirty="0" smtClean="0"/>
              <a:t> is independent of the orbit radius r, the particles always take the same time to cover the distance between two successive crossings, arriving at the gap each time at the proper phase to be accelerated. An upper limit in the energy attainable in the cyclotron is imposed by the relativistic increase of mass accompanying increase of energy, which causes them to reach the accelerating gap progressively later, to finally fall out of resonance with the </a:t>
            </a:r>
            <a:r>
              <a:rPr lang="en-US" dirty="0" err="1" smtClean="0"/>
              <a:t>rf</a:t>
            </a:r>
            <a:r>
              <a:rPr lang="en-US" dirty="0" smtClean="0"/>
              <a:t> field and be no longer accelerated .</a:t>
            </a:r>
          </a:p>
        </p:txBody>
      </p:sp>
      <p:sp>
        <p:nvSpPr>
          <p:cNvPr id="3" name="Rectangle 2"/>
          <p:cNvSpPr/>
          <p:nvPr/>
        </p:nvSpPr>
        <p:spPr>
          <a:xfrm>
            <a:off x="457200" y="3276600"/>
            <a:ext cx="8229600" cy="2031325"/>
          </a:xfrm>
          <a:prstGeom prst="rect">
            <a:avLst/>
          </a:prstGeom>
        </p:spPr>
        <p:txBody>
          <a:bodyPr wrap="square">
            <a:spAutoFit/>
          </a:bodyPr>
          <a:lstStyle/>
          <a:p>
            <a:pPr algn="just"/>
            <a:r>
              <a:rPr lang="en-US" dirty="0" smtClean="0"/>
              <a:t>In the </a:t>
            </a:r>
            <a:r>
              <a:rPr lang="en-US" b="1" dirty="0" smtClean="0"/>
              <a:t>synchrocyclotron</a:t>
            </a:r>
            <a:r>
              <a:rPr lang="en-US" dirty="0" smtClean="0"/>
              <a:t>, this basic limitation on the maximum energy attainable is overcome by varying the frequency of the </a:t>
            </a:r>
            <a:r>
              <a:rPr lang="en-US" dirty="0" err="1" smtClean="0"/>
              <a:t>rf</a:t>
            </a:r>
            <a:r>
              <a:rPr lang="en-US" dirty="0" smtClean="0"/>
              <a:t> field, reducing it step by step in keeping with the decrease of </a:t>
            </a:r>
            <a:r>
              <a:rPr lang="en-US" dirty="0" err="1" smtClean="0"/>
              <a:t>wp</a:t>
            </a:r>
            <a:r>
              <a:rPr lang="en-US" dirty="0" smtClean="0"/>
              <a:t> due to relativistic mass change. While in principle there is no limit to the attainable energy in the synchrocyclotron, the magnet required to provide the magnetic field, which covers the entire area of the orbits, has a weight proportional to the third power of the maximum energy. The weight and cost of the magnet in practice limit the maximum attainable energy.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600200"/>
            <a:ext cx="7010400" cy="2862322"/>
          </a:xfrm>
          <a:prstGeom prst="rect">
            <a:avLst/>
          </a:prstGeom>
        </p:spPr>
        <p:txBody>
          <a:bodyPr wrap="square">
            <a:spAutoFit/>
          </a:bodyPr>
          <a:lstStyle/>
          <a:p>
            <a:pPr algn="just"/>
            <a:r>
              <a:rPr lang="en-US" dirty="0" smtClean="0"/>
              <a:t>In the synchrotron the particles are kept in an almost circular orbit of a fixed radius between the poles of a magnet annular in shape, which provides a magnetic field increasing in step with the momentum of the particles. Accelerating fields are provided by one or more </a:t>
            </a:r>
            <a:r>
              <a:rPr lang="en-US" dirty="0" err="1" smtClean="0"/>
              <a:t>rf</a:t>
            </a:r>
            <a:r>
              <a:rPr lang="en-US" dirty="0" smtClean="0"/>
              <a:t> stations at points on the magnetic ring, the </a:t>
            </a:r>
            <a:r>
              <a:rPr lang="en-US" dirty="0" err="1" smtClean="0"/>
              <a:t>rf</a:t>
            </a:r>
            <a:r>
              <a:rPr lang="en-US" dirty="0" smtClean="0"/>
              <a:t> frequency increasing in step with the increasing velocity of the particles. The highest energy attainable is limited by the radiation loss of the particles, which on account of the centripetal acceleration radiate electromagnetic radiation at a rate proportional to the fourth power of energy.</a:t>
            </a:r>
          </a:p>
          <a:p>
            <a:pPr algn="just"/>
            <a:r>
              <a:rPr lang="en-US" dirty="0" smtClean="0"/>
              <a:t>.</a:t>
            </a:r>
            <a:endParaRPr lang="en-US" dirty="0"/>
          </a:p>
        </p:txBody>
      </p:sp>
      <p:sp>
        <p:nvSpPr>
          <p:cNvPr id="3" name="Rectangle 2"/>
          <p:cNvSpPr/>
          <p:nvPr/>
        </p:nvSpPr>
        <p:spPr>
          <a:xfrm>
            <a:off x="1981200" y="4876800"/>
            <a:ext cx="4467698" cy="369332"/>
          </a:xfrm>
          <a:prstGeom prst="rect">
            <a:avLst/>
          </a:prstGeom>
        </p:spPr>
        <p:txBody>
          <a:bodyPr wrap="none">
            <a:spAutoFit/>
          </a:bodyPr>
          <a:lstStyle/>
          <a:p>
            <a:r>
              <a:rPr lang="en-US" dirty="0" smtClean="0"/>
              <a:t>motion of the particle d/ </a:t>
            </a:r>
            <a:r>
              <a:rPr lang="en-US" dirty="0" err="1" smtClean="0"/>
              <a:t>dt</a:t>
            </a:r>
            <a:r>
              <a:rPr lang="en-US" dirty="0" smtClean="0"/>
              <a:t>(</a:t>
            </a:r>
            <a:r>
              <a:rPr lang="en-US" dirty="0" err="1" smtClean="0"/>
              <a:t>mv</a:t>
            </a:r>
            <a:r>
              <a:rPr lang="en-US" dirty="0" smtClean="0"/>
              <a:t>) = </a:t>
            </a:r>
            <a:r>
              <a:rPr lang="en-US" dirty="0" err="1" smtClean="0"/>
              <a:t>eE</a:t>
            </a:r>
            <a:r>
              <a:rPr lang="en-US" dirty="0" smtClean="0"/>
              <a:t> + </a:t>
            </a:r>
            <a:r>
              <a:rPr lang="en-US" dirty="0" err="1" smtClean="0"/>
              <a:t>ev</a:t>
            </a:r>
            <a:r>
              <a:rPr lang="en-US" dirty="0" smtClean="0"/>
              <a:t> × B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457200"/>
            <a:ext cx="7543800" cy="2031325"/>
          </a:xfrm>
          <a:prstGeom prst="rect">
            <a:avLst/>
          </a:prstGeom>
        </p:spPr>
        <p:txBody>
          <a:bodyPr wrap="square">
            <a:spAutoFit/>
          </a:bodyPr>
          <a:lstStyle/>
          <a:p>
            <a:pPr algn="just"/>
            <a:r>
              <a:rPr lang="en-US" dirty="0" smtClean="0"/>
              <a:t>Comparing the three types of accelerators, we note that for the cyclotron both the magnitude of the magnetic field and the frequency of the </a:t>
            </a:r>
            <a:r>
              <a:rPr lang="en-US" dirty="0" err="1" smtClean="0"/>
              <a:t>rf</a:t>
            </a:r>
            <a:r>
              <a:rPr lang="en-US" dirty="0" smtClean="0"/>
              <a:t> field are constant. For the synchrocyclotron, the magnitude of the magnetic field is constant while the frequency of the </a:t>
            </a:r>
            <a:r>
              <a:rPr lang="en-US" dirty="0" err="1" smtClean="0"/>
              <a:t>rf</a:t>
            </a:r>
            <a:r>
              <a:rPr lang="en-US" dirty="0" smtClean="0"/>
              <a:t> field changes synchronously with the particle energy, and the orbit of a particle is still a spiral. For the synchrotron, both the magnitude of the magnetic field and the frequency of the </a:t>
            </a:r>
            <a:r>
              <a:rPr lang="en-US" dirty="0" err="1" smtClean="0"/>
              <a:t>rf</a:t>
            </a:r>
            <a:r>
              <a:rPr lang="en-US" dirty="0" smtClean="0"/>
              <a:t> field are to be tuned to keep the particles in a fixed orbit.</a:t>
            </a:r>
          </a:p>
        </p:txBody>
      </p:sp>
      <p:sp>
        <p:nvSpPr>
          <p:cNvPr id="4" name="Rectangle 3"/>
          <p:cNvSpPr/>
          <p:nvPr/>
        </p:nvSpPr>
        <p:spPr>
          <a:xfrm>
            <a:off x="762000" y="3048000"/>
            <a:ext cx="7696200" cy="2585323"/>
          </a:xfrm>
          <a:prstGeom prst="rect">
            <a:avLst/>
          </a:prstGeom>
        </p:spPr>
        <p:txBody>
          <a:bodyPr wrap="square">
            <a:spAutoFit/>
          </a:bodyPr>
          <a:lstStyle/>
          <a:p>
            <a:pPr algn="just"/>
            <a:r>
              <a:rPr lang="en-US" dirty="0" smtClean="0"/>
              <a:t>In the cyclotron, as the energy of the particle increases, the radius of its orbit also increases and the accelerating phase of the particle changes constantly. When the kinetic energy of the particle is near to its rest energy, the accumulated phase difference can be quite large, and finally the particle will fall in the decelerating range of the radio frequency field when it reaches the gap between the D-shaped </a:t>
            </a:r>
            <a:r>
              <a:rPr lang="en-US" dirty="0" err="1" smtClean="0"/>
              <a:t>electrorodes</a:t>
            </a:r>
            <a:r>
              <a:rPr lang="en-US" dirty="0" smtClean="0"/>
              <a:t>. Then the energy of the particle cannot be further increased. The rest mass of the proton is ∼ 1 </a:t>
            </a:r>
            <a:r>
              <a:rPr lang="en-US" dirty="0" err="1" smtClean="0"/>
              <a:t>GeV</a:t>
            </a:r>
            <a:r>
              <a:rPr lang="en-US" dirty="0" smtClean="0"/>
              <a:t>. To accelerate it to 2 </a:t>
            </a:r>
            <a:r>
              <a:rPr lang="en-US" dirty="0" err="1" smtClean="0"/>
              <a:t>GeV</a:t>
            </a:r>
            <a:r>
              <a:rPr lang="en-US" dirty="0" smtClean="0"/>
              <a:t> with a cyclotron, we have to accomplish this before it falls in the decelerating range. The voltage required is too high in practice.</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95400"/>
            <a:ext cx="8077200" cy="2308324"/>
          </a:xfrm>
          <a:prstGeom prst="rect">
            <a:avLst/>
          </a:prstGeom>
        </p:spPr>
        <p:txBody>
          <a:bodyPr wrap="square">
            <a:spAutoFit/>
          </a:bodyPr>
          <a:lstStyle/>
          <a:p>
            <a:pPr algn="just"/>
            <a:r>
              <a:rPr lang="en-US" dirty="0" smtClean="0"/>
              <a:t>In the synchrotron the phase-shift </a:t>
            </a:r>
            <a:r>
              <a:rPr lang="en-US" dirty="0" err="1" smtClean="0"/>
              <a:t>probem</a:t>
            </a:r>
            <a:r>
              <a:rPr lang="en-US" dirty="0" smtClean="0"/>
              <a:t> does not arise, so the particle can be accelerated to a much higher energy. However at high energies, on account of the large centripetal acceleration the particle will radiate electromagnetic radiation, the synchrotron radiation, and lose energy, making the increase in energy per cycle negative. The higher the energy and the smaller the rest mass of a particle, the more intense is the synchrotron radiation. Obviously, when the loss of energy by synchrotron radiation is equal to the energy acquired from the accelerating field in the same interval of time, further acceleration is not possible.</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371600"/>
            <a:ext cx="7924800" cy="1754326"/>
          </a:xfrm>
          <a:prstGeom prst="rect">
            <a:avLst/>
          </a:prstGeom>
        </p:spPr>
        <p:txBody>
          <a:bodyPr wrap="square">
            <a:spAutoFit/>
          </a:bodyPr>
          <a:lstStyle/>
          <a:p>
            <a:r>
              <a:rPr lang="en-US" b="1" dirty="0" smtClean="0"/>
              <a:t>Problem: </a:t>
            </a:r>
          </a:p>
          <a:p>
            <a:endParaRPr lang="en-US" b="1" dirty="0" smtClean="0"/>
          </a:p>
          <a:p>
            <a:r>
              <a:rPr lang="en-US" dirty="0" smtClean="0"/>
              <a:t>A modern accelerator produces two counter-rotating proton beams which collide head-on. Each beam has 30 </a:t>
            </a:r>
            <a:r>
              <a:rPr lang="en-US" dirty="0" err="1" smtClean="0"/>
              <a:t>GeV</a:t>
            </a:r>
            <a:r>
              <a:rPr lang="en-US" dirty="0" smtClean="0"/>
              <a:t> protons. </a:t>
            </a:r>
          </a:p>
          <a:p>
            <a:endParaRPr lang="en-US" dirty="0" smtClean="0"/>
          </a:p>
          <a:p>
            <a:r>
              <a:rPr lang="en-US" dirty="0" smtClean="0"/>
              <a:t>(a) What is the total energy of collision in the center-of-mass system?</a:t>
            </a:r>
            <a:endParaRPr lang="en-US" dirty="0"/>
          </a:p>
        </p:txBody>
      </p:sp>
      <p:sp>
        <p:nvSpPr>
          <p:cNvPr id="3" name="Rectangle 2"/>
          <p:cNvSpPr/>
          <p:nvPr/>
        </p:nvSpPr>
        <p:spPr>
          <a:xfrm>
            <a:off x="685800" y="4038600"/>
            <a:ext cx="7315200" cy="1200329"/>
          </a:xfrm>
          <a:prstGeom prst="rect">
            <a:avLst/>
          </a:prstGeom>
        </p:spPr>
        <p:txBody>
          <a:bodyPr wrap="square">
            <a:spAutoFit/>
          </a:bodyPr>
          <a:lstStyle/>
          <a:p>
            <a:r>
              <a:rPr lang="en-US" dirty="0" smtClean="0"/>
              <a:t>(a) The center-of-mass system is defined as the frame in which the total momentum of the colliding particles is zero. Thus for the colliding beams, the center-of-mass system (</a:t>
            </a:r>
            <a:r>
              <a:rPr lang="en-US" dirty="0" err="1" smtClean="0"/>
              <a:t>c.m.s</a:t>
            </a:r>
            <a:r>
              <a:rPr lang="en-US" dirty="0" smtClean="0"/>
              <a:t>.) is identical with the laboratory system. It follows that the total energy of collision in </a:t>
            </a:r>
            <a:r>
              <a:rPr lang="en-US" dirty="0" err="1" smtClean="0"/>
              <a:t>c.m.s</a:t>
            </a:r>
            <a:r>
              <a:rPr lang="en-US" dirty="0" smtClean="0"/>
              <a:t>. is 2Ep = 2 × 30 = 60 </a:t>
            </a:r>
            <a:r>
              <a:rPr lang="en-US" dirty="0" err="1" smtClean="0"/>
              <a:t>GeV</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762000"/>
            <a:ext cx="1429430" cy="369332"/>
          </a:xfrm>
          <a:prstGeom prst="rect">
            <a:avLst/>
          </a:prstGeom>
        </p:spPr>
        <p:txBody>
          <a:bodyPr wrap="none">
            <a:spAutoFit/>
          </a:bodyPr>
          <a:lstStyle/>
          <a:p>
            <a:r>
              <a:rPr lang="en-US" b="1" dirty="0" smtClean="0"/>
              <a:t>The </a:t>
            </a:r>
            <a:r>
              <a:rPr lang="en-US" b="1" dirty="0" err="1" smtClean="0"/>
              <a:t>Betatron</a:t>
            </a:r>
            <a:endParaRPr lang="en-US" b="1" dirty="0"/>
          </a:p>
        </p:txBody>
      </p:sp>
      <p:sp>
        <p:nvSpPr>
          <p:cNvPr id="3" name="Rectangle 2"/>
          <p:cNvSpPr/>
          <p:nvPr/>
        </p:nvSpPr>
        <p:spPr>
          <a:xfrm>
            <a:off x="533400" y="1676400"/>
            <a:ext cx="7162800" cy="2031325"/>
          </a:xfrm>
          <a:prstGeom prst="rect">
            <a:avLst/>
          </a:prstGeom>
        </p:spPr>
        <p:txBody>
          <a:bodyPr wrap="square">
            <a:spAutoFit/>
          </a:bodyPr>
          <a:lstStyle/>
          <a:p>
            <a:pPr algn="just"/>
            <a:r>
              <a:rPr lang="en-US" dirty="0" err="1" smtClean="0"/>
              <a:t>Betatron</a:t>
            </a:r>
            <a:r>
              <a:rPr lang="en-US" dirty="0" smtClean="0"/>
              <a:t> is a device used for particle acceleration. We call the </a:t>
            </a:r>
            <a:r>
              <a:rPr lang="en-US" dirty="0" err="1" smtClean="0"/>
              <a:t>Betatron</a:t>
            </a:r>
            <a:r>
              <a:rPr lang="en-US" dirty="0" smtClean="0"/>
              <a:t> a type of particle accelerator that helps to accelerate the electrons with high speed in a circular orbit. To do so, it uses the electric field induced due to the alternating magnetic field.</a:t>
            </a:r>
          </a:p>
          <a:p>
            <a:pPr algn="just"/>
            <a:r>
              <a:rPr lang="en-US" dirty="0" smtClean="0"/>
              <a:t>The term ‘</a:t>
            </a:r>
            <a:r>
              <a:rPr lang="en-US" dirty="0" err="1" smtClean="0"/>
              <a:t>Betatron</a:t>
            </a:r>
            <a:r>
              <a:rPr lang="en-US" dirty="0" smtClean="0"/>
              <a:t>’ is derived from the beta-particles of highly energized electrons. This concept got originated by a scientist named Rolf </a:t>
            </a:r>
            <a:r>
              <a:rPr lang="en-US" dirty="0" err="1" smtClean="0"/>
              <a:t>Widerøe</a:t>
            </a:r>
            <a:r>
              <a:rPr lang="en-US" dirty="0" smtClean="0"/>
              <a:t>. He developed the ‘induction accelerator’ which got failed later.</a:t>
            </a:r>
            <a:endParaRPr lang="en-US" dirty="0"/>
          </a:p>
        </p:txBody>
      </p:sp>
      <p:sp>
        <p:nvSpPr>
          <p:cNvPr id="4" name="Rectangle 3"/>
          <p:cNvSpPr/>
          <p:nvPr/>
        </p:nvSpPr>
        <p:spPr>
          <a:xfrm>
            <a:off x="1066800" y="4267200"/>
            <a:ext cx="6781800" cy="1477328"/>
          </a:xfrm>
          <a:prstGeom prst="rect">
            <a:avLst/>
          </a:prstGeom>
        </p:spPr>
        <p:txBody>
          <a:bodyPr wrap="square">
            <a:spAutoFit/>
          </a:bodyPr>
          <a:lstStyle/>
          <a:p>
            <a:r>
              <a:rPr lang="en-US" b="1" dirty="0" err="1" smtClean="0"/>
              <a:t>Betatron</a:t>
            </a:r>
            <a:r>
              <a:rPr lang="en-US" b="1" dirty="0" smtClean="0"/>
              <a:t> Oscillation</a:t>
            </a:r>
          </a:p>
          <a:p>
            <a:pPr algn="just"/>
            <a:r>
              <a:rPr lang="en-US" dirty="0" smtClean="0"/>
              <a:t>The oscillation of particles in all circular accelerators about their equilibrium orbits is known as </a:t>
            </a:r>
            <a:r>
              <a:rPr lang="en-US" dirty="0" err="1" smtClean="0"/>
              <a:t>Betatron</a:t>
            </a:r>
            <a:r>
              <a:rPr lang="en-US" dirty="0" smtClean="0"/>
              <a:t> oscillation. In the horizontal and vertical planes, these oscillations are stable around the equilibrium orbit.</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720840"/>
            <a:ext cx="7315200" cy="2585323"/>
          </a:xfrm>
          <a:prstGeom prst="rect">
            <a:avLst/>
          </a:prstGeom>
        </p:spPr>
        <p:txBody>
          <a:bodyPr wrap="square">
            <a:spAutoFit/>
          </a:bodyPr>
          <a:lstStyle/>
          <a:p>
            <a:pPr algn="just"/>
            <a:r>
              <a:rPr lang="en-US" b="1" dirty="0" err="1" smtClean="0"/>
              <a:t>Betatron</a:t>
            </a:r>
            <a:r>
              <a:rPr lang="en-US" b="1" dirty="0" smtClean="0"/>
              <a:t> Accelerator</a:t>
            </a:r>
          </a:p>
          <a:p>
            <a:pPr algn="just"/>
            <a:r>
              <a:rPr lang="en-US" dirty="0" smtClean="0"/>
              <a:t>A </a:t>
            </a:r>
            <a:r>
              <a:rPr lang="en-US" dirty="0" err="1" smtClean="0"/>
              <a:t>Betatron</a:t>
            </a:r>
            <a:r>
              <a:rPr lang="en-US" dirty="0" smtClean="0"/>
              <a:t> consists of a doughnut-shaped vacuum chamber surrounded by coils. The two ends of the coils are attached to an alternating voltage source. As a result, the coil produces an alternating magnetic field in a direction perpendicular to the doughnut-shaped vacuum chamber.</a:t>
            </a:r>
          </a:p>
          <a:p>
            <a:pPr algn="just"/>
            <a:r>
              <a:rPr lang="en-US" dirty="0" smtClean="0"/>
              <a:t>The working principle of this device is dependent on two phenomena, such as:</a:t>
            </a:r>
          </a:p>
          <a:p>
            <a:pPr algn="just" fontAlgn="base"/>
            <a:r>
              <a:rPr lang="en-US" dirty="0" smtClean="0"/>
              <a:t>1. Lorentz Magnetic Force</a:t>
            </a:r>
          </a:p>
          <a:p>
            <a:pPr algn="just" fontAlgn="base"/>
            <a:r>
              <a:rPr lang="en-US" dirty="0" smtClean="0"/>
              <a:t>2. Electromagnetic Induction</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1215</Words>
  <Application>Microsoft Office PowerPoint</Application>
  <PresentationFormat>On-screen Show (4:3)</PresentationFormat>
  <Paragraphs>62</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MY</dc:creator>
  <cp:lastModifiedBy>Home</cp:lastModifiedBy>
  <cp:revision>9</cp:revision>
  <dcterms:created xsi:type="dcterms:W3CDTF">2006-08-16T00:00:00Z</dcterms:created>
  <dcterms:modified xsi:type="dcterms:W3CDTF">2021-12-10T15:15:58Z</dcterms:modified>
</cp:coreProperties>
</file>