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3BF0B-8F28-42C1-AB9C-E3CBF3617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7579C0-AAEA-458F-B073-40650983B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B8BCD-0EB3-41ED-87C1-524D7DB07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62533-2FB9-4179-9974-2DDC4BFC8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A9E3A-02EA-49D0-8A8B-7F897388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168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389EA-3777-4AA6-8AFB-5BDBF6056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24FC74-B14D-4F25-99A5-F44B07D0E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1FBD6-D191-4A07-838F-67D6768C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5664F-15D1-4955-853C-E77A28B19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5B49E-E2F3-4B05-8F26-DB4C9314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935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C61B10-9E61-400C-AD3E-82DB1903F7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0EA79-1EC3-4511-8149-4DA41B6A3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2AB7F-FA75-4B9C-BB9B-200925E02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8266D-E4C4-4535-AC12-622EAF6BE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4D7C9-E832-4F64-AC7C-5528BE50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389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F1C1F-CA4E-49EE-ADFC-1FC77BAB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73DBF-C5DE-4C20-A351-F3F91E27D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46C08-7D61-42C5-9E5B-EE88511F0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57FB7-B16B-4BDD-BF5C-401DCE1DB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28CC3-47B3-405F-914C-E87B9EE26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48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407D9-F48C-40A8-B8CF-37DF7CBD4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84859-7B95-4EAB-BCBE-5EDFFD2B1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06DC7-9DFF-4D5B-9CCF-9EF13DB6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34B8C-5721-4802-9DB7-CA0B506F5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AFEDE-16A3-4404-981B-DA568D04D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7805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5659A-7D5C-4056-89E7-35201F7BD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5EACF-22D1-474A-81A9-E503BCCAA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B635C-E143-4B65-8532-A402747EB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B93B0-FB12-4E20-BDE0-BEA98282A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ED54C-9EEB-45E9-9580-305DAE8B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245A7-CB3D-4B34-9446-4C1D01A96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905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7D7D6-E760-4DFD-A172-D413DF15D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FDDA3-90ED-4508-AFE6-C00B6B704D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336FB-6D14-4A0B-A6C9-74FBF3829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193613-2D99-47A3-9EFC-781B4FB9C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0F9C6D-16C4-40CB-B247-56911B5396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EA2272-D2E9-49EF-A5CF-1E744AB18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B1BC39-6920-4F15-9BCD-4FD5F3ECC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65503B-5E98-4CD8-942E-F22A480B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43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4F7AB-877D-4D5C-99C3-C70AB0A3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BF792-E342-4D03-83E1-57ABBB70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E914AD-E271-4100-BD1C-2CD57874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740BF-3EF8-4B74-825D-0E333B819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668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61DFED-859D-4807-B112-236BBDF4E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392D8E-9F9D-4C10-B7F5-A8D68D8B8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724A7-E349-4CF6-8964-B9660C50C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8480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C80C9-1412-4EEE-A643-F3536AD5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1573C-9C37-48D5-95A8-625DD64CB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1544B-C7D9-4640-B53A-722581B67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57CB8-E774-460D-897E-3B1F623C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824B0-4BCE-41CE-967A-6519E45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F40BE-24EB-42B8-A1A5-FEF8AD865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9011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939A1-FF33-4AA8-94DF-C63BC8C67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945A3B-3026-420D-8061-55FB2F17F1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C06D1-3867-408C-B78D-C549D14AC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BFB03-C390-4C56-BB35-ECBB1B73B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37E4A8-F255-4079-A5E4-4F3F4F1E5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EE3477-0EAA-45EF-903D-7FEB24F2F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912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43F644-0734-4778-A3D8-6D7955D91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C42F0-1467-44E3-A875-BFF9E8CE3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EC06A-93AE-420B-8661-56CE281561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54C99-6151-4A2C-933D-0B8A00BF90F6}" type="datetimeFigureOut">
              <a:rPr lang="en-IN" smtClean="0"/>
              <a:t>13-12-2021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A7E89-26EB-433F-84FD-91A04BCE4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BCCB17-489D-429E-A048-47ABB1F34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D171-0296-4873-B13C-2824E1ABAA2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909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D41A2-59C8-46CA-99F2-B32DF391B3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9E571F-6868-4935-9E4F-4410C1579D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154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C9599-1E92-4C02-940A-35DF92B3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C4067-813C-456D-A79C-E52B1D520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Circuit using Transistors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95346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9843-4830-4AC2-A6EB-A226A225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NAND gate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25EB0-79D8-4D32-894E-1B98AA3439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/>
              <a:lstStyle/>
              <a:p>
                <a:r>
                  <a:rPr lang="en-US" dirty="0"/>
                  <a:t>Two or more inputs, only one output. If any one or more inputs are in</a:t>
                </a:r>
              </a:p>
              <a:p>
                <a:pPr marL="0" indent="0">
                  <a:buNone/>
                </a:pPr>
                <a:r>
                  <a:rPr lang="en-US" dirty="0"/>
                  <a:t>‘OFF’(0) state output is ‘ON’(1). If all the inputs are ‘ON’(1) state only then output if ‘OFF’(0)</a:t>
                </a:r>
              </a:p>
              <a:p>
                <a:pPr marL="0" indent="0">
                  <a:buNone/>
                </a:pPr>
                <a:r>
                  <a:rPr lang="en-US" dirty="0"/>
                  <a:t>Boolean expression   Y=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..</m:t>
                        </m:r>
                      </m:e>
                    </m:ac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Truth table: for two inputs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from truth table Y=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dirty="0"/>
                  <a:t>+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dirty="0"/>
                  <a:t>  (bubbled or gate) De Morgan’s theorem 2</a:t>
                </a:r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25EB0-79D8-4D32-894E-1B98AA3439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217" t="-2089" r="-29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3F6CB3E-E67F-4FB4-A6A2-6352B896E1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6039544" y="3595064"/>
              <a:ext cx="2883159" cy="190563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1053">
                      <a:extLst>
                        <a:ext uri="{9D8B030D-6E8A-4147-A177-3AD203B41FA5}">
                          <a16:colId xmlns:a16="http://schemas.microsoft.com/office/drawing/2014/main" val="2620640407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342424101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192534766"/>
                        </a:ext>
                      </a:extLst>
                    </a:gridCol>
                  </a:tblGrid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A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B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Y=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19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900" b="0" i="1" smtClean="0">
                                      <a:latin typeface="Cambria Math" panose="02040503050406030204" pitchFamily="18" charset="0"/>
                                    </a:rPr>
                                    <m:t>𝐴𝐵</m:t>
                                  </m:r>
                                </m:e>
                              </m:acc>
                            </m:oMath>
                          </a14:m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03118610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9963337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3928079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5544725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352209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3F6CB3E-E67F-4FB4-A6A2-6352B896E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4936644"/>
                  </p:ext>
                </p:extLst>
              </p:nvPr>
            </p:nvGraphicFramePr>
            <p:xfrm>
              <a:off x="6039544" y="3595064"/>
              <a:ext cx="2883159" cy="190563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1053">
                      <a:extLst>
                        <a:ext uri="{9D8B030D-6E8A-4147-A177-3AD203B41FA5}">
                          <a16:colId xmlns:a16="http://schemas.microsoft.com/office/drawing/2014/main" val="2620640407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342424101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192534766"/>
                        </a:ext>
                      </a:extLst>
                    </a:gridCol>
                  </a:tblGrid>
                  <a:tr h="38163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A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B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633" t="-6349" r="-1266" b="-42539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03118610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9963337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03928079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5544725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3522092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370378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B4858-E6CC-40FC-9CBF-6A6B10223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883" y="0"/>
            <a:ext cx="9144000" cy="429191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Digital Electronics 3</a:t>
            </a:r>
            <a:br>
              <a:rPr lang="en-US" dirty="0"/>
            </a:br>
            <a:r>
              <a:rPr lang="en-US" dirty="0"/>
              <a:t>Dr. </a:t>
            </a:r>
            <a:r>
              <a:rPr lang="en-US" dirty="0" err="1"/>
              <a:t>Apurba</a:t>
            </a:r>
            <a:r>
              <a:rPr lang="en-US" dirty="0"/>
              <a:t> </a:t>
            </a:r>
            <a:r>
              <a:rPr lang="en-US" dirty="0" err="1"/>
              <a:t>Kanti</a:t>
            </a:r>
            <a:r>
              <a:rPr lang="en-US" dirty="0"/>
              <a:t> Deb</a:t>
            </a:r>
            <a:br>
              <a:rPr lang="en-US" dirty="0"/>
            </a:br>
            <a:r>
              <a:rPr lang="en-US" dirty="0"/>
              <a:t>Associate Professor</a:t>
            </a:r>
            <a:br>
              <a:rPr lang="en-US" dirty="0"/>
            </a:br>
            <a:br>
              <a:rPr lang="en-US" dirty="0"/>
            </a:b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9451B6-9B68-4F3E-B32B-704B3CA63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3530"/>
            <a:ext cx="9144000" cy="1655762"/>
          </a:xfrm>
        </p:spPr>
        <p:txBody>
          <a:bodyPr>
            <a:normAutofit/>
          </a:bodyPr>
          <a:lstStyle/>
          <a:p>
            <a:r>
              <a:rPr lang="en-IN" sz="3200" dirty="0">
                <a:solidFill>
                  <a:srgbClr val="00000A"/>
                </a:solidFill>
                <a:effectLst/>
                <a:latin typeface="EYInterstate Light"/>
                <a:ea typeface="Calibri" panose="020F0502020204030204" pitchFamily="34" charset="0"/>
                <a:cs typeface="Times New Roman" panose="02020603050405020304" pitchFamily="18" charset="0"/>
              </a:rPr>
              <a:t>AND, OR and NOT Gates (realization using Diodes and Transistor). NAND and NOR Gates as Universal Gates.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617319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9843-4830-4AC2-A6EB-A226A225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25EB0-79D8-4D32-894E-1B98AA343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or more inputs, only one output. If any one or more inputs are in</a:t>
            </a:r>
          </a:p>
          <a:p>
            <a:pPr marL="0" indent="0">
              <a:buNone/>
            </a:pPr>
            <a:r>
              <a:rPr lang="en-US" dirty="0"/>
              <a:t>‘ON’(1) state output is ‘ON’(1). If all the inputs are ‘OFF’(0) state only then output if ‘OFF’(0)</a:t>
            </a:r>
          </a:p>
          <a:p>
            <a:pPr marL="0" indent="0">
              <a:buNone/>
            </a:pPr>
            <a:r>
              <a:rPr lang="en-US" dirty="0"/>
              <a:t>Boolean expression   Y= A+B+C+..</a:t>
            </a:r>
          </a:p>
          <a:p>
            <a:pPr marL="0" indent="0">
              <a:buNone/>
            </a:pPr>
            <a:r>
              <a:rPr lang="en-US" dirty="0"/>
              <a:t>Truth table: for two inputs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F6CB3E-E67F-4FB4-A6A2-6352B896E12C}"/>
              </a:ext>
            </a:extLst>
          </p:cNvPr>
          <p:cNvGraphicFramePr>
            <a:graphicFrameLocks noGrp="1"/>
          </p:cNvGraphicFramePr>
          <p:nvPr/>
        </p:nvGraphicFramePr>
        <p:xfrm>
          <a:off x="4777274" y="3853481"/>
          <a:ext cx="2883159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053">
                  <a:extLst>
                    <a:ext uri="{9D8B030D-6E8A-4147-A177-3AD203B41FA5}">
                      <a16:colId xmlns:a16="http://schemas.microsoft.com/office/drawing/2014/main" val="2620640407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3342424101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3192534766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A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B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Y=A+B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118610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963337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928079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544725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220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952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7503-0ECD-416C-AF0B-B1702651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6945-5A84-459D-ADE1-F36398DA2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Truth table: for three inputs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Circuit Symbol</a:t>
            </a:r>
          </a:p>
          <a:p>
            <a:pPr marL="0" indent="0">
              <a:buNone/>
            </a:pPr>
            <a:r>
              <a:rPr lang="en-US" dirty="0"/>
              <a:t>     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EFD06A-0CB5-4028-ACC1-692CFA92A779}"/>
              </a:ext>
            </a:extLst>
          </p:cNvPr>
          <p:cNvGraphicFramePr>
            <a:graphicFrameLocks noGrp="1"/>
          </p:cNvGraphicFramePr>
          <p:nvPr/>
        </p:nvGraphicFramePr>
        <p:xfrm>
          <a:off x="5411754" y="681037"/>
          <a:ext cx="4030824" cy="333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06">
                  <a:extLst>
                    <a:ext uri="{9D8B030D-6E8A-4147-A177-3AD203B41FA5}">
                      <a16:colId xmlns:a16="http://schemas.microsoft.com/office/drawing/2014/main" val="3746654399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495589150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158378215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1060841357"/>
                    </a:ext>
                  </a:extLst>
                </a:gridCol>
              </a:tblGrid>
              <a:tr h="2974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38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82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14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0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89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37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5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959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454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867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BE2A1-2865-4001-A5BB-DBA23E0AD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D1313-B65D-4A3C-AA87-4FEA294AA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Circuit realizing OR gate using diodes and Transistors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423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9843-4830-4AC2-A6EB-A226A225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25EB0-79D8-4D32-894E-1B98AA343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or more inputs, only one output. If any one or more inputs are in</a:t>
            </a:r>
          </a:p>
          <a:p>
            <a:pPr marL="0" indent="0">
              <a:buNone/>
            </a:pPr>
            <a:r>
              <a:rPr lang="en-US" dirty="0"/>
              <a:t>‘OFF’(0) state output is ‘OFF’(0). If all the inputs are ‘ON’(1) state only then output if ‘ON’(1)</a:t>
            </a:r>
          </a:p>
          <a:p>
            <a:pPr marL="0" indent="0">
              <a:buNone/>
            </a:pPr>
            <a:r>
              <a:rPr lang="en-US" dirty="0"/>
              <a:t>Boolean expression   Y= A.B.C..</a:t>
            </a:r>
          </a:p>
          <a:p>
            <a:pPr marL="0" indent="0">
              <a:buNone/>
            </a:pPr>
            <a:r>
              <a:rPr lang="en-US" dirty="0"/>
              <a:t>Truth table: for two inputs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3F6CB3E-E67F-4FB4-A6A2-6352B896E12C}"/>
              </a:ext>
            </a:extLst>
          </p:cNvPr>
          <p:cNvGraphicFramePr>
            <a:graphicFrameLocks noGrp="1"/>
          </p:cNvGraphicFramePr>
          <p:nvPr/>
        </p:nvGraphicFramePr>
        <p:xfrm>
          <a:off x="4777274" y="3853481"/>
          <a:ext cx="2883159" cy="1905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053">
                  <a:extLst>
                    <a:ext uri="{9D8B030D-6E8A-4147-A177-3AD203B41FA5}">
                      <a16:colId xmlns:a16="http://schemas.microsoft.com/office/drawing/2014/main" val="2620640407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3342424101"/>
                    </a:ext>
                  </a:extLst>
                </a:gridCol>
                <a:gridCol w="961053">
                  <a:extLst>
                    <a:ext uri="{9D8B030D-6E8A-4147-A177-3AD203B41FA5}">
                      <a16:colId xmlns:a16="http://schemas.microsoft.com/office/drawing/2014/main" val="3192534766"/>
                    </a:ext>
                  </a:extLst>
                </a:gridCol>
              </a:tblGrid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A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B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Y=A.B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3118610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9963337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928079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0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544725"/>
                  </a:ext>
                </a:extLst>
              </a:tr>
              <a:tr h="376429"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900" dirty="0"/>
                        <a:t>1</a:t>
                      </a:r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220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800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7503-0ECD-416C-AF0B-B17026515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56945-5A84-459D-ADE1-F36398DA2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Truth table: for three inputs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Circuit Symbol</a:t>
            </a:r>
          </a:p>
          <a:p>
            <a:pPr marL="0" indent="0">
              <a:buNone/>
            </a:pPr>
            <a:r>
              <a:rPr lang="en-US" dirty="0"/>
              <a:t>     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0EFD06A-0CB5-4028-ACC1-692CFA92A779}"/>
              </a:ext>
            </a:extLst>
          </p:cNvPr>
          <p:cNvGraphicFramePr>
            <a:graphicFrameLocks noGrp="1"/>
          </p:cNvGraphicFramePr>
          <p:nvPr/>
        </p:nvGraphicFramePr>
        <p:xfrm>
          <a:off x="5411754" y="681037"/>
          <a:ext cx="4030824" cy="333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706">
                  <a:extLst>
                    <a:ext uri="{9D8B030D-6E8A-4147-A177-3AD203B41FA5}">
                      <a16:colId xmlns:a16="http://schemas.microsoft.com/office/drawing/2014/main" val="3746654399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495589150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158378215"/>
                    </a:ext>
                  </a:extLst>
                </a:gridCol>
                <a:gridCol w="1007706">
                  <a:extLst>
                    <a:ext uri="{9D8B030D-6E8A-4147-A177-3AD203B41FA5}">
                      <a16:colId xmlns:a16="http://schemas.microsoft.com/office/drawing/2014/main" val="1060841357"/>
                    </a:ext>
                  </a:extLst>
                </a:gridCol>
              </a:tblGrid>
              <a:tr h="29740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38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82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148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0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892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370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865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1959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4540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49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BE2A1-2865-4001-A5BB-DBA23E0AD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AND gate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D1313-B65D-4A3C-AA87-4FEA294AA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Circuit realizing AND gate using diodes and transistors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2125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D9843-4830-4AC2-A6EB-A226A225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gate</a:t>
            </a:r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25EB0-79D8-4D32-894E-1B98AA3439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Only one input, only one output. If  inputs is in</a:t>
                </a:r>
              </a:p>
              <a:p>
                <a:pPr marL="0" indent="0">
                  <a:buNone/>
                </a:pPr>
                <a:r>
                  <a:rPr lang="en-US" dirty="0"/>
                  <a:t>‘OFF’(0) state output is ‘ON’(1) &amp; If the input is in ‘ON’(1) state then output if ‘OFF’()</a:t>
                </a:r>
              </a:p>
              <a:p>
                <a:pPr marL="0" indent="0">
                  <a:buNone/>
                </a:pPr>
                <a:r>
                  <a:rPr lang="en-US" dirty="0"/>
                  <a:t>Boolean expression   Y=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Truth table: 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Circuit symbol:</a:t>
                </a:r>
                <a:endParaRPr lang="en-I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D725EB0-79D8-4D32-894E-1B98AA3439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3F6CB3E-E67F-4FB4-A6A2-6352B896E12C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777274" y="3853481"/>
              <a:ext cx="1922106" cy="115893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1053">
                      <a:extLst>
                        <a:ext uri="{9D8B030D-6E8A-4147-A177-3AD203B41FA5}">
                          <a16:colId xmlns:a16="http://schemas.microsoft.com/office/drawing/2014/main" val="2620640407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192534766"/>
                        </a:ext>
                      </a:extLst>
                    </a:gridCol>
                  </a:tblGrid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A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Y=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acc>
                            </m:oMath>
                          </a14:m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03118610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9963337"/>
                      </a:ext>
                    </a:extLst>
                  </a:tr>
                  <a:tr h="37642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55447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63F6CB3E-E67F-4FB4-A6A2-6352B896E1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8386040"/>
                  </p:ext>
                </p:extLst>
              </p:nvPr>
            </p:nvGraphicFramePr>
            <p:xfrm>
              <a:off x="4777274" y="3853481"/>
              <a:ext cx="1922106" cy="115893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61053">
                      <a:extLst>
                        <a:ext uri="{9D8B030D-6E8A-4147-A177-3AD203B41FA5}">
                          <a16:colId xmlns:a16="http://schemas.microsoft.com/office/drawing/2014/main" val="2620640407"/>
                        </a:ext>
                      </a:extLst>
                    </a:gridCol>
                    <a:gridCol w="961053">
                      <a:extLst>
                        <a:ext uri="{9D8B030D-6E8A-4147-A177-3AD203B41FA5}">
                          <a16:colId xmlns:a16="http://schemas.microsoft.com/office/drawing/2014/main" val="3192534766"/>
                        </a:ext>
                      </a:extLst>
                    </a:gridCol>
                  </a:tblGrid>
                  <a:tr h="39693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A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00633" t="-7692" r="-1899" b="-2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03118610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49963337"/>
                      </a:ext>
                    </a:extLst>
                  </a:tr>
                  <a:tr h="381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1</a:t>
                          </a:r>
                          <a:endParaRPr lang="en-IN" sz="19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1900" dirty="0"/>
                            <a:t>0</a:t>
                          </a:r>
                          <a:endParaRPr lang="en-IN" sz="19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755447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815488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491</Words>
  <Application>Microsoft Office PowerPoint</Application>
  <PresentationFormat>Widescreen</PresentationFormat>
  <Paragraphs>174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EYInterstate Light</vt:lpstr>
      <vt:lpstr>Office Theme</vt:lpstr>
      <vt:lpstr>PowerPoint Presentation</vt:lpstr>
      <vt:lpstr>  Digital Electronics 3 Dr. Apurba Kanti Deb Associate Professor  </vt:lpstr>
      <vt:lpstr>OR gate</vt:lpstr>
      <vt:lpstr>OR gate</vt:lpstr>
      <vt:lpstr>OR gate</vt:lpstr>
      <vt:lpstr>AND gate</vt:lpstr>
      <vt:lpstr>AND gate</vt:lpstr>
      <vt:lpstr>AND gate</vt:lpstr>
      <vt:lpstr>NOT gate</vt:lpstr>
      <vt:lpstr>NOT gate</vt:lpstr>
      <vt:lpstr>NAND gate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Rabiul Islam</dc:creator>
  <cp:lastModifiedBy>Md Rabiul Islam</cp:lastModifiedBy>
  <cp:revision>1</cp:revision>
  <dcterms:created xsi:type="dcterms:W3CDTF">2021-12-13T10:08:33Z</dcterms:created>
  <dcterms:modified xsi:type="dcterms:W3CDTF">2021-12-13T10:08:52Z</dcterms:modified>
</cp:coreProperties>
</file>