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0" r:id="rId1"/>
    <p:sldMasterId id="2147483661" r:id="rId2"/>
  </p:sldMasterIdLst>
  <p:notesMasterIdLst>
    <p:notesMasterId r:id="rId3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5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7B7B7B"/>
            </a:gs>
            <a:gs pos="25000">
              <a:srgbClr val="727272"/>
            </a:gs>
            <a:gs pos="100000">
              <a:schemeClr val="dk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A4A4A4"/>
              </a:buClr>
              <a:buSzPts val="5600"/>
              <a:buFont typeface="Rockwell"/>
              <a:buNone/>
              <a:defRPr sz="5600" b="1">
                <a:solidFill>
                  <a:srgbClr val="A4A4A4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>
            <a:lvl1pPr marR="45720" lvl="0" algn="r">
              <a:spcBef>
                <a:spcPts val="520"/>
              </a:spcBef>
              <a:spcAft>
                <a:spcPts val="0"/>
              </a:spcAft>
              <a:buSzPts val="247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/>
          <p:nvPr/>
        </p:nvSpPr>
        <p:spPr>
          <a:xfrm rot="-10380000" flipH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9525" cap="rnd" cmpd="sng">
            <a:solidFill>
              <a:srgbClr val="C0C0C0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38500" dir="7500000" sx="98500" sy="100080" kx="100000" algn="t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89" name="Google Shape;89;p12"/>
          <p:cNvSpPr/>
          <p:nvPr/>
        </p:nvSpPr>
        <p:spPr>
          <a:xfrm rot="-10380000" flipH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bevel/>
            <a:headEnd type="none" w="sm" len="sm"/>
            <a:tailEnd type="none" w="sm" len="sm"/>
          </a:ln>
          <a:effectLst>
            <a:outerShdw blurRad="19685" dist="6350" dir="12900000" algn="tl" rotWithShape="0">
              <a:srgbClr val="000000">
                <a:alpha val="4666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0" name="Google Shape;90;p12"/>
          <p:cNvSpPr txBox="1"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ockwell"/>
              <a:buNone/>
              <a:defRPr sz="20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body" idx="1"/>
          </p:nvPr>
        </p:nvSpPr>
        <p:spPr>
          <a:xfrm>
            <a:off x="609600" y="2828785"/>
            <a:ext cx="2209800" cy="2179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000" tIns="45700" rIns="45700" bIns="45700" anchor="t" anchorCtr="0">
            <a:noAutofit/>
          </a:bodyPr>
          <a:lstStyle>
            <a:lvl1pPr marL="457200" lvl="0" indent="-228600" algn="l">
              <a:spcBef>
                <a:spcPts val="250"/>
              </a:spcBef>
              <a:spcAft>
                <a:spcPts val="0"/>
              </a:spcAft>
              <a:buSzPts val="1235"/>
              <a:buFont typeface="Rockwell"/>
              <a:buNone/>
              <a:defRPr sz="1300"/>
            </a:lvl1pPr>
            <a:lvl2pPr marL="914400" lvl="1" indent="-293369" algn="l">
              <a:spcBef>
                <a:spcPts val="240"/>
              </a:spcBef>
              <a:spcAft>
                <a:spcPts val="0"/>
              </a:spcAft>
              <a:buSzPts val="1020"/>
              <a:buChar char="⚫"/>
              <a:defRPr sz="1200"/>
            </a:lvl2pPr>
            <a:lvl3pPr marL="1371600" lvl="2" indent="-273050" algn="l">
              <a:spcBef>
                <a:spcPts val="200"/>
              </a:spcBef>
              <a:spcAft>
                <a:spcPts val="0"/>
              </a:spcAft>
              <a:buSzPts val="700"/>
              <a:buChar char="⚫"/>
              <a:defRPr sz="1000"/>
            </a:lvl3pPr>
            <a:lvl4pPr marL="1828800" lvl="3" indent="-265747" algn="l">
              <a:spcBef>
                <a:spcPts val="180"/>
              </a:spcBef>
              <a:spcAft>
                <a:spcPts val="0"/>
              </a:spcAft>
              <a:buSzPts val="585"/>
              <a:buChar char="⚫"/>
              <a:defRPr sz="900"/>
            </a:lvl4pPr>
            <a:lvl5pPr marL="2286000" lvl="4" indent="-265747" algn="l">
              <a:spcBef>
                <a:spcPts val="180"/>
              </a:spcBef>
              <a:spcAft>
                <a:spcPts val="0"/>
              </a:spcAft>
              <a:buSzPts val="585"/>
              <a:buChar char="⚫"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2"/>
          <p:cNvSpPr txBox="1">
            <a:spLocks noGrp="1"/>
          </p:cNvSpPr>
          <p:nvPr>
            <p:ph type="sldNum" idx="12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sp>
        <p:nvSpPr>
          <p:cNvPr id="95" name="Google Shape;95;p12"/>
          <p:cNvSpPr>
            <a:spLocks noGrp="1"/>
          </p:cNvSpPr>
          <p:nvPr>
            <p:ph type="pic" idx="2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lt2"/>
          </a:solidFill>
          <a:ln w="9525" cap="rnd" cmpd="sng">
            <a:solidFill>
              <a:srgbClr val="C0C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accent3"/>
              </a:buClr>
              <a:buSzPts val="304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Noto Sans Symbols"/>
              <a:buChar char="⚫"/>
              <a:defRPr sz="2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spcBef>
                <a:spcPts val="420"/>
              </a:spcBef>
              <a:spcAft>
                <a:spcPts val="0"/>
              </a:spcAft>
              <a:buClr>
                <a:schemeClr val="accent2"/>
              </a:buClr>
              <a:buSzPts val="1470"/>
              <a:buFont typeface="Noto Sans Symbols"/>
              <a:buChar char="⚫"/>
              <a:defRPr sz="21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3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44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28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ckwell"/>
              <a:buChar char="•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ckwell"/>
              <a:buChar char="•"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96" name="Google Shape;96;p12"/>
          <p:cNvSpPr/>
          <p:nvPr/>
        </p:nvSpPr>
        <p:spPr>
          <a:xfrm rot="10800000" flipH="1">
            <a:off x="-9525" y="5816600"/>
            <a:ext cx="9163050" cy="1041400"/>
          </a:xfrm>
          <a:custGeom>
            <a:avLst/>
            <a:gdLst/>
            <a:ahLst/>
            <a:cxnLst/>
            <a:rect l="l" t="t" r="r" b="b"/>
            <a:pathLst>
              <a:path w="5772" h="656" extrusionOk="0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818181">
                  <a:alpha val="44705"/>
                </a:srgbClr>
              </a:gs>
              <a:gs pos="100000">
                <a:srgbClr val="878787">
                  <a:alpha val="54901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7" name="Google Shape;97;p12"/>
          <p:cNvSpPr/>
          <p:nvPr/>
        </p:nvSpPr>
        <p:spPr>
          <a:xfrm rot="10800000" flipH="1">
            <a:off x="4381500" y="6219825"/>
            <a:ext cx="4762500" cy="638175"/>
          </a:xfrm>
          <a:custGeom>
            <a:avLst/>
            <a:gdLst/>
            <a:ahLst/>
            <a:cxnLst/>
            <a:rect l="l" t="t" r="r" b="b"/>
            <a:pathLst>
              <a:path w="3000" h="595" extrusionOk="0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D6D6D">
                  <a:alpha val="29803"/>
                </a:srgbClr>
              </a:gs>
              <a:gs pos="80000">
                <a:srgbClr val="9C9C9C">
                  <a:alpha val="44705"/>
                </a:srgbClr>
              </a:gs>
              <a:gs pos="100000">
                <a:srgbClr val="9C9C9C">
                  <a:alpha val="44705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body" idx="1"/>
          </p:nvPr>
        </p:nvSpPr>
        <p:spPr>
          <a:xfrm rot="5400000">
            <a:off x="2377440" y="15240"/>
            <a:ext cx="438912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7185" algn="l">
              <a:spcBef>
                <a:spcPts val="360"/>
              </a:spcBef>
              <a:spcAft>
                <a:spcPts val="0"/>
              </a:spcAft>
              <a:buSzPts val="1710"/>
              <a:buChar char="⚫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marL="1828800" lvl="3" indent="-302894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marL="2286000" lvl="4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4"/>
          <p:cNvSpPr txBox="1">
            <a:spLocks noGrp="1"/>
          </p:cNvSpPr>
          <p:nvPr>
            <p:ph type="title"/>
          </p:nvPr>
        </p:nvSpPr>
        <p:spPr>
          <a:xfrm rot="5400000">
            <a:off x="5052218" y="2491583"/>
            <a:ext cx="5211763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body" idx="1"/>
          </p:nvPr>
        </p:nvSpPr>
        <p:spPr>
          <a:xfrm rot="5400000">
            <a:off x="861219" y="510383"/>
            <a:ext cx="5211763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7185" algn="l">
              <a:spcBef>
                <a:spcPts val="360"/>
              </a:spcBef>
              <a:spcAft>
                <a:spcPts val="0"/>
              </a:spcAft>
              <a:buSzPts val="1710"/>
              <a:buChar char="⚫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marL="1828800" lvl="3" indent="-302894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marL="2286000" lvl="4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4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4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7185" algn="l">
              <a:spcBef>
                <a:spcPts val="360"/>
              </a:spcBef>
              <a:spcAft>
                <a:spcPts val="0"/>
              </a:spcAft>
              <a:buSzPts val="1710"/>
              <a:buChar char="⚫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marL="1828800" lvl="3" indent="-302894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marL="2286000" lvl="4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7B7B7B"/>
            </a:gs>
            <a:gs pos="25000">
              <a:srgbClr val="727272"/>
            </a:gs>
            <a:gs pos="100000">
              <a:schemeClr val="dk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 txBox="1"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A4A4A4"/>
              </a:buClr>
              <a:buSzPts val="5600"/>
              <a:buFont typeface="Rockwell"/>
              <a:buNone/>
              <a:defRPr sz="5600" b="1">
                <a:solidFill>
                  <a:srgbClr val="A4A4A4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>
            <a:lvl1pPr marR="45720" lvl="0" algn="r">
              <a:spcBef>
                <a:spcPts val="520"/>
              </a:spcBef>
              <a:spcAft>
                <a:spcPts val="0"/>
              </a:spcAft>
              <a:buSzPts val="247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7B7B7B"/>
            </a:gs>
            <a:gs pos="25000">
              <a:srgbClr val="727272"/>
            </a:gs>
            <a:gs pos="100000">
              <a:schemeClr val="dk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 txBox="1"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5600"/>
              <a:buFont typeface="Rockwell"/>
              <a:buNone/>
              <a:defRPr sz="5600" b="1" cap="none">
                <a:solidFill>
                  <a:srgbClr val="939393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2090"/>
              <a:buNone/>
              <a:defRPr sz="22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53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>
                <a:solidFill>
                  <a:schemeClr val="lt1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1"/>
          </p:nvPr>
        </p:nvSpPr>
        <p:spPr>
          <a:xfrm>
            <a:off x="457200" y="1920085"/>
            <a:ext cx="4038600" cy="4434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5445" algn="l">
              <a:spcBef>
                <a:spcPts val="520"/>
              </a:spcBef>
              <a:spcAft>
                <a:spcPts val="0"/>
              </a:spcAft>
              <a:buSzPts val="2470"/>
              <a:buChar char="⚫"/>
              <a:defRPr sz="2600"/>
            </a:lvl1pPr>
            <a:lvl2pPr marL="914400" lvl="1" indent="-358140" algn="l">
              <a:spcBef>
                <a:spcPts val="480"/>
              </a:spcBef>
              <a:spcAft>
                <a:spcPts val="0"/>
              </a:spcAft>
              <a:buSzPts val="2040"/>
              <a:buChar char="⚫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⚫"/>
              <a:defRPr sz="2000"/>
            </a:lvl3pPr>
            <a:lvl4pPr marL="1828800" lvl="3" indent="-302894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4pPr>
            <a:lvl5pPr marL="2286000" lvl="4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body" idx="2"/>
          </p:nvPr>
        </p:nvSpPr>
        <p:spPr>
          <a:xfrm>
            <a:off x="4648200" y="1920085"/>
            <a:ext cx="4038600" cy="4434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5445" algn="l">
              <a:spcBef>
                <a:spcPts val="520"/>
              </a:spcBef>
              <a:spcAft>
                <a:spcPts val="0"/>
              </a:spcAft>
              <a:buSzPts val="2470"/>
              <a:buChar char="⚫"/>
              <a:defRPr sz="2600"/>
            </a:lvl1pPr>
            <a:lvl2pPr marL="914400" lvl="1" indent="-358140" algn="l">
              <a:spcBef>
                <a:spcPts val="480"/>
              </a:spcBef>
              <a:spcAft>
                <a:spcPts val="0"/>
              </a:spcAft>
              <a:buSzPts val="2040"/>
              <a:buChar char="⚫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⚫"/>
              <a:defRPr sz="2000"/>
            </a:lvl3pPr>
            <a:lvl4pPr marL="1828800" lvl="3" indent="-302894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4pPr>
            <a:lvl5pPr marL="2286000" lvl="4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28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7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04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040"/>
              <a:buNone/>
              <a:defRPr sz="1600" b="1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body" idx="2"/>
          </p:nvPr>
        </p:nvSpPr>
        <p:spPr>
          <a:xfrm>
            <a:off x="4645025" y="1859757"/>
            <a:ext cx="4041775" cy="654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28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7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04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040"/>
              <a:buNone/>
              <a:defRPr sz="1600" b="1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body" idx="3"/>
          </p:nvPr>
        </p:nvSpPr>
        <p:spPr>
          <a:xfrm>
            <a:off x="457200" y="2514600"/>
            <a:ext cx="4040188" cy="384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61315" algn="l">
              <a:spcBef>
                <a:spcPts val="440"/>
              </a:spcBef>
              <a:spcAft>
                <a:spcPts val="0"/>
              </a:spcAft>
              <a:buSzPts val="2090"/>
              <a:buChar char="⚫"/>
              <a:defRPr sz="2200"/>
            </a:lvl1pPr>
            <a:lvl2pPr marL="914400" lvl="1" indent="-336550" algn="l">
              <a:spcBef>
                <a:spcPts val="400"/>
              </a:spcBef>
              <a:spcAft>
                <a:spcPts val="0"/>
              </a:spcAft>
              <a:buSzPts val="1700"/>
              <a:buChar char="⚫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4639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4pPr>
            <a:lvl5pPr marL="2286000" lvl="4" indent="-294639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 txBox="1">
            <a:spLocks noGrp="1"/>
          </p:cNvSpPr>
          <p:nvPr>
            <p:ph type="body" idx="4"/>
          </p:nvPr>
        </p:nvSpPr>
        <p:spPr>
          <a:xfrm>
            <a:off x="4645025" y="2514600"/>
            <a:ext cx="4041775" cy="384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61315" algn="l">
              <a:spcBef>
                <a:spcPts val="440"/>
              </a:spcBef>
              <a:spcAft>
                <a:spcPts val="0"/>
              </a:spcAft>
              <a:buSzPts val="2090"/>
              <a:buChar char="⚫"/>
              <a:defRPr sz="2200"/>
            </a:lvl1pPr>
            <a:lvl2pPr marL="914400" lvl="1" indent="-336550" algn="l">
              <a:spcBef>
                <a:spcPts val="400"/>
              </a:spcBef>
              <a:spcAft>
                <a:spcPts val="0"/>
              </a:spcAft>
              <a:buSzPts val="1700"/>
              <a:buChar char="⚫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4639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4pPr>
            <a:lvl5pPr marL="2286000" lvl="4" indent="-294639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9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Rockwell"/>
              <a:buNone/>
              <a:defRPr sz="5000" b="0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0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ockwell"/>
              <a:buNone/>
              <a:defRPr sz="2600" b="0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body" idx="1"/>
          </p:nvPr>
        </p:nvSpPr>
        <p:spPr>
          <a:xfrm>
            <a:off x="685800" y="1676400"/>
            <a:ext cx="27432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45700" rIns="1827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33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02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3575050" y="1676400"/>
            <a:ext cx="511175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97510" algn="l">
              <a:spcBef>
                <a:spcPts val="560"/>
              </a:spcBef>
              <a:spcAft>
                <a:spcPts val="0"/>
              </a:spcAft>
              <a:buSzPts val="2660"/>
              <a:buChar char="⚫"/>
              <a:defRPr sz="2800"/>
            </a:lvl1pPr>
            <a:lvl2pPr marL="914400" lvl="1" indent="-368935" algn="l">
              <a:spcBef>
                <a:spcPts val="520"/>
              </a:spcBef>
              <a:spcAft>
                <a:spcPts val="0"/>
              </a:spcAft>
              <a:buSzPts val="2210"/>
              <a:buChar char="⚫"/>
              <a:defRPr sz="2600"/>
            </a:lvl2pPr>
            <a:lvl3pPr marL="1371600" lvl="2" indent="-335280" algn="l">
              <a:spcBef>
                <a:spcPts val="480"/>
              </a:spcBef>
              <a:spcAft>
                <a:spcPts val="0"/>
              </a:spcAft>
              <a:buSzPts val="1680"/>
              <a:buChar char="⚫"/>
              <a:defRPr sz="2400"/>
            </a:lvl3pPr>
            <a:lvl4pPr marL="1828800" lvl="3" indent="-311150" algn="l">
              <a:spcBef>
                <a:spcPts val="400"/>
              </a:spcBef>
              <a:spcAft>
                <a:spcPts val="0"/>
              </a:spcAft>
              <a:buSzPts val="1300"/>
              <a:buChar char="⚫"/>
              <a:defRPr sz="2000"/>
            </a:lvl4pPr>
            <a:lvl5pPr marL="2286000" lvl="4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tile tx="0" ty="0" sx="65000" sy="65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-9525" y="-7144"/>
            <a:ext cx="9163050" cy="1041400"/>
          </a:xfrm>
          <a:custGeom>
            <a:avLst/>
            <a:gdLst/>
            <a:ahLst/>
            <a:cxnLst/>
            <a:rect l="l" t="t" r="r" b="b"/>
            <a:pathLst>
              <a:path w="5772" h="656" extrusionOk="0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818181">
                  <a:alpha val="44705"/>
                </a:srgbClr>
              </a:gs>
              <a:gs pos="100000">
                <a:srgbClr val="878787">
                  <a:alpha val="54901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" name="Google Shape;11;p1"/>
          <p:cNvSpPr/>
          <p:nvPr/>
        </p:nvSpPr>
        <p:spPr>
          <a:xfrm>
            <a:off x="4381500" y="-7144"/>
            <a:ext cx="4762500" cy="638175"/>
          </a:xfrm>
          <a:custGeom>
            <a:avLst/>
            <a:gdLst/>
            <a:ahLst/>
            <a:cxnLst/>
            <a:rect l="l" t="t" r="r" b="b"/>
            <a:pathLst>
              <a:path w="3000" h="595" extrusionOk="0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D6D6D">
                  <a:alpha val="29803"/>
                </a:srgbClr>
              </a:gs>
              <a:gs pos="80000">
                <a:srgbClr val="9C9C9C">
                  <a:alpha val="44705"/>
                </a:srgbClr>
              </a:gs>
              <a:gs pos="100000">
                <a:srgbClr val="9C9C9C">
                  <a:alpha val="44705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Rockwell"/>
              <a:buNone/>
              <a:defRPr sz="5000" b="0" i="0" u="none" strike="noStrike" cap="none">
                <a:solidFill>
                  <a:schemeClr val="lt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5445" algn="l" rtl="0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ts val="2470"/>
              <a:buFont typeface="Noto Sans Symbols"/>
              <a:buChar char="⚫"/>
              <a:defRPr sz="26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914400" marR="0" lvl="1" indent="-35814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Noto Sans Symbols"/>
              <a:buChar char="⚫"/>
              <a:defRPr sz="2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1371600" marR="0" lvl="2" indent="-321944" algn="l" rtl="0">
              <a:spcBef>
                <a:spcPts val="420"/>
              </a:spcBef>
              <a:spcAft>
                <a:spcPts val="0"/>
              </a:spcAft>
              <a:buClr>
                <a:schemeClr val="accent2"/>
              </a:buClr>
              <a:buSzPts val="1470"/>
              <a:buFont typeface="Noto Sans Symbols"/>
              <a:buChar char="⚫"/>
              <a:defRPr sz="21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1828800" marR="0" lvl="3" indent="-311150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3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2743200" marR="0" lvl="5" indent="-320039" algn="l" rtl="0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44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3200400" marR="0" lvl="6" indent="-309879" algn="l" rtl="0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28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ckwell"/>
              <a:buChar char="•"/>
              <a:defRPr sz="16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4114800" marR="0" lvl="8" indent="-317500" algn="l" rtl="0">
              <a:spcBef>
                <a:spcPts val="28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ckwell"/>
              <a:buChar char="•"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ECECEC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ECECEC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CECEC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CECEC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CECEC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CECEC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CECEC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CECEC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CECEC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CECEC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CECEC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grpSp>
        <p:nvGrpSpPr>
          <p:cNvPr id="17" name="Google Shape;17;p1"/>
          <p:cNvGrpSpPr/>
          <p:nvPr/>
        </p:nvGrpSpPr>
        <p:grpSpPr>
          <a:xfrm>
            <a:off x="-29294" y="-16113"/>
            <a:ext cx="9198255" cy="1086266"/>
            <a:chOff x="-29322" y="-1971"/>
            <a:chExt cx="9198255" cy="1086266"/>
          </a:xfrm>
        </p:grpSpPr>
        <p:sp>
          <p:nvSpPr>
            <p:cNvPr id="18" name="Google Shape;18;p1"/>
            <p:cNvSpPr/>
            <p:nvPr/>
          </p:nvSpPr>
          <p:spPr>
            <a:xfrm rot="-164308">
              <a:off x="-19045" y="216550"/>
              <a:ext cx="9163050" cy="649224"/>
            </a:xfrm>
            <a:custGeom>
              <a:avLst/>
              <a:gdLst/>
              <a:ahLst/>
              <a:cxnLst/>
              <a:rect l="l" t="t" r="r" b="b"/>
              <a:pathLst>
                <a:path w="5772" h="1055" extrusionOk="0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75" cap="flat" cmpd="sng">
              <a:solidFill>
                <a:srgbClr val="9C9C9C">
                  <a:alpha val="55686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19" name="Google Shape;19;p1"/>
            <p:cNvSpPr/>
            <p:nvPr/>
          </p:nvSpPr>
          <p:spPr>
            <a:xfrm rot="-164308">
              <a:off x="-14309" y="290003"/>
              <a:ext cx="9175812" cy="530352"/>
            </a:xfrm>
            <a:custGeom>
              <a:avLst/>
              <a:gdLst/>
              <a:ahLst/>
              <a:cxnLst/>
              <a:rect l="l" t="t" r="r" b="b"/>
              <a:pathLst>
                <a:path w="5766" h="854" extrusionOk="0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>
              <a:solidFill>
                <a:schemeClr val="accent2">
                  <a:alpha val="55686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65000" sy="65000" flip="none" algn="tl"/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/>
          <p:nvPr/>
        </p:nvSpPr>
        <p:spPr>
          <a:xfrm>
            <a:off x="-9525" y="-7144"/>
            <a:ext cx="9163050" cy="1041400"/>
          </a:xfrm>
          <a:custGeom>
            <a:avLst/>
            <a:gdLst/>
            <a:ahLst/>
            <a:cxnLst/>
            <a:rect l="l" t="t" r="r" b="b"/>
            <a:pathLst>
              <a:path w="5772" h="656" extrusionOk="0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818181">
                  <a:alpha val="44705"/>
                </a:srgbClr>
              </a:gs>
              <a:gs pos="100000">
                <a:srgbClr val="878787">
                  <a:alpha val="54901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4381500" y="-7144"/>
            <a:ext cx="4762500" cy="638175"/>
          </a:xfrm>
          <a:custGeom>
            <a:avLst/>
            <a:gdLst/>
            <a:ahLst/>
            <a:cxnLst/>
            <a:rect l="l" t="t" r="r" b="b"/>
            <a:pathLst>
              <a:path w="3000" h="595" extrusionOk="0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D6D6D">
                  <a:alpha val="29803"/>
                </a:srgbClr>
              </a:gs>
              <a:gs pos="80000">
                <a:srgbClr val="9C9C9C">
                  <a:alpha val="44705"/>
                </a:srgbClr>
              </a:gs>
              <a:gs pos="100000">
                <a:srgbClr val="9C9C9C">
                  <a:alpha val="44705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9" name="Google Shape;29;p3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Rockwell"/>
              <a:buNone/>
              <a:defRPr sz="5000" b="0" i="0" u="none" strike="noStrike" cap="non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5445" algn="l" rtl="0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ts val="2470"/>
              <a:buFont typeface="Noto Sans Symbols"/>
              <a:buChar char="⚫"/>
              <a:defRPr sz="2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914400" marR="0" lvl="1" indent="-35814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Noto Sans Symbols"/>
              <a:buChar char="⚫"/>
              <a:defRPr sz="2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1371600" marR="0" lvl="2" indent="-321944" algn="l" rtl="0">
              <a:spcBef>
                <a:spcPts val="420"/>
              </a:spcBef>
              <a:spcAft>
                <a:spcPts val="0"/>
              </a:spcAft>
              <a:buClr>
                <a:schemeClr val="accent2"/>
              </a:buClr>
              <a:buSzPts val="1470"/>
              <a:buFont typeface="Noto Sans Symbols"/>
              <a:buChar char="⚫"/>
              <a:defRPr sz="21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1828800" marR="0" lvl="3" indent="-311150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2286000" marR="0" lvl="4" indent="-311150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3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2743200" marR="0" lvl="5" indent="-320039" algn="l" rtl="0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44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3200400" marR="0" lvl="6" indent="-309879" algn="l" rtl="0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28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ckwell"/>
              <a:buChar char="•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4114800" marR="0" lvl="8" indent="-317500" algn="l" rtl="0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ckwell"/>
              <a:buChar char="•"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u="non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u="non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u="non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u="non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u="non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u="non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u="non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u="non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u="non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grpSp>
        <p:nvGrpSpPr>
          <p:cNvPr id="34" name="Google Shape;34;p3"/>
          <p:cNvGrpSpPr/>
          <p:nvPr/>
        </p:nvGrpSpPr>
        <p:grpSpPr>
          <a:xfrm>
            <a:off x="-29294" y="-16113"/>
            <a:ext cx="9198255" cy="1086266"/>
            <a:chOff x="-29322" y="-1971"/>
            <a:chExt cx="9198255" cy="1086266"/>
          </a:xfrm>
        </p:grpSpPr>
        <p:sp>
          <p:nvSpPr>
            <p:cNvPr id="35" name="Google Shape;35;p3"/>
            <p:cNvSpPr/>
            <p:nvPr/>
          </p:nvSpPr>
          <p:spPr>
            <a:xfrm rot="-164308">
              <a:off x="-19045" y="216550"/>
              <a:ext cx="9163050" cy="649224"/>
            </a:xfrm>
            <a:custGeom>
              <a:avLst/>
              <a:gdLst/>
              <a:ahLst/>
              <a:cxnLst/>
              <a:rect l="l" t="t" r="r" b="b"/>
              <a:pathLst>
                <a:path w="5772" h="1055" extrusionOk="0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75" cap="flat" cmpd="sng">
              <a:solidFill>
                <a:srgbClr val="9C9C9C">
                  <a:alpha val="55686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 rot="-164308">
              <a:off x="-14309" y="290003"/>
              <a:ext cx="9175812" cy="530352"/>
            </a:xfrm>
            <a:custGeom>
              <a:avLst/>
              <a:gdLst/>
              <a:ahLst/>
              <a:cxnLst/>
              <a:rect l="l" t="t" r="r" b="b"/>
              <a:pathLst>
                <a:path w="5766" h="854" extrusionOk="0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>
              <a:solidFill>
                <a:schemeClr val="accent2">
                  <a:alpha val="55686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mowr.gov.in/agro-climatic-zones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5"/>
          <p:cNvSpPr txBox="1">
            <a:spLocks noGrp="1"/>
          </p:cNvSpPr>
          <p:nvPr>
            <p:ph type="ctrTitle"/>
          </p:nvPr>
        </p:nvSpPr>
        <p:spPr>
          <a:xfrm>
            <a:off x="142844" y="928670"/>
            <a:ext cx="9001156" cy="1428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A4A4A4"/>
              </a:buClr>
              <a:buSzPts val="6569"/>
              <a:buFont typeface="Rockwell"/>
              <a:buNone/>
            </a:pPr>
            <a:r>
              <a:rPr lang="en-IN" sz="6569"/>
              <a:t>Agro-Climatic</a:t>
            </a:r>
            <a:r>
              <a:rPr lang="en-IN" sz="5040"/>
              <a:t> Regions of India</a:t>
            </a:r>
            <a:endParaRPr sz="5040"/>
          </a:p>
        </p:txBody>
      </p:sp>
      <p:sp>
        <p:nvSpPr>
          <p:cNvPr id="115" name="Google Shape;115;p15"/>
          <p:cNvSpPr txBox="1"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75"/>
              <a:buNone/>
            </a:pPr>
            <a:r>
              <a:rPr lang="en-IN" sz="2500" b="1" dirty="0">
                <a:latin typeface="Times New Roman"/>
                <a:ea typeface="Times New Roman"/>
                <a:cs typeface="Times New Roman"/>
                <a:sym typeface="Times New Roman"/>
              </a:rPr>
              <a:t>By</a:t>
            </a:r>
            <a:endParaRPr dirty="0"/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75"/>
              <a:buNone/>
            </a:pPr>
            <a:r>
              <a:rPr lang="en-IN" sz="2500" b="1" dirty="0" err="1">
                <a:latin typeface="Times New Roman"/>
                <a:ea typeface="Times New Roman"/>
                <a:cs typeface="Times New Roman"/>
                <a:sym typeface="Times New Roman"/>
              </a:rPr>
              <a:t>Dr.</a:t>
            </a:r>
            <a:r>
              <a:rPr lang="en-IN" sz="2500" b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500" b="1" dirty="0" err="1">
                <a:latin typeface="Times New Roman"/>
                <a:ea typeface="Times New Roman"/>
                <a:cs typeface="Times New Roman"/>
                <a:sym typeface="Times New Roman"/>
              </a:rPr>
              <a:t>Nuruzzaman</a:t>
            </a:r>
            <a:r>
              <a:rPr lang="en-IN" sz="2500" b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500" b="1" dirty="0" err="1">
                <a:latin typeface="Times New Roman"/>
                <a:ea typeface="Times New Roman"/>
                <a:cs typeface="Times New Roman"/>
                <a:sym typeface="Times New Roman"/>
              </a:rPr>
              <a:t>Kasemi</a:t>
            </a:r>
            <a:endParaRPr sz="25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>
              <a:lnSpc>
                <a:spcPct val="90000"/>
              </a:lnSpc>
              <a:spcBef>
                <a:spcPts val="0"/>
              </a:spcBef>
              <a:buSzPts val="2375"/>
            </a:pPr>
            <a:r>
              <a:rPr lang="en-IN" sz="2500" b="1" dirty="0">
                <a:latin typeface="Times New Roman"/>
                <a:ea typeface="Times New Roman"/>
                <a:cs typeface="Times New Roman"/>
                <a:sym typeface="Times New Roman"/>
              </a:rPr>
              <a:t>Associate Professor</a:t>
            </a:r>
            <a:endParaRPr dirty="0"/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75"/>
              <a:buNone/>
            </a:pPr>
            <a:r>
              <a:rPr lang="en-IN" sz="2500" b="1" dirty="0">
                <a:latin typeface="Times New Roman"/>
                <a:ea typeface="Times New Roman"/>
                <a:cs typeface="Times New Roman"/>
                <a:sym typeface="Times New Roman"/>
              </a:rPr>
              <a:t>Department of Geography</a:t>
            </a:r>
            <a:endParaRPr dirty="0"/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75"/>
              <a:buNone/>
            </a:pPr>
            <a:r>
              <a:rPr lang="en-IN" sz="2500" b="1" dirty="0" err="1">
                <a:latin typeface="Times New Roman"/>
                <a:ea typeface="Times New Roman"/>
                <a:cs typeface="Times New Roman"/>
                <a:sym typeface="Times New Roman"/>
              </a:rPr>
              <a:t>Raiganj</a:t>
            </a:r>
            <a:r>
              <a:rPr lang="en-IN" sz="2500" b="1" dirty="0">
                <a:latin typeface="Times New Roman"/>
                <a:ea typeface="Times New Roman"/>
                <a:cs typeface="Times New Roman"/>
                <a:sym typeface="Times New Roman"/>
              </a:rPr>
              <a:t> University</a:t>
            </a:r>
            <a:endParaRPr dirty="0"/>
          </a:p>
          <a:p>
            <a:pPr marL="0" marR="45720" lvl="0" indent="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375"/>
              <a:buNone/>
            </a:pPr>
            <a:endParaRPr sz="2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4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Rockwell"/>
              <a:buNone/>
            </a:pPr>
            <a:r>
              <a:rPr lang="en-IN" sz="4500" b="1"/>
              <a:t>Zone 1- Western Himalayan Region </a:t>
            </a:r>
            <a:endParaRPr sz="4500"/>
          </a:p>
        </p:txBody>
      </p:sp>
      <p:sp>
        <p:nvSpPr>
          <p:cNvPr id="192" name="Google Shape;192;p24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Great variation in relief. </a:t>
            </a:r>
            <a:endParaRPr/>
          </a:p>
          <a:p>
            <a:pPr marL="274320" lvl="0" indent="-274320" algn="just" rtl="0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July average temperature 5°C-30°C </a:t>
            </a:r>
            <a:endParaRPr/>
          </a:p>
          <a:p>
            <a:pPr marL="274320" lvl="0" indent="-274320" algn="just" rtl="0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January temperature 0°C to -4°C </a:t>
            </a:r>
            <a:endParaRPr/>
          </a:p>
          <a:p>
            <a:pPr marL="274320" lvl="0" indent="-274320" algn="just" rtl="0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Average annual rainfall is 150 cms </a:t>
            </a:r>
            <a:endParaRPr/>
          </a:p>
          <a:p>
            <a:pPr marL="274320" lvl="0" indent="-274320" algn="just" rtl="0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Valleys and duns have thick layers of alluvium while hill slopes have thin brown hilly soils. </a:t>
            </a:r>
            <a:endParaRPr/>
          </a:p>
          <a:p>
            <a:pPr marL="274320" lvl="0" indent="-274320" algn="just" rtl="0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Number of perennial streams due to high rainfall and snow- covered mountain peaks  (Ganga, Yamuna, Jhelum, Chenab, Satluj and Beas etc.) </a:t>
            </a:r>
            <a:endParaRPr/>
          </a:p>
        </p:txBody>
      </p:sp>
      <p:sp>
        <p:nvSpPr>
          <p:cNvPr id="193" name="Google Shape;193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194" name="Google Shape;194;p24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10</a:t>
            </a:fld>
            <a:endParaRPr/>
          </a:p>
        </p:txBody>
      </p:sp>
      <p:sp>
        <p:nvSpPr>
          <p:cNvPr id="195" name="Google Shape;195;p24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  <p:pic>
        <p:nvPicPr>
          <p:cNvPr id="196" name="Google Shape;19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6525" y="1190613"/>
            <a:ext cx="1847850" cy="223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5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Rockwell"/>
              <a:buNone/>
            </a:pPr>
            <a:r>
              <a:rPr lang="en-IN"/>
              <a:t>Contd.</a:t>
            </a:r>
            <a:endParaRPr/>
          </a:p>
        </p:txBody>
      </p:sp>
      <p:sp>
        <p:nvSpPr>
          <p:cNvPr id="202" name="Google Shape;202;p25"/>
          <p:cNvSpPr txBox="1">
            <a:spLocks noGrp="1"/>
          </p:cNvSpPr>
          <p:nvPr>
            <p:ph type="body" idx="1"/>
          </p:nvPr>
        </p:nvSpPr>
        <p:spPr>
          <a:xfrm>
            <a:off x="228600" y="1733702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75"/>
              <a:buChar char="⚫"/>
            </a:pPr>
            <a:r>
              <a:rPr lang="en-IN" sz="2500"/>
              <a:t>Rice is the main crop of this region which is cultivated in terraced fields along the hill slopes. Maize, wheat, potato, barley are other important crops. </a:t>
            </a:r>
            <a:endParaRPr sz="2500"/>
          </a:p>
          <a:p>
            <a:pPr marL="274320" lvl="0" indent="-27432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375"/>
              <a:buChar char="⚫"/>
            </a:pPr>
            <a:r>
              <a:rPr lang="en-IN" sz="2500"/>
              <a:t>The horticulture of the region is obsessed with the problems of financial crisis,  lack of improved varieties of plants and high post-harvest losses (about 20% in packing, storage, marketing and processing). </a:t>
            </a:r>
            <a:endParaRPr sz="2500"/>
          </a:p>
          <a:p>
            <a:pPr marL="274320" lvl="0" indent="-27432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375"/>
              <a:buChar char="⚫"/>
            </a:pPr>
            <a:r>
              <a:rPr lang="en-IN" sz="2500"/>
              <a:t>A more rational land use planning is required for the region. </a:t>
            </a:r>
            <a:endParaRPr/>
          </a:p>
          <a:p>
            <a:pPr marL="274320" lvl="0" indent="-27432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375"/>
              <a:buChar char="⚫"/>
            </a:pPr>
            <a:r>
              <a:rPr lang="en-IN" sz="2500"/>
              <a:t>Land suitable for agriculture, horticulture, pasture, forestry  </a:t>
            </a:r>
            <a:endParaRPr sz="2500"/>
          </a:p>
        </p:txBody>
      </p:sp>
      <p:sp>
        <p:nvSpPr>
          <p:cNvPr id="203" name="Google Shape;203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204" name="Google Shape;204;p25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11</a:t>
            </a:fld>
            <a:endParaRPr/>
          </a:p>
        </p:txBody>
      </p:sp>
      <p:sp>
        <p:nvSpPr>
          <p:cNvPr id="205" name="Google Shape;205;p25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6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Rockwell"/>
              <a:buNone/>
            </a:pPr>
            <a:r>
              <a:rPr lang="en-IN" sz="4500" b="1"/>
              <a:t>Zone 2 - Eastern Himalayan Region</a:t>
            </a:r>
            <a:endParaRPr sz="4500"/>
          </a:p>
        </p:txBody>
      </p:sp>
      <p:sp>
        <p:nvSpPr>
          <p:cNvPr id="211" name="Google Shape;211;p26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6186502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75"/>
              <a:buChar char="⚫"/>
            </a:pPr>
            <a:r>
              <a:rPr lang="en-IN" sz="2500"/>
              <a:t>The Eastern Himalayan region consists of Sikkim, Darjeeling area (West Bengal), Arunachal Pradesh, Assam hills, Nagaland, Meghalaya, Manipur, Mizoram and Tripura. </a:t>
            </a:r>
            <a:endParaRPr sz="2500"/>
          </a:p>
          <a:p>
            <a:pPr marL="274320" lvl="0" indent="-27432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375"/>
              <a:buChar char="⚫"/>
            </a:pPr>
            <a:r>
              <a:rPr lang="en-IN" sz="2500"/>
              <a:t>Rugged topography, forest cover and sub-humid climate (rainfall over 200 cm; temperature July 25°C-33°C, January 11°C-24°C). </a:t>
            </a:r>
            <a:endParaRPr sz="2500"/>
          </a:p>
          <a:p>
            <a:pPr marL="274320" lvl="0" indent="-27432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375"/>
              <a:buChar char="⚫"/>
            </a:pPr>
            <a:r>
              <a:rPr lang="en-IN" sz="2500"/>
              <a:t>The soil is brownish, thick layered and less fertile. Shifting cultivation (Jhum) is practised. </a:t>
            </a:r>
            <a:endParaRPr sz="2500"/>
          </a:p>
        </p:txBody>
      </p:sp>
      <p:sp>
        <p:nvSpPr>
          <p:cNvPr id="212" name="Google Shape;212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213" name="Google Shape;213;p26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12</a:t>
            </a:fld>
            <a:endParaRPr/>
          </a:p>
        </p:txBody>
      </p:sp>
      <p:sp>
        <p:nvSpPr>
          <p:cNvPr id="214" name="Google Shape;214;p26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  <p:pic>
        <p:nvPicPr>
          <p:cNvPr id="215" name="Google Shape;215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3225" y="2214554"/>
            <a:ext cx="2390775" cy="220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7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Rockwell"/>
              <a:buNone/>
            </a:pPr>
            <a:r>
              <a:rPr lang="en-IN" sz="4500" b="1"/>
              <a:t>Zone 3 - Lower Gangetic Plains Region </a:t>
            </a:r>
            <a:endParaRPr sz="4500"/>
          </a:p>
        </p:txBody>
      </p:sp>
      <p:sp>
        <p:nvSpPr>
          <p:cNvPr id="221" name="Google Shape;221;p27"/>
          <p:cNvSpPr txBox="1">
            <a:spLocks noGrp="1"/>
          </p:cNvSpPr>
          <p:nvPr>
            <p:ph type="body" idx="1"/>
          </p:nvPr>
        </p:nvSpPr>
        <p:spPr>
          <a:xfrm>
            <a:off x="709770" y="2241946"/>
            <a:ext cx="7977030" cy="4082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This region spreads over eastern Bihar, West Bengal and Assam valley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100 cm-200 cm, July month varies from 26°C-41°C and for January month 9°C-24</a:t>
            </a:r>
            <a:r>
              <a:rPr lang="en-IN" b="1"/>
              <a:t>0C </a:t>
            </a:r>
            <a:endParaRPr b="1"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Adequate storage of groundwater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Rice is the main crop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Jute, maize, potato, and pulses are other important crops. </a:t>
            </a:r>
            <a:endParaRPr/>
          </a:p>
        </p:txBody>
      </p:sp>
      <p:sp>
        <p:nvSpPr>
          <p:cNvPr id="222" name="Google Shape;222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223" name="Google Shape;223;p27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13</a:t>
            </a:fld>
            <a:endParaRPr/>
          </a:p>
        </p:txBody>
      </p:sp>
      <p:sp>
        <p:nvSpPr>
          <p:cNvPr id="224" name="Google Shape;224;p27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  <p:pic>
        <p:nvPicPr>
          <p:cNvPr id="225" name="Google Shape;22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06202" y="1261399"/>
            <a:ext cx="880597" cy="1429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Rockwell"/>
              <a:buNone/>
            </a:pPr>
            <a:r>
              <a:rPr lang="en-IN" sz="4500" b="1"/>
              <a:t>Zone 4 - Middle Gangetic Plains Region </a:t>
            </a:r>
            <a:endParaRPr sz="4500"/>
          </a:p>
        </p:txBody>
      </p:sp>
      <p:sp>
        <p:nvSpPr>
          <p:cNvPr id="231" name="Google Shape;231;p28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Eastern Uttar Pradesh and Bihar (except Chotanagpur plateau). 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26°C- 4I°C &amp; 9°C-24°C, 100 cm and 200 cm 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Rice, maize, millets in, kharif, wheat, gram, barley, peas, mustard and potato in rabi are important crops 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Modern market oriented agriculture </a:t>
            </a:r>
            <a:endParaRPr/>
          </a:p>
        </p:txBody>
      </p:sp>
      <p:sp>
        <p:nvSpPr>
          <p:cNvPr id="232" name="Google Shape;232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233" name="Google Shape;233;p28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14</a:t>
            </a:fld>
            <a:endParaRPr/>
          </a:p>
        </p:txBody>
      </p:sp>
      <p:sp>
        <p:nvSpPr>
          <p:cNvPr id="234" name="Google Shape;234;p28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  <p:pic>
        <p:nvPicPr>
          <p:cNvPr id="235" name="Google Shape;235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86578" y="4286256"/>
            <a:ext cx="1714500" cy="123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9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Rockwell"/>
              <a:buNone/>
            </a:pPr>
            <a:r>
              <a:rPr lang="en-IN" sz="4500" b="1"/>
              <a:t>Zone 5 - Upper Gangetic Plains Region</a:t>
            </a:r>
            <a:endParaRPr sz="4500"/>
          </a:p>
        </p:txBody>
      </p:sp>
      <p:sp>
        <p:nvSpPr>
          <p:cNvPr id="241" name="Google Shape;241;p29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Central and western parts of Uttar Pradesh 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Sub-humid continental, 26°-41°C &amp; 7°- 23°C , 75 cm- 150 cm, sandy loam.  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 Needs special focus on dairy development and horticulture 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Rice-potato- wheat-moong and sugarcane , sunflower, and potato + mustard; 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Improving irrigation system and water management </a:t>
            </a:r>
            <a:endParaRPr/>
          </a:p>
        </p:txBody>
      </p:sp>
      <p:sp>
        <p:nvSpPr>
          <p:cNvPr id="242" name="Google Shape;242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243" name="Google Shape;243;p29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15</a:t>
            </a:fld>
            <a:endParaRPr/>
          </a:p>
        </p:txBody>
      </p:sp>
      <p:sp>
        <p:nvSpPr>
          <p:cNvPr id="244" name="Google Shape;244;p29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  <p:pic>
        <p:nvPicPr>
          <p:cNvPr id="245" name="Google Shape;245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29520" y="928670"/>
            <a:ext cx="1295400" cy="149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0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Rockwell"/>
              <a:buNone/>
            </a:pPr>
            <a:r>
              <a:rPr lang="en-IN" sz="4500" b="1"/>
              <a:t>Zone 6 - Trans-Gangetic Plains Region </a:t>
            </a:r>
            <a:endParaRPr sz="4500"/>
          </a:p>
        </p:txBody>
      </p:sp>
      <p:sp>
        <p:nvSpPr>
          <p:cNvPr id="251" name="Google Shape;251;p30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Punjab, Haryana, Delhi, Chandigarh and Ganganagar dis-trict of Rajasthan. 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Semiarid, 26°C and 42°C &amp; 7°C to 22°C, 70 cm and 125 cm. 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Wheat, sugarcane, cotton, rice, gram, maize, millets, pulses and oilseeds etc. 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Credit of introducing Green Revolution 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Problem of water logging, salinity, alkalinity, soil erosion and falling water table  </a:t>
            </a:r>
            <a:endParaRPr/>
          </a:p>
        </p:txBody>
      </p:sp>
      <p:sp>
        <p:nvSpPr>
          <p:cNvPr id="252" name="Google Shape;252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253" name="Google Shape;253;p30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16</a:t>
            </a:fld>
            <a:endParaRPr/>
          </a:p>
        </p:txBody>
      </p:sp>
      <p:sp>
        <p:nvSpPr>
          <p:cNvPr id="254" name="Google Shape;254;p30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  <p:pic>
        <p:nvPicPr>
          <p:cNvPr id="255" name="Google Shape;255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58082" y="714356"/>
            <a:ext cx="1190625" cy="127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1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Rockwell"/>
              <a:buNone/>
            </a:pPr>
            <a:r>
              <a:rPr lang="en-IN" sz="4500" b="1"/>
              <a:t>Zone 7 - Eastern Plateau and Hills Region </a:t>
            </a:r>
            <a:endParaRPr sz="4500"/>
          </a:p>
        </p:txBody>
      </p:sp>
      <p:sp>
        <p:nvSpPr>
          <p:cNvPr id="261" name="Google Shape;261;p31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Chotanagpur plateau Rajmahal hills, Chhattisgarh plains and Dandakaranya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26°C-34°C  &amp; 10°C-27° C, 80 cm-150 cm, patches of laterites and alluviums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Deficient in water resources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Rice, millets, maize, oilseeds, ragi, gram and potato.  </a:t>
            </a:r>
            <a:endParaRPr/>
          </a:p>
        </p:txBody>
      </p:sp>
      <p:sp>
        <p:nvSpPr>
          <p:cNvPr id="262" name="Google Shape;262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263" name="Google Shape;263;p31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17</a:t>
            </a:fld>
            <a:endParaRPr/>
          </a:p>
        </p:txBody>
      </p:sp>
      <p:sp>
        <p:nvSpPr>
          <p:cNvPr id="264" name="Google Shape;264;p31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  <p:pic>
        <p:nvPicPr>
          <p:cNvPr id="265" name="Google Shape;265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72264" y="4572008"/>
            <a:ext cx="2162175" cy="206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2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Rockwell"/>
              <a:buNone/>
            </a:pPr>
            <a:r>
              <a:rPr lang="en-IN" sz="4500" b="1"/>
              <a:t>Zone 8 - Central Plateau and Hills Region </a:t>
            </a:r>
            <a:endParaRPr sz="4500"/>
          </a:p>
        </p:txBody>
      </p:sp>
      <p:sp>
        <p:nvSpPr>
          <p:cNvPr id="271" name="Google Shape;271;p32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Bundelkhand, Baghelkhand, Bhander plateau, Malwa plateau and Vindhyachal hills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Sub-humid, 26°C-40°C &amp; 7°C-24°C, 50 cm- 100 cm , mixed red, yellow and black growing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Millets, gram, barley, wheat, cotton, sunflower, etc.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Dearth of water resources  </a:t>
            </a:r>
            <a:endParaRPr/>
          </a:p>
        </p:txBody>
      </p:sp>
      <p:sp>
        <p:nvSpPr>
          <p:cNvPr id="272" name="Google Shape;272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273" name="Google Shape;273;p32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18</a:t>
            </a:fld>
            <a:endParaRPr/>
          </a:p>
        </p:txBody>
      </p:sp>
      <p:sp>
        <p:nvSpPr>
          <p:cNvPr id="274" name="Google Shape;274;p32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  <p:pic>
        <p:nvPicPr>
          <p:cNvPr id="275" name="Google Shape;275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8" y="4429132"/>
            <a:ext cx="2457450" cy="207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3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Rockwell"/>
              <a:buNone/>
            </a:pPr>
            <a:r>
              <a:rPr lang="en-IN" sz="4500" b="1"/>
              <a:t>Zone 9 - Western Plateau and Hills Region </a:t>
            </a:r>
            <a:endParaRPr sz="4500"/>
          </a:p>
        </p:txBody>
      </p:sp>
      <p:sp>
        <p:nvSpPr>
          <p:cNvPr id="281" name="Google Shape;281;p33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Southern part of Malwa plateau and Deccan plateau (Maharashtra). 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24°C-41 °C &amp; 6°C- 23°C, 25 cm-75 cm. 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Jowar, cotton, sugarcane, rice, bajra, wheat, gram, pulses, potato, groundnut and oilseeds are the principal crops. The area is known for its oranges, grapes and bananas.  </a:t>
            </a:r>
            <a:endParaRPr/>
          </a:p>
        </p:txBody>
      </p:sp>
      <p:sp>
        <p:nvSpPr>
          <p:cNvPr id="282" name="Google Shape;282;p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283" name="Google Shape;283;p33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19</a:t>
            </a:fld>
            <a:endParaRPr/>
          </a:p>
        </p:txBody>
      </p:sp>
      <p:sp>
        <p:nvSpPr>
          <p:cNvPr id="284" name="Google Shape;284;p33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  <p:pic>
        <p:nvPicPr>
          <p:cNvPr id="285" name="Google Shape;285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72264" y="4467225"/>
            <a:ext cx="1771650" cy="239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Rockwell"/>
              <a:buNone/>
            </a:pPr>
            <a:r>
              <a:rPr lang="en-IN"/>
              <a:t>Agricultural regionalisation</a:t>
            </a:r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Differentiated segment of earth surface (Whittlesry, 1935)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Uninterrupted area in respect of agricultural land, practices and pattern.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Distinctive form of agriculture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Dynamic concept</a:t>
            </a:r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123" name="Google Shape;123;p16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2</a:t>
            </a:fld>
            <a:endParaRPr/>
          </a:p>
        </p:txBody>
      </p:sp>
      <p:sp>
        <p:nvSpPr>
          <p:cNvPr id="124" name="Google Shape;124;p16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4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Rockwell"/>
              <a:buNone/>
            </a:pPr>
            <a:r>
              <a:rPr lang="en-IN" sz="4500" b="1"/>
              <a:t>Zone 10 - Southern Plateau and Hills Region </a:t>
            </a:r>
            <a:endParaRPr sz="4500"/>
          </a:p>
        </p:txBody>
      </p:sp>
      <p:sp>
        <p:nvSpPr>
          <p:cNvPr id="291" name="Google Shape;291;p34"/>
          <p:cNvSpPr txBox="1">
            <a:spLocks noGrp="1"/>
          </p:cNvSpPr>
          <p:nvPr>
            <p:ph type="body" idx="1"/>
          </p:nvPr>
        </p:nvSpPr>
        <p:spPr>
          <a:xfrm>
            <a:off x="457200" y="1785926"/>
            <a:ext cx="8229600" cy="4538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Maharashtra, Karnataka, western Andhra Pradesh and northern Tamil Nadu. 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Semi-arid with only 50 per cent of area cultivated, 26°C to 42°C &amp; 13°C-21°C, 50 cm-100 cm.  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Millets predominate. Coffee, tea, cardamom and spices </a:t>
            </a:r>
            <a:endParaRPr/>
          </a:p>
        </p:txBody>
      </p:sp>
      <p:sp>
        <p:nvSpPr>
          <p:cNvPr id="292" name="Google Shape;292;p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293" name="Google Shape;293;p34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20</a:t>
            </a:fld>
            <a:endParaRPr/>
          </a:p>
        </p:txBody>
      </p:sp>
      <p:sp>
        <p:nvSpPr>
          <p:cNvPr id="294" name="Google Shape;294;p34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  <p:pic>
        <p:nvPicPr>
          <p:cNvPr id="295" name="Google Shape;295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57950" y="4038600"/>
            <a:ext cx="1933575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5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Rockwell"/>
              <a:buNone/>
            </a:pPr>
            <a:r>
              <a:rPr lang="en-IN" sz="4500" b="1"/>
              <a:t>Zone 11 - East Coast Plains and Hills Region </a:t>
            </a:r>
            <a:endParaRPr sz="4500"/>
          </a:p>
        </p:txBody>
      </p:sp>
      <p:sp>
        <p:nvSpPr>
          <p:cNvPr id="301" name="Google Shape;301;p35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Coromandel and Northern Circar coasts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Sub-humid maritime, 26°C-32°C &amp; 20°C-29°C, 75 cm-150 cm, alluvial, loam and clay facing the menacing problem of alkalinity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Rice, jute, tobacco, sugarcane,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rPr lang="en-IN"/>
              <a:t>maize, millets, groundnut and oilseeds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Problems of water logging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rPr lang="en-IN"/>
              <a:t>and alkalinity. </a:t>
            </a:r>
            <a:endParaRPr/>
          </a:p>
        </p:txBody>
      </p:sp>
      <p:sp>
        <p:nvSpPr>
          <p:cNvPr id="302" name="Google Shape;302;p3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303" name="Google Shape;303;p35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21</a:t>
            </a:fld>
            <a:endParaRPr/>
          </a:p>
        </p:txBody>
      </p:sp>
      <p:sp>
        <p:nvSpPr>
          <p:cNvPr id="304" name="Google Shape;304;p35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  <p:pic>
        <p:nvPicPr>
          <p:cNvPr id="305" name="Google Shape;305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57950" y="2928934"/>
            <a:ext cx="2533650" cy="360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6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Rockwell"/>
              <a:buNone/>
            </a:pPr>
            <a:r>
              <a:rPr lang="en-IN" sz="4500" b="1"/>
              <a:t>Zone 12 - West Coast Plains and Ghats Region </a:t>
            </a:r>
            <a:endParaRPr sz="4500"/>
          </a:p>
        </p:txBody>
      </p:sp>
      <p:sp>
        <p:nvSpPr>
          <p:cNvPr id="311" name="Google Shape;311;p36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6686568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Malabar and Konkan coasts and the Sahyadris and is covered by laterite and coastal alluvials. 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200 cm, 26°C-32°C and 19°C-28°C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Rice, coconut, oilseeds, sugarcane, millets, pulses and cotton are the main crops </a:t>
            </a:r>
            <a:endParaRPr/>
          </a:p>
          <a:p>
            <a:pPr marL="274320" lvl="0" indent="-274320" algn="just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Famous for plantation crops and spices which are raised along the hill slopes of the Ghats.   </a:t>
            </a:r>
            <a:endParaRPr/>
          </a:p>
        </p:txBody>
      </p:sp>
      <p:sp>
        <p:nvSpPr>
          <p:cNvPr id="312" name="Google Shape;312;p3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313" name="Google Shape;313;p36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22</a:t>
            </a:fld>
            <a:endParaRPr/>
          </a:p>
        </p:txBody>
      </p:sp>
      <p:sp>
        <p:nvSpPr>
          <p:cNvPr id="314" name="Google Shape;314;p36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  <p:pic>
        <p:nvPicPr>
          <p:cNvPr id="315" name="Google Shape;31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86644" y="2214554"/>
            <a:ext cx="1343025" cy="329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7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0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Rockwell"/>
              <a:buNone/>
            </a:pPr>
            <a:r>
              <a:rPr lang="en-IN" sz="4500" b="1"/>
              <a:t>Zone 13 - Gujarat Plains and Hills Region </a:t>
            </a:r>
            <a:endParaRPr sz="4500"/>
          </a:p>
        </p:txBody>
      </p:sp>
      <p:sp>
        <p:nvSpPr>
          <p:cNvPr id="321" name="Google Shape;321;p37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Kathiawar and fertile valleys of Mahi and Sabarmati rivers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Arid an semi-arid region, 50 cm-100 cm, 26°C-42°C and 13°C-29°C, regur, red and yellow  &amp; alluvium  soil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Groundnut, cotton, rice, millets, oilseeds, wheat and tobacco are the main crops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Canal and ground water management, rain water harvesting and management, dry land farming </a:t>
            </a:r>
            <a:endParaRPr/>
          </a:p>
        </p:txBody>
      </p:sp>
      <p:sp>
        <p:nvSpPr>
          <p:cNvPr id="322" name="Google Shape;322;p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323" name="Google Shape;323;p37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23</a:t>
            </a:fld>
            <a:endParaRPr/>
          </a:p>
        </p:txBody>
      </p:sp>
      <p:sp>
        <p:nvSpPr>
          <p:cNvPr id="324" name="Google Shape;324;p37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  <p:pic>
        <p:nvPicPr>
          <p:cNvPr id="325" name="Google Shape;325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00826" y="928670"/>
            <a:ext cx="1543050" cy="116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8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Rockwell"/>
              <a:buNone/>
            </a:pPr>
            <a:r>
              <a:rPr lang="en-IN" sz="4500" b="1"/>
              <a:t>Zone 14 - Western Dry Region </a:t>
            </a:r>
            <a:endParaRPr sz="4500"/>
          </a:p>
        </p:txBody>
      </p:sp>
      <p:sp>
        <p:nvSpPr>
          <p:cNvPr id="331" name="Google Shape;331;p38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Western Rajasthan west of the Aravallis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Hot sandy desert, 25 cm, high evaporation, 28°C- 45°C and 5°C-22°C, absence of perennial rivers, and scanty vegetation.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Bajra, jowar, and moth are main crops of kharif and wheat and gram in rabi.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Livestock contributes greatly in desert ecology </a:t>
            </a:r>
            <a:endParaRPr/>
          </a:p>
        </p:txBody>
      </p:sp>
      <p:sp>
        <p:nvSpPr>
          <p:cNvPr id="332" name="Google Shape;332;p3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333" name="Google Shape;333;p38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24</a:t>
            </a:fld>
            <a:endParaRPr/>
          </a:p>
        </p:txBody>
      </p:sp>
      <p:sp>
        <p:nvSpPr>
          <p:cNvPr id="334" name="Google Shape;334;p38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  <p:pic>
        <p:nvPicPr>
          <p:cNvPr id="335" name="Google Shape;335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8016" y="714356"/>
            <a:ext cx="1562100" cy="117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9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Rockwell"/>
              <a:buNone/>
            </a:pPr>
            <a:r>
              <a:rPr lang="en-IN" b="1"/>
              <a:t>Zone 15 - The Islands Region </a:t>
            </a:r>
            <a:endParaRPr/>
          </a:p>
        </p:txBody>
      </p:sp>
      <p:sp>
        <p:nvSpPr>
          <p:cNvPr id="341" name="Google Shape;341;p39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Andaman-Nicobar and Lakshadweep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300 cm, 30°C and 25°C, sandy loamy soil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Rice, maize, millets, pulses, areca nut, turmeric and cassava. Nearly half of the area is under coconut.   </a:t>
            </a:r>
            <a:endParaRPr/>
          </a:p>
        </p:txBody>
      </p:sp>
      <p:sp>
        <p:nvSpPr>
          <p:cNvPr id="342" name="Google Shape;342;p3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343" name="Google Shape;343;p39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25</a:t>
            </a:fld>
            <a:endParaRPr/>
          </a:p>
        </p:txBody>
      </p:sp>
      <p:sp>
        <p:nvSpPr>
          <p:cNvPr id="344" name="Google Shape;344;p39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  <p:pic>
        <p:nvPicPr>
          <p:cNvPr id="345" name="Google Shape;345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472" y="4214818"/>
            <a:ext cx="9906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29520" y="3857628"/>
            <a:ext cx="733425" cy="207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0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Rockwell"/>
              <a:buNone/>
            </a:pPr>
            <a:r>
              <a:rPr lang="en-IN" b="1"/>
              <a:t>Conclusions </a:t>
            </a:r>
            <a:endParaRPr/>
          </a:p>
        </p:txBody>
      </p:sp>
      <p:sp>
        <p:nvSpPr>
          <p:cNvPr id="352" name="Google Shape;352;p40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The ACRP approach presented the evolution of an innovative planning exercise encompassing several challenges such as geographical units of disaggregation.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ACRP can progress steadily beyond its present status of an experimental exercise provided it makes judicious use of the links with the implementing agencies and rapport with the state governments. </a:t>
            </a:r>
            <a:endParaRPr/>
          </a:p>
        </p:txBody>
      </p:sp>
      <p:sp>
        <p:nvSpPr>
          <p:cNvPr id="353" name="Google Shape;353;p4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354" name="Google Shape;354;p40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26</a:t>
            </a:fld>
            <a:endParaRPr/>
          </a:p>
        </p:txBody>
      </p:sp>
      <p:sp>
        <p:nvSpPr>
          <p:cNvPr id="355" name="Google Shape;355;p40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1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Rockwell"/>
              <a:buNone/>
            </a:pPr>
            <a:r>
              <a:rPr lang="en-IN"/>
              <a:t>References</a:t>
            </a:r>
            <a:endParaRPr/>
          </a:p>
        </p:txBody>
      </p:sp>
      <p:sp>
        <p:nvSpPr>
          <p:cNvPr id="361" name="Google Shape;361;p41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 u="sng">
                <a:solidFill>
                  <a:schemeClr val="hlink"/>
                </a:solidFill>
                <a:hlinkClick r:id="rId3"/>
              </a:rPr>
              <a:t>http://mowr.gov.in/agro-climatic-zones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http://epgp.inflibnet.ac.in/epgpdata/uploads/epgp_content/S000017GE/P001699/M020287/ET/1496119535Agro-climaticzones(2.pdf</a:t>
            </a:r>
            <a:endParaRPr/>
          </a:p>
        </p:txBody>
      </p:sp>
      <p:sp>
        <p:nvSpPr>
          <p:cNvPr id="362" name="Google Shape;362;p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363" name="Google Shape;363;p41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27</a:t>
            </a:fld>
            <a:endParaRPr/>
          </a:p>
        </p:txBody>
      </p:sp>
      <p:sp>
        <p:nvSpPr>
          <p:cNvPr id="364" name="Google Shape;364;p41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 txBox="1">
            <a:spLocks noGrp="1"/>
          </p:cNvSpPr>
          <p:nvPr>
            <p:ph type="title"/>
          </p:nvPr>
        </p:nvSpPr>
        <p:spPr>
          <a:xfrm>
            <a:off x="457200" y="37303"/>
            <a:ext cx="8229600" cy="928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Rockwell"/>
              <a:buNone/>
            </a:pPr>
            <a:r>
              <a:rPr lang="en-IN" sz="4000" dirty="0"/>
              <a:t>Agricultural region Characteristics</a:t>
            </a:r>
            <a:endParaRPr sz="4000" dirty="0"/>
          </a:p>
        </p:txBody>
      </p:sp>
      <p:sp>
        <p:nvSpPr>
          <p:cNvPr id="130" name="Google Shape;130;p17"/>
          <p:cNvSpPr txBox="1">
            <a:spLocks noGrp="1"/>
          </p:cNvSpPr>
          <p:nvPr>
            <p:ph type="body" idx="1"/>
          </p:nvPr>
        </p:nvSpPr>
        <p:spPr>
          <a:xfrm>
            <a:off x="457200" y="1141697"/>
            <a:ext cx="8329642" cy="4214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280"/>
              <a:buChar char="⚫"/>
            </a:pPr>
            <a:r>
              <a:rPr lang="en-IN" sz="2400" dirty="0"/>
              <a:t>Location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280"/>
              <a:buChar char="⚫"/>
            </a:pPr>
            <a:r>
              <a:rPr lang="en-IN" sz="2400" dirty="0"/>
              <a:t>Transitional boundaries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280"/>
              <a:buChar char="⚫"/>
            </a:pPr>
            <a:r>
              <a:rPr lang="en-IN" sz="2400" dirty="0"/>
              <a:t>Formal or functional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280"/>
              <a:buChar char="⚫"/>
            </a:pPr>
            <a:r>
              <a:rPr lang="en-IN" sz="2400" dirty="0"/>
              <a:t>Hierarchically arranged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280"/>
              <a:buChar char="⚫"/>
            </a:pPr>
            <a:r>
              <a:rPr lang="en-IN" sz="2400" dirty="0"/>
              <a:t>Delineation of agricultural region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280"/>
              <a:buFont typeface="Noto Sans Symbols"/>
              <a:buChar char="⮚"/>
            </a:pPr>
            <a:r>
              <a:rPr lang="en-IN" sz="2400" dirty="0"/>
              <a:t>Empirical technique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280"/>
              <a:buFont typeface="Noto Sans Symbols"/>
              <a:buChar char="⮚"/>
            </a:pPr>
            <a:r>
              <a:rPr lang="en-IN" sz="2400" dirty="0"/>
              <a:t>Single-element technique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280"/>
              <a:buFont typeface="Noto Sans Symbols"/>
              <a:buChar char="⮚"/>
            </a:pPr>
            <a:r>
              <a:rPr lang="en-IN" sz="2400" dirty="0"/>
              <a:t>Multi-element or statistical technique</a:t>
            </a:r>
            <a:endParaRPr dirty="0"/>
          </a:p>
          <a:p>
            <a:pPr marL="514350" lvl="0" indent="-514350" algn="l" rtl="0">
              <a:spcBef>
                <a:spcPts val="480"/>
              </a:spcBef>
              <a:spcAft>
                <a:spcPts val="0"/>
              </a:spcAft>
              <a:buSzPts val="2280"/>
              <a:buFont typeface="Rockwell"/>
              <a:buAutoNum type="arabicPeriod"/>
            </a:pPr>
            <a:r>
              <a:rPr lang="en-IN" sz="2400" dirty="0"/>
              <a:t>Cropping pattern, concentration, diversification </a:t>
            </a:r>
            <a:endParaRPr dirty="0"/>
          </a:p>
          <a:p>
            <a:pPr marL="514350" lvl="0" indent="-514350" algn="l" rtl="0">
              <a:spcBef>
                <a:spcPts val="480"/>
              </a:spcBef>
              <a:spcAft>
                <a:spcPts val="0"/>
              </a:spcAft>
              <a:buSzPts val="2280"/>
              <a:buFont typeface="Rockwell"/>
              <a:buAutoNum type="arabicPeriod"/>
            </a:pPr>
            <a:r>
              <a:rPr lang="en-IN" sz="2400" dirty="0"/>
              <a:t>Crop combination</a:t>
            </a:r>
            <a:endParaRPr dirty="0"/>
          </a:p>
          <a:p>
            <a:pPr marL="514350" lvl="0" indent="-514350" algn="l" rtl="0">
              <a:spcBef>
                <a:spcPts val="480"/>
              </a:spcBef>
              <a:spcAft>
                <a:spcPts val="0"/>
              </a:spcAft>
              <a:buSzPts val="2280"/>
              <a:buFont typeface="Rockwell"/>
              <a:buAutoNum type="arabicPeriod"/>
            </a:pPr>
            <a:r>
              <a:rPr lang="en-IN" sz="2400" dirty="0"/>
              <a:t>Regional pattern of agricultural productivity</a:t>
            </a:r>
            <a:endParaRPr dirty="0"/>
          </a:p>
          <a:p>
            <a:pPr marL="514350" lvl="0" indent="-514350" algn="l" rtl="0">
              <a:spcBef>
                <a:spcPts val="480"/>
              </a:spcBef>
              <a:spcAft>
                <a:spcPts val="0"/>
              </a:spcAft>
              <a:buSzPts val="2280"/>
              <a:buFont typeface="Rockwell"/>
              <a:buAutoNum type="arabicPeriod"/>
            </a:pPr>
            <a:r>
              <a:rPr lang="en-IN" sz="2400" dirty="0" err="1"/>
              <a:t>Quantative</a:t>
            </a:r>
            <a:r>
              <a:rPr lang="en-IN" sz="2400" dirty="0"/>
              <a:t>-cum-Qualitative</a:t>
            </a:r>
            <a:endParaRPr sz="2400" dirty="0"/>
          </a:p>
        </p:txBody>
      </p:sp>
      <p:sp>
        <p:nvSpPr>
          <p:cNvPr id="131" name="Google Shape;131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132" name="Google Shape;132;p17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3</a:t>
            </a:fld>
            <a:endParaRPr/>
          </a:p>
        </p:txBody>
      </p:sp>
      <p:sp>
        <p:nvSpPr>
          <p:cNvPr id="133" name="Google Shape;133;p17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 txBox="1">
            <a:spLocks noGrp="1"/>
          </p:cNvSpPr>
          <p:nvPr>
            <p:ph type="title"/>
          </p:nvPr>
        </p:nvSpPr>
        <p:spPr>
          <a:xfrm>
            <a:off x="457200" y="13652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Rockwell"/>
              <a:buNone/>
            </a:pPr>
            <a:r>
              <a:rPr lang="en-IN" sz="4500" dirty="0" err="1"/>
              <a:t>Agro</a:t>
            </a:r>
            <a:r>
              <a:rPr lang="en-IN" sz="4500" dirty="0"/>
              <a:t>-Climatic Regions of India</a:t>
            </a:r>
            <a:endParaRPr sz="4500" dirty="0"/>
          </a:p>
        </p:txBody>
      </p:sp>
      <p:sp>
        <p:nvSpPr>
          <p:cNvPr id="139" name="Google Shape;139;p18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The Planning Commission and National Remote Sensing Agency (NRSA)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On the basis of geo-climatic, socio-economic and agricultural practices variations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In 1988 the Planning Commission came up with a growth strategy based on a holistic approach of area planning for long-term resource efficiency and sustainability.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15 Agro-climatic regions</a:t>
            </a:r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4</a:t>
            </a:fld>
            <a:endParaRPr/>
          </a:p>
        </p:txBody>
      </p:sp>
      <p:sp>
        <p:nvSpPr>
          <p:cNvPr id="142" name="Google Shape;142;p18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9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Rockwell"/>
              <a:buNone/>
            </a:pPr>
            <a:r>
              <a:rPr lang="en-IN" sz="4500"/>
              <a:t>Objectives of Agro-Climatic Regions </a:t>
            </a:r>
            <a:endParaRPr sz="4500"/>
          </a:p>
        </p:txBody>
      </p:sp>
      <p:sp>
        <p:nvSpPr>
          <p:cNvPr id="148" name="Google Shape;148;p19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Agricultural production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Farm income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More rural employment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Available irrigation water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Regional inequalities and development of agriculture</a:t>
            </a:r>
            <a:endParaRPr/>
          </a:p>
        </p:txBody>
      </p:sp>
      <p:sp>
        <p:nvSpPr>
          <p:cNvPr id="149" name="Google Shape;149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150" name="Google Shape;150;p19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5</a:t>
            </a:fld>
            <a:endParaRPr/>
          </a:p>
        </p:txBody>
      </p:sp>
      <p:sp>
        <p:nvSpPr>
          <p:cNvPr id="151" name="Google Shape;151;p19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0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Rockwell"/>
              <a:buNone/>
            </a:pPr>
            <a:r>
              <a:rPr lang="en-IN" sz="4500"/>
              <a:t>Agro-Climatic Regions of India</a:t>
            </a:r>
            <a:endParaRPr sz="4500"/>
          </a:p>
        </p:txBody>
      </p:sp>
      <p:sp>
        <p:nvSpPr>
          <p:cNvPr id="157" name="Google Shape;157;p20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Zone 1- Western Himalayan Region: Jammu and Kashmir, Uttar Pradesh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Zone 2 - Eastern Himalayan Region: Assam, Sikkim, West Bengal and all North-Eastern states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Zone 3 - Lower Gangetic Plains Region: West Bengal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Zone 4 - Middle Gangetic Plains Region: Uttar Pradesh, Bihar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Zone 5 - Upper Gangetic Plains Region: Uttar Pradesh Zone </a:t>
            </a:r>
            <a:endParaRPr/>
          </a:p>
        </p:txBody>
      </p:sp>
      <p:sp>
        <p:nvSpPr>
          <p:cNvPr id="158" name="Google Shape;158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159" name="Google Shape;159;p20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6</a:t>
            </a:fld>
            <a:endParaRPr/>
          </a:p>
        </p:txBody>
      </p:sp>
      <p:sp>
        <p:nvSpPr>
          <p:cNvPr id="160" name="Google Shape;160;p20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Rockwell"/>
              <a:buNone/>
            </a:pPr>
            <a:r>
              <a:rPr lang="en-IN"/>
              <a:t>Contd.</a:t>
            </a:r>
            <a:endParaRPr/>
          </a:p>
        </p:txBody>
      </p:sp>
      <p:sp>
        <p:nvSpPr>
          <p:cNvPr id="166" name="Google Shape;166;p21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6 - Trans-Gangetic Plains Region: Punjab, Haryana, Delhi and Rajasthan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Zone 7 - Eastern Plateau and Hills Region: Maharashtra, Uttar Pradesh, Orissa and West Bengal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Zone 8 - Central Plateau and Hills Region: MP, Rajasthan, Uttar Pradesh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Zone 9 - Western Plateau and Hills Region: Maharashtra, Madhya Pradesh and Rajasthan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Zone 10 - Southern Plateau and Hills Region: Andhra Pradesh, Karnataka, Tamil Nadu</a:t>
            </a:r>
            <a:endParaRPr/>
          </a:p>
          <a:p>
            <a:pPr marL="274320" lvl="0" indent="-117475" algn="l" rtl="0">
              <a:spcBef>
                <a:spcPts val="520"/>
              </a:spcBef>
              <a:spcAft>
                <a:spcPts val="0"/>
              </a:spcAft>
              <a:buSzPts val="2470"/>
              <a:buNone/>
            </a:pPr>
            <a:endParaRPr/>
          </a:p>
        </p:txBody>
      </p:sp>
      <p:sp>
        <p:nvSpPr>
          <p:cNvPr id="167" name="Google Shape;167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168" name="Google Shape;168;p21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7</a:t>
            </a:fld>
            <a:endParaRPr/>
          </a:p>
        </p:txBody>
      </p:sp>
      <p:sp>
        <p:nvSpPr>
          <p:cNvPr id="169" name="Google Shape;169;p21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2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Rockwell"/>
              <a:buNone/>
            </a:pPr>
            <a:r>
              <a:rPr lang="en-IN"/>
              <a:t>Contd.</a:t>
            </a:r>
            <a:endParaRPr/>
          </a:p>
        </p:txBody>
      </p:sp>
      <p:sp>
        <p:nvSpPr>
          <p:cNvPr id="175" name="Google Shape;175;p22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Zone 11 - East Coast Plains and Hills Region: Orissa, Andhra Pradesh, Tamil Nadu and Pondicherry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Zone 12 - West Coast Plains and Ghat Region: Tamil Nadu, Kerala, Goa, Karnataka, Maharashtra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Zone 13 - Gujarat Plains and Hills Region: Gujarat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Zone 14 - Western Dry Region: Rajasthan </a:t>
            </a:r>
            <a:endParaRPr/>
          </a:p>
          <a:p>
            <a:pPr marL="274320" lvl="0" indent="-274320" algn="l" rtl="0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IN"/>
              <a:t>Zone 15 - The Islands Region: Andaman and Nicobar, Lakshadweep.</a:t>
            </a:r>
            <a:endParaRPr/>
          </a:p>
        </p:txBody>
      </p:sp>
      <p:sp>
        <p:nvSpPr>
          <p:cNvPr id="176" name="Google Shape;176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177" name="Google Shape;177;p22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8</a:t>
            </a:fld>
            <a:endParaRPr/>
          </a:p>
        </p:txBody>
      </p:sp>
      <p:sp>
        <p:nvSpPr>
          <p:cNvPr id="178" name="Google Shape;178;p22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8958286" cy="6668387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9/12/2020</a:t>
            </a:r>
            <a:endParaRPr/>
          </a:p>
        </p:txBody>
      </p:sp>
      <p:sp>
        <p:nvSpPr>
          <p:cNvPr id="185" name="Google Shape;185;p23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9</a:t>
            </a:fld>
            <a:endParaRPr/>
          </a:p>
        </p:txBody>
      </p:sp>
      <p:sp>
        <p:nvSpPr>
          <p:cNvPr id="186" name="Google Shape;186;p23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Raiganj University, Dept. of Geography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low">
  <a:themeElements>
    <a:clrScheme name="Grayscale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ow">
  <a:themeElements>
    <a:clrScheme name="Grayscale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1812</Words>
  <Application>Microsoft Office PowerPoint</Application>
  <PresentationFormat>On-screen Show (4:3)</PresentationFormat>
  <Paragraphs>220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Noto Sans Symbols</vt:lpstr>
      <vt:lpstr>Rockwell</vt:lpstr>
      <vt:lpstr>Times New Roman</vt:lpstr>
      <vt:lpstr>Flow</vt:lpstr>
      <vt:lpstr>Flow</vt:lpstr>
      <vt:lpstr>Agro-Climatic Regions of India</vt:lpstr>
      <vt:lpstr>Agricultural regionalisation</vt:lpstr>
      <vt:lpstr>Agricultural region Characteristics</vt:lpstr>
      <vt:lpstr>Agro-Climatic Regions of India</vt:lpstr>
      <vt:lpstr>Objectives of Agro-Climatic Regions </vt:lpstr>
      <vt:lpstr>Agro-Climatic Regions of India</vt:lpstr>
      <vt:lpstr>Contd.</vt:lpstr>
      <vt:lpstr>Contd.</vt:lpstr>
      <vt:lpstr>PowerPoint Presentation</vt:lpstr>
      <vt:lpstr>Zone 1- Western Himalayan Region </vt:lpstr>
      <vt:lpstr>Contd.</vt:lpstr>
      <vt:lpstr>Zone 2 - Eastern Himalayan Region</vt:lpstr>
      <vt:lpstr>Zone 3 - Lower Gangetic Plains Region </vt:lpstr>
      <vt:lpstr>Zone 4 - Middle Gangetic Plains Region </vt:lpstr>
      <vt:lpstr>Zone 5 - Upper Gangetic Plains Region</vt:lpstr>
      <vt:lpstr>Zone 6 - Trans-Gangetic Plains Region </vt:lpstr>
      <vt:lpstr>Zone 7 - Eastern Plateau and Hills Region </vt:lpstr>
      <vt:lpstr>Zone 8 - Central Plateau and Hills Region </vt:lpstr>
      <vt:lpstr>Zone 9 - Western Plateau and Hills Region </vt:lpstr>
      <vt:lpstr>Zone 10 - Southern Plateau and Hills Region </vt:lpstr>
      <vt:lpstr>Zone 11 - East Coast Plains and Hills Region </vt:lpstr>
      <vt:lpstr>Zone 12 - West Coast Plains and Ghats Region </vt:lpstr>
      <vt:lpstr>Zone 13 - Gujarat Plains and Hills Region </vt:lpstr>
      <vt:lpstr>Zone 14 - Western Dry Region </vt:lpstr>
      <vt:lpstr>Zone 15 - The Islands Region </vt:lpstr>
      <vt:lpstr>Conclusions 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Agro-Climatic Regions of India</dc:title>
  <cp:lastModifiedBy>RC</cp:lastModifiedBy>
  <cp:revision>3</cp:revision>
  <dcterms:modified xsi:type="dcterms:W3CDTF">2021-12-13T15:17:02Z</dcterms:modified>
</cp:coreProperties>
</file>