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sldIdLst>
    <p:sldId id="258" r:id="rId2"/>
    <p:sldId id="298" r:id="rId3"/>
    <p:sldId id="320" r:id="rId4"/>
    <p:sldId id="321" r:id="rId5"/>
    <p:sldId id="322" r:id="rId6"/>
    <p:sldId id="323" r:id="rId7"/>
    <p:sldId id="324" r:id="rId8"/>
    <p:sldId id="325" r:id="rId9"/>
    <p:sldId id="326" r:id="rId10"/>
    <p:sldId id="327" r:id="rId11"/>
    <p:sldId id="328" r:id="rId12"/>
    <p:sldId id="329" r:id="rId13"/>
    <p:sldId id="330" r:id="rId14"/>
    <p:sldId id="332" r:id="rId15"/>
    <p:sldId id="333" r:id="rId16"/>
    <p:sldId id="334" r:id="rId17"/>
    <p:sldId id="335" r:id="rId18"/>
    <p:sldId id="336" r:id="rId19"/>
    <p:sldId id="337" r:id="rId20"/>
    <p:sldId id="338" r:id="rId21"/>
    <p:sldId id="339" r:id="rId22"/>
    <p:sldId id="340" r:id="rId23"/>
    <p:sldId id="341" r:id="rId24"/>
    <p:sldId id="342" r:id="rId25"/>
    <p:sldId id="343" r:id="rId26"/>
    <p:sldId id="344" r:id="rId27"/>
    <p:sldId id="311" r:id="rId28"/>
    <p:sldId id="302" r:id="rId29"/>
    <p:sldId id="303" r:id="rId30"/>
    <p:sldId id="304" r:id="rId31"/>
    <p:sldId id="305" r:id="rId32"/>
    <p:sldId id="306" r:id="rId33"/>
    <p:sldId id="307" r:id="rId34"/>
    <p:sldId id="308" r:id="rId35"/>
    <p:sldId id="310" r:id="rId36"/>
    <p:sldId id="309" r:id="rId37"/>
    <p:sldId id="312" r:id="rId38"/>
    <p:sldId id="313" r:id="rId39"/>
    <p:sldId id="314" r:id="rId40"/>
    <p:sldId id="315" r:id="rId41"/>
    <p:sldId id="316" r:id="rId42"/>
    <p:sldId id="317" r:id="rId43"/>
    <p:sldId id="318" r:id="rId44"/>
    <p:sldId id="319" r:id="rId45"/>
    <p:sldId id="296" r:id="rId4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p:restoredLeft sz="15620"/>
    <p:restoredTop sz="99758" autoAdjust="0"/>
  </p:normalViewPr>
  <p:slideViewPr>
    <p:cSldViewPr>
      <p:cViewPr>
        <p:scale>
          <a:sx n="75" d="100"/>
          <a:sy n="75" d="100"/>
        </p:scale>
        <p:origin x="-185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1">
          <a:gsLst>
            <a:gs pos="0">
              <a:srgbClr val="242424"/>
            </a:gs>
            <a:gs pos="30000">
              <a:srgbClr val="2D2D2D"/>
            </a:gs>
            <a:gs pos="100000">
              <a:srgbClr val="7D7D7D"/>
            </a:gs>
          </a:gsLst>
          <a:lin ang="12960000"/>
        </a:gra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lang="en-US"/>
          </a:p>
        </p:txBody>
      </p:sp>
      <p:sp>
        <p:nvSpPr>
          <p:cNvPr id="5" name="Freeform 4"/>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lang="en-US"/>
          </a:p>
        </p:txBody>
      </p:sp>
      <p:sp>
        <p:nvSpPr>
          <p:cNvPr id="9" name="Title 8"/>
          <p:cNvSpPr>
            <a:spLocks noGrp="1"/>
          </p:cNvSpPr>
          <p:nvPr>
            <p:ph type="ctrTitle"/>
          </p:nvPr>
        </p:nvSpPr>
        <p:spPr>
          <a:xfrm>
            <a:off x="429064" y="3337560"/>
            <a:ext cx="6480048" cy="2301240"/>
          </a:xfrm>
        </p:spPr>
        <p:txBody>
          <a:bodyPr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6" name="Date Placeholder 29"/>
          <p:cNvSpPr>
            <a:spLocks noGrp="1"/>
          </p:cNvSpPr>
          <p:nvPr>
            <p:ph type="dt" sz="half" idx="10"/>
          </p:nvPr>
        </p:nvSpPr>
        <p:spPr/>
        <p:txBody>
          <a:bodyPr/>
          <a:lstStyle>
            <a:lvl1pPr>
              <a:defRPr/>
            </a:lvl1pPr>
          </a:lstStyle>
          <a:p>
            <a:pPr>
              <a:defRPr/>
            </a:pPr>
            <a:endParaRPr lang="en-US"/>
          </a:p>
        </p:txBody>
      </p:sp>
      <p:sp>
        <p:nvSpPr>
          <p:cNvPr id="7" name="Footer Placeholder 18"/>
          <p:cNvSpPr>
            <a:spLocks noGrp="1"/>
          </p:cNvSpPr>
          <p:nvPr>
            <p:ph type="ftr" sz="quarter" idx="11"/>
          </p:nvPr>
        </p:nvSpPr>
        <p:spPr/>
        <p:txBody>
          <a:bodyPr/>
          <a:lstStyle>
            <a:lvl1pPr>
              <a:defRPr/>
            </a:lvl1pPr>
          </a:lstStyle>
          <a:p>
            <a:pPr>
              <a:defRPr/>
            </a:pPr>
            <a:endParaRPr lang="en-US"/>
          </a:p>
        </p:txBody>
      </p:sp>
      <p:sp>
        <p:nvSpPr>
          <p:cNvPr id="8" name="Slide Number Placeholder 26"/>
          <p:cNvSpPr>
            <a:spLocks noGrp="1"/>
          </p:cNvSpPr>
          <p:nvPr>
            <p:ph type="sldNum" sz="quarter" idx="12"/>
          </p:nvPr>
        </p:nvSpPr>
        <p:spPr/>
        <p:txBody>
          <a:bodyPr/>
          <a:lstStyle>
            <a:lvl1pPr>
              <a:defRPr/>
            </a:lvl1pPr>
          </a:lstStyle>
          <a:p>
            <a:pPr>
              <a:defRPr/>
            </a:pPr>
            <a:fld id="{140557C0-21CB-4FF7-A3FA-284BE0A1CFC3}"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F287962F-3068-433B-8A3F-FE8CBA210C9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DAEB411C-A97B-4523-8FC8-526852DB7D2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370658F-D947-4069-8D00-9A1775B4396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rotWithShape="1">
          <a:gsLst>
            <a:gs pos="0">
              <a:srgbClr val="242424"/>
            </a:gs>
            <a:gs pos="30000">
              <a:srgbClr val="2D2D2D"/>
            </a:gs>
            <a:gs pos="100000">
              <a:srgbClr val="7D7D7D"/>
            </a:gs>
          </a:gsLst>
          <a:lin ang="12960000"/>
        </a:gra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lang="en-US"/>
          </a:p>
        </p:txBody>
      </p:sp>
      <p:sp>
        <p:nvSpPr>
          <p:cNvPr id="5" name="Freeform 4"/>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33EF035D-9CFE-446B-9515-702FF63DC45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479C25C1-989C-415A-8A8F-FEC8D6287BB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5486400"/>
            <a:ext cx="4040188"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A19CC2EB-86D5-427D-819E-7888E78FCE0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lstStyle>
            <a:lvl1pPr algn="l">
              <a:defRPr sz="4600"/>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568CE382-B039-473D-A0A1-D3885211C31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C030F4B1-3738-49B5-BB1A-E0C17A0A58F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156575" y="6421438"/>
            <a:ext cx="762000" cy="365125"/>
          </a:xfrm>
        </p:spPr>
        <p:txBody>
          <a:bodyPr/>
          <a:lstStyle>
            <a:lvl1pPr>
              <a:defRPr/>
            </a:lvl1pPr>
          </a:lstStyle>
          <a:p>
            <a:pPr>
              <a:defRPr/>
            </a:pPr>
            <a:fld id="{81B2CFC8-8C8C-42C5-B856-9325FDE2144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93193781-26B7-47B1-8DB2-0D2A2614399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Freeform 11"/>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lang="en-US"/>
          </a:p>
        </p:txBody>
      </p:sp>
      <p:sp>
        <p:nvSpPr>
          <p:cNvPr id="1028" name="Title Placeholder 8"/>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421438"/>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pPr>
              <a:defRPr/>
            </a:pPr>
            <a:endParaRPr lang="en-US"/>
          </a:p>
        </p:txBody>
      </p:sp>
      <p:sp>
        <p:nvSpPr>
          <p:cNvPr id="22" name="Footer Placeholder 21"/>
          <p:cNvSpPr>
            <a:spLocks noGrp="1"/>
          </p:cNvSpPr>
          <p:nvPr>
            <p:ph type="ftr" sz="quarter" idx="3"/>
          </p:nvPr>
        </p:nvSpPr>
        <p:spPr>
          <a:xfrm>
            <a:off x="3124200" y="6421438"/>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pPr>
              <a:defRPr/>
            </a:pPr>
            <a:endParaRPr lang="en-US"/>
          </a:p>
        </p:txBody>
      </p:sp>
      <p:sp>
        <p:nvSpPr>
          <p:cNvPr id="18" name="Slide Number Placeholder 17"/>
          <p:cNvSpPr>
            <a:spLocks noGrp="1"/>
          </p:cNvSpPr>
          <p:nvPr>
            <p:ph type="sldNum" sz="quarter" idx="4"/>
          </p:nvPr>
        </p:nvSpPr>
        <p:spPr>
          <a:xfrm>
            <a:off x="8153400" y="6421438"/>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pPr>
              <a:defRPr/>
            </a:pPr>
            <a:fld id="{69729252-DD56-4CE0-A518-94EE0BEE9708}"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717" r:id="rId1"/>
    <p:sldLayoutId id="2147483711" r:id="rId2"/>
    <p:sldLayoutId id="2147483718" r:id="rId3"/>
    <p:sldLayoutId id="2147483712" r:id="rId4"/>
    <p:sldLayoutId id="2147483719" r:id="rId5"/>
    <p:sldLayoutId id="2147483713" r:id="rId6"/>
    <p:sldLayoutId id="2147483714" r:id="rId7"/>
    <p:sldLayoutId id="2147483720" r:id="rId8"/>
    <p:sldLayoutId id="2147483721" r:id="rId9"/>
    <p:sldLayoutId id="2147483715" r:id="rId10"/>
    <p:sldLayoutId id="2147483716" r:id="rId11"/>
  </p:sldLayoutIdLst>
  <p:txStyles>
    <p:titleStyle>
      <a:lvl1pPr algn="l" rtl="0" eaLnBrk="0" fontAlgn="base" hangingPunct="0">
        <a:spcBef>
          <a:spcPct val="0"/>
        </a:spcBef>
        <a:spcAft>
          <a:spcPct val="0"/>
        </a:spcAft>
        <a:defRPr sz="4600" kern="1200">
          <a:solidFill>
            <a:schemeClr val="tx1"/>
          </a:solidFill>
          <a:latin typeface="+mj-lt"/>
          <a:ea typeface="+mj-ea"/>
          <a:cs typeface="+mj-cs"/>
        </a:defRPr>
      </a:lvl1pPr>
      <a:lvl2pPr algn="l" rtl="0" eaLnBrk="0" fontAlgn="base" hangingPunct="0">
        <a:spcBef>
          <a:spcPct val="0"/>
        </a:spcBef>
        <a:spcAft>
          <a:spcPct val="0"/>
        </a:spcAft>
        <a:defRPr sz="4600">
          <a:solidFill>
            <a:schemeClr val="tx1"/>
          </a:solidFill>
          <a:latin typeface="Franklin Gothic Book" pitchFamily="34" charset="0"/>
        </a:defRPr>
      </a:lvl2pPr>
      <a:lvl3pPr algn="l" rtl="0" eaLnBrk="0" fontAlgn="base" hangingPunct="0">
        <a:spcBef>
          <a:spcPct val="0"/>
        </a:spcBef>
        <a:spcAft>
          <a:spcPct val="0"/>
        </a:spcAft>
        <a:defRPr sz="4600">
          <a:solidFill>
            <a:schemeClr val="tx1"/>
          </a:solidFill>
          <a:latin typeface="Franklin Gothic Book" pitchFamily="34" charset="0"/>
        </a:defRPr>
      </a:lvl3pPr>
      <a:lvl4pPr algn="l" rtl="0" eaLnBrk="0" fontAlgn="base" hangingPunct="0">
        <a:spcBef>
          <a:spcPct val="0"/>
        </a:spcBef>
        <a:spcAft>
          <a:spcPct val="0"/>
        </a:spcAft>
        <a:defRPr sz="4600">
          <a:solidFill>
            <a:schemeClr val="tx1"/>
          </a:solidFill>
          <a:latin typeface="Franklin Gothic Book" pitchFamily="34" charset="0"/>
        </a:defRPr>
      </a:lvl4pPr>
      <a:lvl5pPr algn="l" rtl="0" eaLnBrk="0" fontAlgn="base" hangingPunct="0">
        <a:spcBef>
          <a:spcPct val="0"/>
        </a:spcBef>
        <a:spcAft>
          <a:spcPct val="0"/>
        </a:spcAft>
        <a:defRPr sz="4600">
          <a:solidFill>
            <a:schemeClr val="tx1"/>
          </a:solidFill>
          <a:latin typeface="Franklin Gothic Book" pitchFamily="34" charset="0"/>
        </a:defRPr>
      </a:lvl5pPr>
      <a:lvl6pPr marL="457200" algn="l" rtl="0" fontAlgn="base">
        <a:spcBef>
          <a:spcPct val="0"/>
        </a:spcBef>
        <a:spcAft>
          <a:spcPct val="0"/>
        </a:spcAft>
        <a:defRPr sz="4600">
          <a:solidFill>
            <a:schemeClr val="tx1"/>
          </a:solidFill>
          <a:latin typeface="Franklin Gothic Book" pitchFamily="34" charset="0"/>
        </a:defRPr>
      </a:lvl6pPr>
      <a:lvl7pPr marL="914400" algn="l" rtl="0" fontAlgn="base">
        <a:spcBef>
          <a:spcPct val="0"/>
        </a:spcBef>
        <a:spcAft>
          <a:spcPct val="0"/>
        </a:spcAft>
        <a:defRPr sz="4600">
          <a:solidFill>
            <a:schemeClr val="tx1"/>
          </a:solidFill>
          <a:latin typeface="Franklin Gothic Book" pitchFamily="34" charset="0"/>
        </a:defRPr>
      </a:lvl7pPr>
      <a:lvl8pPr marL="1371600" algn="l" rtl="0" fontAlgn="base">
        <a:spcBef>
          <a:spcPct val="0"/>
        </a:spcBef>
        <a:spcAft>
          <a:spcPct val="0"/>
        </a:spcAft>
        <a:defRPr sz="4600">
          <a:solidFill>
            <a:schemeClr val="tx1"/>
          </a:solidFill>
          <a:latin typeface="Franklin Gothic Book" pitchFamily="34" charset="0"/>
        </a:defRPr>
      </a:lvl8pPr>
      <a:lvl9pPr marL="1828800" algn="l" rtl="0" fontAlgn="base">
        <a:spcBef>
          <a:spcPct val="0"/>
        </a:spcBef>
        <a:spcAft>
          <a:spcPct val="0"/>
        </a:spcAft>
        <a:defRPr sz="4600">
          <a:solidFill>
            <a:schemeClr val="tx1"/>
          </a:solidFill>
          <a:latin typeface="Franklin Gothic Book" pitchFamily="34" charset="0"/>
        </a:defRPr>
      </a:lvl9pPr>
    </p:titleStyle>
    <p:bodyStyle>
      <a:lvl1pPr marL="419100"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722313" indent="-273050" algn="l" rtl="0" eaLnBrk="0" fontAlgn="base" hangingPunct="0">
        <a:spcBef>
          <a:spcPct val="20000"/>
        </a:spcBef>
        <a:spcAft>
          <a:spcPct val="0"/>
        </a:spcAft>
        <a:buClr>
          <a:schemeClr val="accent1"/>
        </a:buClr>
        <a:buSzPct val="90000"/>
        <a:buFont typeface="Wingdings 2" pitchFamily="18" charset="2"/>
        <a:buChar char=""/>
        <a:defRPr sz="2600" kern="1200">
          <a:solidFill>
            <a:schemeClr val="tx1"/>
          </a:solidFill>
          <a:latin typeface="+mn-lt"/>
          <a:ea typeface="+mn-ea"/>
          <a:cs typeface="+mn-cs"/>
        </a:defRPr>
      </a:lvl2pPr>
      <a:lvl3pPr marL="1004888" indent="-255588" algn="l" rtl="0" eaLnBrk="0" fontAlgn="base" hangingPunct="0">
        <a:spcBef>
          <a:spcPct val="20000"/>
        </a:spcBef>
        <a:spcAft>
          <a:spcPct val="0"/>
        </a:spcAft>
        <a:buClr>
          <a:schemeClr val="accent2"/>
        </a:buClr>
        <a:buSzPct val="85000"/>
        <a:buFont typeface="Arial" charset="0"/>
        <a:buChar char="○"/>
        <a:defRPr sz="2400" kern="1200">
          <a:solidFill>
            <a:schemeClr val="tx1"/>
          </a:solidFill>
          <a:latin typeface="+mn-lt"/>
          <a:ea typeface="+mn-ea"/>
          <a:cs typeface="+mn-cs"/>
        </a:defRPr>
      </a:lvl3pPr>
      <a:lvl4pPr marL="1279525" indent="-236538" algn="l" rtl="0" eaLnBrk="0" fontAlgn="base" hangingPunct="0">
        <a:spcBef>
          <a:spcPct val="20000"/>
        </a:spcBef>
        <a:spcAft>
          <a:spcPct val="0"/>
        </a:spcAft>
        <a:buClr>
          <a:srgbClr val="8D89A4"/>
        </a:buClr>
        <a:buSzPct val="90000"/>
        <a:buFont typeface="Wingdings 2" pitchFamily="18" charset="2"/>
        <a:buChar char=""/>
        <a:defRPr sz="2000" kern="1200">
          <a:solidFill>
            <a:schemeClr val="tx1"/>
          </a:solidFill>
          <a:latin typeface="+mn-lt"/>
          <a:ea typeface="+mn-ea"/>
          <a:cs typeface="+mn-cs"/>
        </a:defRPr>
      </a:lvl4pPr>
      <a:lvl5pPr marL="1489075" indent="-182563" algn="l" rtl="0" eaLnBrk="0" fontAlgn="base" hangingPunct="0">
        <a:spcBef>
          <a:spcPct val="20000"/>
        </a:spcBef>
        <a:spcAft>
          <a:spcPct val="0"/>
        </a:spcAft>
        <a:buClr>
          <a:srgbClr val="748560"/>
        </a:buClr>
        <a:buSzPct val="100000"/>
        <a:buFont typeface="Arial" charset="0"/>
        <a:buChar char="-"/>
        <a:defRPr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81000" y="457200"/>
            <a:ext cx="8305800" cy="3048000"/>
          </a:xfrm>
        </p:spPr>
        <p:txBody>
          <a:bodyPr/>
          <a:lstStyle/>
          <a:p>
            <a:pPr marL="762000" indent="-762000" algn="ctr" eaLnBrk="1" hangingPunct="1">
              <a:lnSpc>
                <a:spcPct val="110000"/>
              </a:lnSpc>
            </a:pPr>
            <a:r>
              <a:rPr lang="en-US" sz="4000" b="1" smtClean="0">
                <a:latin typeface="Bahnschrift SemiBold" pitchFamily="34" charset="0"/>
              </a:rPr>
              <a:t>Framework for the Preparation and Presentation of Financial </a:t>
            </a:r>
            <a:br>
              <a:rPr lang="en-US" sz="4000" b="1" smtClean="0">
                <a:latin typeface="Bahnschrift SemiBold" pitchFamily="34" charset="0"/>
              </a:rPr>
            </a:br>
            <a:r>
              <a:rPr lang="en-US" sz="4000" b="1" smtClean="0">
                <a:latin typeface="Bahnschrift SemiBold" pitchFamily="34" charset="0"/>
              </a:rPr>
              <a:t>Statements</a:t>
            </a:r>
            <a:br>
              <a:rPr lang="en-US" sz="4000" b="1" smtClean="0">
                <a:latin typeface="Bahnschrift SemiBold" pitchFamily="34" charset="0"/>
              </a:rPr>
            </a:br>
            <a:r>
              <a:rPr lang="en-US" sz="4000" b="1" smtClean="0">
                <a:latin typeface="Bahnschrift SemiBold" pitchFamily="34" charset="0"/>
              </a:rPr>
              <a:t/>
            </a:r>
            <a:br>
              <a:rPr lang="en-US" sz="4000" b="1" smtClean="0">
                <a:latin typeface="Bahnschrift SemiBold" pitchFamily="34" charset="0"/>
              </a:rPr>
            </a:br>
            <a:r>
              <a:rPr lang="en-US" sz="2400" b="1" i="1" u="sng" smtClean="0">
                <a:latin typeface="Bahnschrift SemiBold" pitchFamily="34" charset="0"/>
              </a:rPr>
              <a:t>M. Com_2</a:t>
            </a:r>
            <a:r>
              <a:rPr lang="en-US" sz="2400" b="1" i="1" u="sng" baseline="30000" smtClean="0">
                <a:latin typeface="Bahnschrift SemiBold" pitchFamily="34" charset="0"/>
              </a:rPr>
              <a:t>nd</a:t>
            </a:r>
            <a:r>
              <a:rPr lang="en-US" sz="2400" b="1" i="1" u="sng" smtClean="0">
                <a:latin typeface="Bahnschrift SemiBold" pitchFamily="34" charset="0"/>
              </a:rPr>
              <a:t> Semester</a:t>
            </a:r>
          </a:p>
        </p:txBody>
      </p:sp>
      <p:sp>
        <p:nvSpPr>
          <p:cNvPr id="7171" name="Rectangle 3"/>
          <p:cNvSpPr>
            <a:spLocks noGrp="1" noChangeArrowheads="1"/>
          </p:cNvSpPr>
          <p:nvPr>
            <p:ph idx="1"/>
          </p:nvPr>
        </p:nvSpPr>
        <p:spPr>
          <a:xfrm>
            <a:off x="457200" y="3886200"/>
            <a:ext cx="8229600" cy="2514600"/>
          </a:xfrm>
        </p:spPr>
        <p:txBody>
          <a:bodyPr/>
          <a:lstStyle/>
          <a:p>
            <a:pPr algn="ctr" eaLnBrk="1" hangingPunct="1">
              <a:lnSpc>
                <a:spcPct val="90000"/>
              </a:lnSpc>
              <a:buFontTx/>
              <a:buNone/>
            </a:pPr>
            <a:r>
              <a:rPr lang="en-US" sz="2400" b="1" smtClean="0">
                <a:latin typeface="Times New Roman" pitchFamily="18" charset="0"/>
              </a:rPr>
              <a:t>Dr. Ahmed Hussain</a:t>
            </a:r>
          </a:p>
          <a:p>
            <a:pPr algn="ctr" eaLnBrk="1" hangingPunct="1">
              <a:lnSpc>
                <a:spcPct val="90000"/>
              </a:lnSpc>
              <a:buFontTx/>
              <a:buNone/>
            </a:pPr>
            <a:r>
              <a:rPr lang="en-US" sz="2400" smtClean="0">
                <a:latin typeface="Times New Roman" pitchFamily="18" charset="0"/>
              </a:rPr>
              <a:t>Assistant Professor</a:t>
            </a:r>
          </a:p>
          <a:p>
            <a:pPr algn="ctr" eaLnBrk="1" hangingPunct="1">
              <a:lnSpc>
                <a:spcPct val="90000"/>
              </a:lnSpc>
              <a:buFontTx/>
              <a:buNone/>
            </a:pPr>
            <a:r>
              <a:rPr lang="en-US" sz="2400" smtClean="0">
                <a:latin typeface="Times New Roman" pitchFamily="18" charset="0"/>
              </a:rPr>
              <a:t> Department of Commerce</a:t>
            </a:r>
          </a:p>
          <a:p>
            <a:pPr algn="ctr" eaLnBrk="1" hangingPunct="1">
              <a:lnSpc>
                <a:spcPct val="90000"/>
              </a:lnSpc>
              <a:buFontTx/>
              <a:buNone/>
            </a:pPr>
            <a:r>
              <a:rPr lang="en-US" sz="2400" smtClean="0">
                <a:latin typeface="Times New Roman" pitchFamily="18" charset="0"/>
              </a:rPr>
              <a:t>Raiganj University  </a:t>
            </a:r>
          </a:p>
          <a:p>
            <a:pPr algn="ctr" eaLnBrk="1" hangingPunct="1">
              <a:lnSpc>
                <a:spcPct val="90000"/>
              </a:lnSpc>
              <a:buFontTx/>
              <a:buNone/>
            </a:pPr>
            <a:r>
              <a:rPr lang="en-US" sz="2400" smtClean="0">
                <a:latin typeface="Times New Roman" pitchFamily="18" charset="0"/>
              </a:rPr>
              <a:t>E-Mail: </a:t>
            </a:r>
            <a:r>
              <a:rPr lang="en-US" sz="2400" u="sng" smtClean="0">
                <a:latin typeface="Times New Roman" pitchFamily="18" charset="0"/>
              </a:rPr>
              <a:t>ahmedhussain1202@gmail.com</a:t>
            </a:r>
            <a:r>
              <a:rPr lang="en-US" u="sng" smtClean="0"/>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latin typeface="Times New Roman" pitchFamily="18" charset="0"/>
              </a:rPr>
              <a:t>Materiality</a:t>
            </a:r>
            <a:r>
              <a:rPr lang="en-US" smtClean="0"/>
              <a:t> </a:t>
            </a:r>
          </a:p>
        </p:txBody>
      </p:sp>
      <p:sp>
        <p:nvSpPr>
          <p:cNvPr id="16387" name="Rectangle 3"/>
          <p:cNvSpPr>
            <a:spLocks noGrp="1" noChangeArrowheads="1"/>
          </p:cNvSpPr>
          <p:nvPr>
            <p:ph idx="1"/>
          </p:nvPr>
        </p:nvSpPr>
        <p:spPr>
          <a:xfrm>
            <a:off x="457200" y="685800"/>
            <a:ext cx="8229600" cy="5791200"/>
          </a:xfrm>
        </p:spPr>
        <p:txBody>
          <a:bodyPr/>
          <a:lstStyle/>
          <a:p>
            <a:pPr marL="0" indent="0" algn="just" eaLnBrk="1" hangingPunct="1">
              <a:lnSpc>
                <a:spcPct val="115000"/>
              </a:lnSpc>
              <a:buFontTx/>
              <a:buNone/>
            </a:pPr>
            <a:r>
              <a:rPr lang="en-US" sz="2800" smtClean="0"/>
              <a:t>	</a:t>
            </a:r>
            <a:r>
              <a:rPr lang="en-US" sz="2800" smtClean="0">
                <a:latin typeface="Times New Roman" pitchFamily="18" charset="0"/>
              </a:rPr>
              <a:t>The relevance of information is affected by its materiality. </a:t>
            </a:r>
          </a:p>
          <a:p>
            <a:pPr marL="0" indent="0" algn="just" eaLnBrk="1" hangingPunct="1">
              <a:lnSpc>
                <a:spcPct val="115000"/>
              </a:lnSpc>
              <a:buFontTx/>
              <a:buNone/>
            </a:pPr>
            <a:r>
              <a:rPr lang="en-US" sz="2800" smtClean="0">
                <a:latin typeface="Times New Roman" pitchFamily="18" charset="0"/>
              </a:rPr>
              <a:t>	Information is material </a:t>
            </a:r>
            <a:r>
              <a:rPr lang="en-US" sz="2800" b="1" smtClean="0">
                <a:latin typeface="Times New Roman" pitchFamily="18" charset="0"/>
              </a:rPr>
              <a:t>if its misstatement</a:t>
            </a:r>
            <a:r>
              <a:rPr lang="en-US" sz="2800" smtClean="0">
                <a:latin typeface="Times New Roman" pitchFamily="18" charset="0"/>
              </a:rPr>
              <a:t> (i.e., </a:t>
            </a:r>
            <a:r>
              <a:rPr lang="en-US" sz="2800" u="sng" smtClean="0">
                <a:latin typeface="Times New Roman" pitchFamily="18" charset="0"/>
              </a:rPr>
              <a:t>omission</a:t>
            </a:r>
            <a:r>
              <a:rPr lang="en-US" sz="2800" smtClean="0">
                <a:latin typeface="Times New Roman" pitchFamily="18" charset="0"/>
              </a:rPr>
              <a:t> or </a:t>
            </a:r>
            <a:r>
              <a:rPr lang="en-US" sz="2800" u="sng" smtClean="0">
                <a:latin typeface="Times New Roman" pitchFamily="18" charset="0"/>
              </a:rPr>
              <a:t>erroneous statement</a:t>
            </a:r>
            <a:r>
              <a:rPr lang="en-US" sz="2800" smtClean="0">
                <a:latin typeface="Times New Roman" pitchFamily="18" charset="0"/>
              </a:rPr>
              <a:t>) </a:t>
            </a:r>
            <a:r>
              <a:rPr lang="en-US" sz="2800" b="1" smtClean="0">
                <a:latin typeface="Times New Roman" pitchFamily="18" charset="0"/>
              </a:rPr>
              <a:t>could influence the economic decisions.</a:t>
            </a:r>
            <a:r>
              <a:rPr lang="en-US" sz="2800" smtClean="0">
                <a:latin typeface="Times New Roman" pitchFamily="18" charset="0"/>
              </a:rPr>
              <a:t> </a:t>
            </a:r>
          </a:p>
          <a:p>
            <a:pPr marL="0" indent="0" algn="just" eaLnBrk="1" hangingPunct="1">
              <a:lnSpc>
                <a:spcPct val="115000"/>
              </a:lnSpc>
              <a:buFontTx/>
              <a:buNone/>
            </a:pPr>
            <a:r>
              <a:rPr lang="en-US" sz="2800" smtClean="0">
                <a:latin typeface="Times New Roman" pitchFamily="18" charset="0"/>
              </a:rPr>
              <a:t>	Materiality </a:t>
            </a:r>
            <a:r>
              <a:rPr lang="en-US" sz="2800" u="sng" smtClean="0">
                <a:latin typeface="Times New Roman" pitchFamily="18" charset="0"/>
              </a:rPr>
              <a:t>depends</a:t>
            </a:r>
            <a:r>
              <a:rPr lang="en-US" sz="2800" smtClean="0">
                <a:latin typeface="Times New Roman" pitchFamily="18" charset="0"/>
              </a:rPr>
              <a:t> on the </a:t>
            </a:r>
            <a:r>
              <a:rPr lang="en-US" sz="2800" b="1" smtClean="0">
                <a:latin typeface="Times New Roman" pitchFamily="18" charset="0"/>
              </a:rPr>
              <a:t>size</a:t>
            </a:r>
            <a:r>
              <a:rPr lang="en-US" sz="2800" smtClean="0">
                <a:latin typeface="Times New Roman" pitchFamily="18" charset="0"/>
              </a:rPr>
              <a:t> and </a:t>
            </a:r>
            <a:r>
              <a:rPr lang="en-US" sz="2800" b="1" smtClean="0">
                <a:latin typeface="Times New Roman" pitchFamily="18" charset="0"/>
              </a:rPr>
              <a:t>nature</a:t>
            </a:r>
            <a:r>
              <a:rPr lang="en-US" sz="2800" smtClean="0">
                <a:latin typeface="Times New Roman" pitchFamily="18" charset="0"/>
              </a:rPr>
              <a:t> of the item or error, judged in the particular circumstances of its misstatement. </a:t>
            </a:r>
          </a:p>
          <a:p>
            <a:pPr marL="0" indent="0" algn="just" eaLnBrk="1" hangingPunct="1">
              <a:lnSpc>
                <a:spcPct val="115000"/>
              </a:lnSpc>
              <a:buFontTx/>
              <a:buNone/>
            </a:pPr>
            <a:r>
              <a:rPr lang="en-US" sz="2800" smtClean="0">
                <a:latin typeface="Times New Roman" pitchFamily="18" charset="0"/>
              </a:rPr>
              <a:t>	Materiality provides a </a:t>
            </a:r>
            <a:r>
              <a:rPr lang="en-US" sz="2800" b="1" smtClean="0">
                <a:latin typeface="Times New Roman" pitchFamily="18" charset="0"/>
              </a:rPr>
              <a:t>threshold</a:t>
            </a:r>
            <a:r>
              <a:rPr lang="en-US" sz="2800" smtClean="0">
                <a:latin typeface="Times New Roman" pitchFamily="18" charset="0"/>
              </a:rPr>
              <a:t> or cut-off point rather than being a primary qualitative characteristic which the information must have if it is to be useful.</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latin typeface="Times New Roman" pitchFamily="18" charset="0"/>
              </a:rPr>
              <a:t>Reliability</a:t>
            </a:r>
            <a:r>
              <a:rPr lang="en-US" smtClean="0"/>
              <a:t> </a:t>
            </a:r>
          </a:p>
        </p:txBody>
      </p:sp>
      <p:sp>
        <p:nvSpPr>
          <p:cNvPr id="17411"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z="2400" smtClean="0"/>
              <a:t>	</a:t>
            </a:r>
            <a:r>
              <a:rPr lang="en-US" sz="2800" smtClean="0">
                <a:latin typeface="Times New Roman" pitchFamily="18" charset="0"/>
              </a:rPr>
              <a:t>To be useful, information must also be reliable. Information has the quality of reliability when it is </a:t>
            </a:r>
          </a:p>
          <a:p>
            <a:pPr marL="0" indent="0" algn="just" eaLnBrk="1" hangingPunct="1">
              <a:lnSpc>
                <a:spcPct val="130000"/>
              </a:lnSpc>
              <a:buFontTx/>
              <a:buNone/>
            </a:pPr>
            <a:r>
              <a:rPr lang="en-US" sz="2800" smtClean="0">
                <a:latin typeface="Times New Roman" pitchFamily="18" charset="0"/>
              </a:rPr>
              <a:t>	(a) 	</a:t>
            </a:r>
            <a:r>
              <a:rPr lang="en-US" sz="2800" b="1" smtClean="0">
                <a:latin typeface="Times New Roman" pitchFamily="18" charset="0"/>
              </a:rPr>
              <a:t>free from </a:t>
            </a:r>
            <a:r>
              <a:rPr lang="en-US" sz="2800" b="1" u="sng" smtClean="0">
                <a:latin typeface="Times New Roman" pitchFamily="18" charset="0"/>
              </a:rPr>
              <a:t>material error</a:t>
            </a:r>
            <a:r>
              <a:rPr lang="en-US" sz="2800" b="1" smtClean="0">
                <a:latin typeface="Times New Roman" pitchFamily="18" charset="0"/>
              </a:rPr>
              <a:t> </a:t>
            </a:r>
            <a:r>
              <a:rPr lang="en-US" sz="2800" smtClean="0">
                <a:latin typeface="Times New Roman" pitchFamily="18" charset="0"/>
              </a:rPr>
              <a:t>and </a:t>
            </a:r>
            <a:r>
              <a:rPr lang="en-US" sz="2800" b="1" u="sng" smtClean="0">
                <a:latin typeface="Times New Roman" pitchFamily="18" charset="0"/>
              </a:rPr>
              <a:t>bias</a:t>
            </a:r>
            <a:r>
              <a:rPr lang="en-US" sz="2800" smtClean="0">
                <a:latin typeface="Times New Roman" pitchFamily="18" charset="0"/>
              </a:rPr>
              <a:t> and </a:t>
            </a:r>
            <a:endParaRPr lang="en-US" sz="2800" b="1" smtClean="0">
              <a:latin typeface="Times New Roman" pitchFamily="18" charset="0"/>
            </a:endParaRPr>
          </a:p>
          <a:p>
            <a:pPr marL="0" indent="0" algn="just" eaLnBrk="1" hangingPunct="1">
              <a:lnSpc>
                <a:spcPct val="130000"/>
              </a:lnSpc>
              <a:buFontTx/>
              <a:buNone/>
            </a:pPr>
            <a:r>
              <a:rPr lang="en-US" sz="2800" b="1" smtClean="0">
                <a:latin typeface="Times New Roman" pitchFamily="18" charset="0"/>
              </a:rPr>
              <a:t>	</a:t>
            </a:r>
            <a:r>
              <a:rPr lang="en-US" sz="2800" smtClean="0">
                <a:latin typeface="Times New Roman" pitchFamily="18" charset="0"/>
              </a:rPr>
              <a:t>(b)</a:t>
            </a:r>
            <a:r>
              <a:rPr lang="en-US" sz="2800" b="1" smtClean="0">
                <a:latin typeface="Times New Roman" pitchFamily="18" charset="0"/>
              </a:rPr>
              <a:t>	can be depended upon by users</a:t>
            </a:r>
            <a:r>
              <a:rPr lang="en-US" sz="2800" smtClean="0">
                <a:latin typeface="Times New Roman" pitchFamily="18" charset="0"/>
              </a:rPr>
              <a:t> </a:t>
            </a:r>
            <a:r>
              <a:rPr lang="en-US" sz="2800" u="sng" smtClean="0">
                <a:latin typeface="Times New Roman" pitchFamily="18" charset="0"/>
              </a:rPr>
              <a:t>to represent faithfully that</a:t>
            </a:r>
            <a:r>
              <a:rPr lang="en-US" sz="2800" smtClean="0">
                <a:latin typeface="Times New Roman" pitchFamily="18" charset="0"/>
              </a:rPr>
              <a:t> </a:t>
            </a:r>
            <a:r>
              <a:rPr lang="en-US" sz="2800" u="sng" smtClean="0">
                <a:latin typeface="Times New Roman" pitchFamily="18" charset="0"/>
              </a:rPr>
              <a:t>which it  either purports to represent</a:t>
            </a:r>
            <a:r>
              <a:rPr lang="en-US" sz="2800" smtClean="0">
                <a:latin typeface="Times New Roman" pitchFamily="18" charset="0"/>
              </a:rPr>
              <a:t> or </a:t>
            </a:r>
            <a:r>
              <a:rPr lang="en-US" sz="2800" u="sng" smtClean="0">
                <a:latin typeface="Times New Roman" pitchFamily="18" charset="0"/>
              </a:rPr>
              <a:t>could 	reasonably be expected to represent</a:t>
            </a:r>
            <a:r>
              <a:rPr lang="en-US" sz="2800" smtClean="0">
                <a:latin typeface="Times New Roman" pitchFamily="18" charset="0"/>
              </a:rPr>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latin typeface="Times New Roman" pitchFamily="18" charset="0"/>
              </a:rPr>
              <a:t>Reliability</a:t>
            </a:r>
            <a:r>
              <a:rPr lang="en-US" smtClean="0"/>
              <a:t> </a:t>
            </a:r>
          </a:p>
        </p:txBody>
      </p:sp>
      <p:sp>
        <p:nvSpPr>
          <p:cNvPr id="18435"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z="2800" smtClean="0"/>
              <a:t>	</a:t>
            </a:r>
            <a:r>
              <a:rPr lang="en-US" sz="2800" smtClean="0">
                <a:latin typeface="Times New Roman" pitchFamily="18" charset="0"/>
              </a:rPr>
              <a:t>Information may be relevant but so unreliable in nature or representation that its recognition may be potentially misleading. </a:t>
            </a:r>
          </a:p>
          <a:p>
            <a:pPr marL="0" indent="0" algn="just" eaLnBrk="1" hangingPunct="1">
              <a:lnSpc>
                <a:spcPct val="130000"/>
              </a:lnSpc>
              <a:buFontTx/>
              <a:buNone/>
            </a:pPr>
            <a:r>
              <a:rPr lang="en-US" sz="2800" smtClean="0">
                <a:latin typeface="Times New Roman" pitchFamily="18" charset="0"/>
              </a:rPr>
              <a:t>	For example, if the </a:t>
            </a:r>
            <a:r>
              <a:rPr lang="en-US" sz="2800" b="1" smtClean="0">
                <a:latin typeface="Times New Roman" pitchFamily="18" charset="0"/>
              </a:rPr>
              <a:t>validity </a:t>
            </a:r>
            <a:r>
              <a:rPr lang="en-US" sz="2800" smtClean="0">
                <a:latin typeface="Times New Roman" pitchFamily="18" charset="0"/>
              </a:rPr>
              <a:t>and </a:t>
            </a:r>
            <a:r>
              <a:rPr lang="en-US" sz="2800" b="1" smtClean="0">
                <a:latin typeface="Times New Roman" pitchFamily="18" charset="0"/>
              </a:rPr>
              <a:t>amount of a claim</a:t>
            </a:r>
            <a:r>
              <a:rPr lang="en-US" sz="2800" smtClean="0">
                <a:latin typeface="Times New Roman" pitchFamily="18" charset="0"/>
              </a:rPr>
              <a:t> for damages under a legal action </a:t>
            </a:r>
            <a:r>
              <a:rPr lang="en-US" sz="2800" b="1" smtClean="0">
                <a:latin typeface="Times New Roman" pitchFamily="18" charset="0"/>
              </a:rPr>
              <a:t>against the enterprise</a:t>
            </a:r>
            <a:r>
              <a:rPr lang="en-US" sz="2800" smtClean="0">
                <a:latin typeface="Times New Roman" pitchFamily="18" charset="0"/>
              </a:rPr>
              <a:t> are </a:t>
            </a:r>
            <a:r>
              <a:rPr lang="en-US" sz="2800" b="1" smtClean="0">
                <a:latin typeface="Times New Roman" pitchFamily="18" charset="0"/>
              </a:rPr>
              <a:t>highly uncertain</a:t>
            </a:r>
            <a:r>
              <a:rPr lang="en-US" sz="2800" smtClean="0">
                <a:latin typeface="Times New Roman" pitchFamily="18" charset="0"/>
              </a:rPr>
              <a:t>, it may be </a:t>
            </a:r>
            <a:r>
              <a:rPr lang="en-US" sz="2800" b="1" smtClean="0">
                <a:latin typeface="Times New Roman" pitchFamily="18" charset="0"/>
              </a:rPr>
              <a:t>inappropriate</a:t>
            </a:r>
            <a:r>
              <a:rPr lang="en-US" sz="2800" smtClean="0">
                <a:latin typeface="Times New Roman" pitchFamily="18" charset="0"/>
              </a:rPr>
              <a:t> for the enterprise </a:t>
            </a:r>
            <a:r>
              <a:rPr lang="en-US" sz="2800" b="1" smtClean="0">
                <a:latin typeface="Times New Roman" pitchFamily="18" charset="0"/>
              </a:rPr>
              <a:t>to recognize the amount of the claim in the balance sheet</a:t>
            </a:r>
            <a:r>
              <a:rPr lang="en-US" sz="2800" smtClean="0">
                <a:latin typeface="Times New Roman" pitchFamily="18" charset="0"/>
              </a:rPr>
              <a:t>, although it may be </a:t>
            </a:r>
            <a:r>
              <a:rPr lang="en-US" sz="2800" b="1" smtClean="0">
                <a:latin typeface="Times New Roman" pitchFamily="18" charset="0"/>
              </a:rPr>
              <a:t>appropriate to disclose</a:t>
            </a:r>
            <a:r>
              <a:rPr lang="en-US" sz="2800" smtClean="0">
                <a:latin typeface="Times New Roman" pitchFamily="18" charset="0"/>
              </a:rPr>
              <a:t> the </a:t>
            </a:r>
            <a:r>
              <a:rPr lang="en-US" sz="2800" b="1" smtClean="0">
                <a:latin typeface="Times New Roman" pitchFamily="18" charset="0"/>
              </a:rPr>
              <a:t>amount</a:t>
            </a:r>
            <a:r>
              <a:rPr lang="en-US" sz="2800" smtClean="0">
                <a:latin typeface="Times New Roman" pitchFamily="18" charset="0"/>
              </a:rPr>
              <a:t> and </a:t>
            </a:r>
            <a:r>
              <a:rPr lang="en-US" sz="2800" b="1" smtClean="0">
                <a:latin typeface="Times New Roman" pitchFamily="18" charset="0"/>
              </a:rPr>
              <a:t>circumstances</a:t>
            </a:r>
            <a:r>
              <a:rPr lang="en-US" sz="2800" smtClean="0">
                <a:latin typeface="Times New Roman" pitchFamily="18" charset="0"/>
              </a:rPr>
              <a:t> of the claim.</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t>Faithful Representation</a:t>
            </a:r>
          </a:p>
        </p:txBody>
      </p:sp>
      <p:sp>
        <p:nvSpPr>
          <p:cNvPr id="19459"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mtClean="0"/>
              <a:t>	</a:t>
            </a:r>
            <a:r>
              <a:rPr lang="en-US" sz="2800" smtClean="0">
                <a:latin typeface="Times New Roman" pitchFamily="18" charset="0"/>
              </a:rPr>
              <a:t>To be reliable, information must represent faithfully the transactions and other events it either purports to represent or could reasonably be expected to represent. </a:t>
            </a:r>
          </a:p>
          <a:p>
            <a:pPr marL="0" indent="0" algn="just" eaLnBrk="1" hangingPunct="1">
              <a:lnSpc>
                <a:spcPct val="130000"/>
              </a:lnSpc>
              <a:buFontTx/>
              <a:buNone/>
            </a:pPr>
            <a:r>
              <a:rPr lang="en-US" sz="2800" smtClean="0">
                <a:latin typeface="Times New Roman" pitchFamily="18" charset="0"/>
              </a:rPr>
              <a:t>	Most financial information is </a:t>
            </a:r>
            <a:r>
              <a:rPr lang="en-US" sz="2800" b="1" smtClean="0">
                <a:latin typeface="Times New Roman" pitchFamily="18" charset="0"/>
              </a:rPr>
              <a:t>subject to some risk of being </a:t>
            </a:r>
            <a:r>
              <a:rPr lang="en-US" sz="2800" b="1" u="sng" smtClean="0">
                <a:latin typeface="Times New Roman" pitchFamily="18" charset="0"/>
              </a:rPr>
              <a:t>less than a faithful representation</a:t>
            </a:r>
            <a:r>
              <a:rPr lang="en-US" sz="2800" smtClean="0">
                <a:latin typeface="Times New Roman" pitchFamily="18" charset="0"/>
              </a:rPr>
              <a:t> of that which it purports to portray.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t>Faithful Representation</a:t>
            </a:r>
          </a:p>
        </p:txBody>
      </p:sp>
      <p:sp>
        <p:nvSpPr>
          <p:cNvPr id="20483"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mtClean="0"/>
              <a:t>	</a:t>
            </a:r>
            <a:r>
              <a:rPr lang="en-US" sz="2800" smtClean="0">
                <a:latin typeface="Times New Roman" pitchFamily="18" charset="0"/>
              </a:rPr>
              <a:t>This is </a:t>
            </a:r>
            <a:r>
              <a:rPr lang="en-US" sz="2800" b="1" smtClean="0">
                <a:latin typeface="Times New Roman" pitchFamily="18" charset="0"/>
              </a:rPr>
              <a:t>not due to bias</a:t>
            </a:r>
            <a:r>
              <a:rPr lang="en-US" sz="2800" smtClean="0">
                <a:latin typeface="Times New Roman" pitchFamily="18" charset="0"/>
              </a:rPr>
              <a:t>, but rather </a:t>
            </a:r>
            <a:r>
              <a:rPr lang="en-US" sz="2800" u="sng" smtClean="0">
                <a:latin typeface="Times New Roman" pitchFamily="18" charset="0"/>
              </a:rPr>
              <a:t>due to</a:t>
            </a:r>
            <a:r>
              <a:rPr lang="en-US" sz="2800" smtClean="0">
                <a:latin typeface="Times New Roman" pitchFamily="18" charset="0"/>
              </a:rPr>
              <a:t> </a:t>
            </a:r>
            <a:r>
              <a:rPr lang="en-US" sz="2800" b="1" smtClean="0">
                <a:latin typeface="Times New Roman" pitchFamily="18" charset="0"/>
              </a:rPr>
              <a:t>inherent difficulties</a:t>
            </a:r>
            <a:r>
              <a:rPr lang="en-US" sz="2800" smtClean="0">
                <a:latin typeface="Times New Roman" pitchFamily="18" charset="0"/>
              </a:rPr>
              <a:t> </a:t>
            </a:r>
            <a:r>
              <a:rPr lang="en-US" sz="2800" u="sng" smtClean="0">
                <a:latin typeface="Times New Roman" pitchFamily="18" charset="0"/>
              </a:rPr>
              <a:t>either</a:t>
            </a:r>
            <a:r>
              <a:rPr lang="en-US" sz="2800" smtClean="0">
                <a:latin typeface="Times New Roman" pitchFamily="18" charset="0"/>
              </a:rPr>
              <a:t> </a:t>
            </a:r>
          </a:p>
          <a:p>
            <a:pPr marL="0" indent="0" algn="just" eaLnBrk="1" hangingPunct="1">
              <a:lnSpc>
                <a:spcPct val="130000"/>
              </a:lnSpc>
              <a:buFontTx/>
              <a:buNone/>
            </a:pPr>
            <a:r>
              <a:rPr lang="en-US" sz="2800" smtClean="0">
                <a:latin typeface="Times New Roman" pitchFamily="18" charset="0"/>
              </a:rPr>
              <a:t>	(i)	</a:t>
            </a:r>
            <a:r>
              <a:rPr lang="en-US" sz="2800" b="1" u="sng" smtClean="0">
                <a:latin typeface="Times New Roman" pitchFamily="18" charset="0"/>
              </a:rPr>
              <a:t>in identifying the transactions and other events to be measured</a:t>
            </a:r>
            <a:r>
              <a:rPr lang="en-US" sz="2800" smtClean="0">
                <a:latin typeface="Times New Roman" pitchFamily="18" charset="0"/>
              </a:rPr>
              <a:t> or </a:t>
            </a:r>
          </a:p>
          <a:p>
            <a:pPr marL="0" indent="0" algn="just" eaLnBrk="1" hangingPunct="1">
              <a:lnSpc>
                <a:spcPct val="130000"/>
              </a:lnSpc>
              <a:buFontTx/>
              <a:buNone/>
            </a:pPr>
            <a:r>
              <a:rPr lang="en-US" sz="2800" smtClean="0">
                <a:latin typeface="Times New Roman" pitchFamily="18" charset="0"/>
              </a:rPr>
              <a:t>	(ii)  	</a:t>
            </a:r>
            <a:r>
              <a:rPr lang="en-US" sz="2800" b="1" smtClean="0">
                <a:latin typeface="Times New Roman" pitchFamily="18" charset="0"/>
              </a:rPr>
              <a:t>in devising </a:t>
            </a:r>
            <a:r>
              <a:rPr lang="en-US" sz="2800" smtClean="0">
                <a:latin typeface="Times New Roman" pitchFamily="18" charset="0"/>
              </a:rPr>
              <a:t>and</a:t>
            </a:r>
            <a:r>
              <a:rPr lang="en-US" sz="2800" b="1" smtClean="0">
                <a:latin typeface="Times New Roman" pitchFamily="18" charset="0"/>
              </a:rPr>
              <a:t> applying </a:t>
            </a:r>
            <a:r>
              <a:rPr lang="en-US" sz="2800" b="1" u="sng" smtClean="0">
                <a:latin typeface="Times New Roman" pitchFamily="18" charset="0"/>
              </a:rPr>
              <a:t>measurement </a:t>
            </a:r>
            <a:r>
              <a:rPr lang="en-US" sz="2800" u="sng" smtClean="0">
                <a:latin typeface="Times New Roman" pitchFamily="18" charset="0"/>
              </a:rPr>
              <a:t>and</a:t>
            </a:r>
            <a:r>
              <a:rPr lang="en-US" sz="2800" b="1" u="sng" smtClean="0">
                <a:latin typeface="Times New Roman" pitchFamily="18" charset="0"/>
              </a:rPr>
              <a:t> presentation techniques</a:t>
            </a:r>
            <a:r>
              <a:rPr lang="en-US" sz="2800" smtClean="0">
                <a:latin typeface="Times New Roman" pitchFamily="18" charset="0"/>
              </a:rPr>
              <a:t> </a:t>
            </a:r>
            <a:r>
              <a:rPr lang="en-US" sz="2800" u="sng" smtClean="0">
                <a:latin typeface="Times New Roman" pitchFamily="18" charset="0"/>
              </a:rPr>
              <a:t>that can convey messages that correspond with those transactions and events</a:t>
            </a:r>
            <a:r>
              <a:rPr lang="en-US" sz="2800" smtClean="0">
                <a:latin typeface="Times New Roman" pitchFamily="18" charset="0"/>
              </a:rPr>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t>Faithful Representation</a:t>
            </a:r>
          </a:p>
        </p:txBody>
      </p:sp>
      <p:sp>
        <p:nvSpPr>
          <p:cNvPr id="21507"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mtClean="0"/>
              <a:t>	</a:t>
            </a:r>
            <a:r>
              <a:rPr lang="en-US" sz="2800" smtClean="0">
                <a:latin typeface="Times New Roman" pitchFamily="18" charset="0"/>
              </a:rPr>
              <a:t>In certain cases, the measurement of the financial effects of items could be </a:t>
            </a:r>
            <a:r>
              <a:rPr lang="en-US" sz="2800" b="1" smtClean="0">
                <a:latin typeface="Times New Roman" pitchFamily="18" charset="0"/>
              </a:rPr>
              <a:t>so uncertain</a:t>
            </a:r>
            <a:r>
              <a:rPr lang="en-US" sz="2800" smtClean="0">
                <a:latin typeface="Times New Roman" pitchFamily="18" charset="0"/>
              </a:rPr>
              <a:t> that enterprises generally would not recognise them in the financial statements.</a:t>
            </a:r>
          </a:p>
          <a:p>
            <a:pPr marL="0" indent="0" algn="just" eaLnBrk="1" hangingPunct="1">
              <a:lnSpc>
                <a:spcPct val="130000"/>
              </a:lnSpc>
              <a:buFontTx/>
              <a:buNone/>
            </a:pPr>
            <a:r>
              <a:rPr lang="en-US" sz="2800" b="1" smtClean="0">
                <a:latin typeface="Times New Roman" pitchFamily="18" charset="0"/>
              </a:rPr>
              <a:t>Eexample</a:t>
            </a:r>
          </a:p>
          <a:p>
            <a:pPr marL="0" indent="0" algn="just" eaLnBrk="1" hangingPunct="1">
              <a:lnSpc>
                <a:spcPct val="130000"/>
              </a:lnSpc>
              <a:buFontTx/>
              <a:buNone/>
            </a:pPr>
            <a:r>
              <a:rPr lang="en-US" sz="2800" smtClean="0">
                <a:latin typeface="Times New Roman" pitchFamily="18" charset="0"/>
              </a:rPr>
              <a:t>	Although most enterprises generate goodwill internally over time, it is usually </a:t>
            </a:r>
            <a:r>
              <a:rPr lang="en-US" sz="2800" b="1" smtClean="0">
                <a:latin typeface="Times New Roman" pitchFamily="18" charset="0"/>
              </a:rPr>
              <a:t>difficult to identify</a:t>
            </a:r>
            <a:r>
              <a:rPr lang="en-US" sz="2800" smtClean="0">
                <a:latin typeface="Times New Roman" pitchFamily="18" charset="0"/>
              </a:rPr>
              <a:t> or </a:t>
            </a:r>
            <a:r>
              <a:rPr lang="en-US" sz="2800" b="1" smtClean="0">
                <a:latin typeface="Times New Roman" pitchFamily="18" charset="0"/>
              </a:rPr>
              <a:t>measure that goodwill</a:t>
            </a:r>
            <a:r>
              <a:rPr lang="en-US" sz="2800" smtClean="0">
                <a:latin typeface="Times New Roman" pitchFamily="18" charset="0"/>
              </a:rPr>
              <a:t> </a:t>
            </a:r>
            <a:r>
              <a:rPr lang="en-US" sz="2800" b="1" u="sng" smtClean="0">
                <a:latin typeface="Times New Roman" pitchFamily="18" charset="0"/>
              </a:rPr>
              <a:t>reliably</a:t>
            </a:r>
            <a:r>
              <a:rPr lang="en-US" sz="2800" smtClean="0">
                <a:latin typeface="Times New Roman" pitchFamily="18" charset="0"/>
              </a:rPr>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t>Faithful Representation</a:t>
            </a:r>
          </a:p>
        </p:txBody>
      </p:sp>
      <p:sp>
        <p:nvSpPr>
          <p:cNvPr id="22531"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mtClean="0"/>
              <a:t>	</a:t>
            </a:r>
          </a:p>
          <a:p>
            <a:pPr marL="0" indent="0" algn="just" eaLnBrk="1" hangingPunct="1">
              <a:lnSpc>
                <a:spcPct val="130000"/>
              </a:lnSpc>
              <a:buFontTx/>
              <a:buNone/>
            </a:pPr>
            <a:r>
              <a:rPr lang="en-US" smtClean="0"/>
              <a:t>	In other cases, however, it may be relevant to recognise items and to </a:t>
            </a:r>
            <a:r>
              <a:rPr lang="en-US" b="1" smtClean="0"/>
              <a:t>disclose the risk of error</a:t>
            </a:r>
            <a:r>
              <a:rPr lang="en-US" smtClean="0"/>
              <a:t> </a:t>
            </a:r>
            <a:r>
              <a:rPr lang="en-US" u="sng" smtClean="0"/>
              <a:t>surrounding their</a:t>
            </a:r>
            <a:r>
              <a:rPr lang="en-US" smtClean="0"/>
              <a:t> </a:t>
            </a:r>
            <a:r>
              <a:rPr lang="en-US" b="1" smtClean="0"/>
              <a:t>recognition </a:t>
            </a:r>
            <a:r>
              <a:rPr lang="en-US" smtClean="0"/>
              <a:t>and </a:t>
            </a:r>
            <a:r>
              <a:rPr lang="en-US" b="1" smtClean="0"/>
              <a:t>measurement.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latin typeface="Times New Roman" pitchFamily="18" charset="0"/>
              </a:rPr>
              <a:t>Substance Over Form</a:t>
            </a:r>
          </a:p>
        </p:txBody>
      </p:sp>
      <p:sp>
        <p:nvSpPr>
          <p:cNvPr id="23555"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mtClean="0"/>
              <a:t>	If information is to represent faithfully the transactions and other events that it purports to represent, it is necessary that they are </a:t>
            </a:r>
            <a:r>
              <a:rPr lang="en-US" b="1" smtClean="0"/>
              <a:t>accounted for</a:t>
            </a:r>
            <a:r>
              <a:rPr lang="en-US" smtClean="0"/>
              <a:t> and </a:t>
            </a:r>
            <a:r>
              <a:rPr lang="en-US" b="1" smtClean="0"/>
              <a:t>presented</a:t>
            </a:r>
            <a:r>
              <a:rPr lang="en-US" smtClean="0"/>
              <a:t> </a:t>
            </a:r>
            <a:r>
              <a:rPr lang="en-US" u="sng" smtClean="0"/>
              <a:t>in accordance with</a:t>
            </a:r>
            <a:r>
              <a:rPr lang="en-US" smtClean="0"/>
              <a:t> </a:t>
            </a:r>
            <a:r>
              <a:rPr lang="en-US" b="1" smtClean="0"/>
              <a:t>their substance</a:t>
            </a:r>
            <a:r>
              <a:rPr lang="en-US" smtClean="0"/>
              <a:t> and </a:t>
            </a:r>
            <a:r>
              <a:rPr lang="en-US" b="1" smtClean="0"/>
              <a:t>economic reality</a:t>
            </a:r>
            <a:r>
              <a:rPr lang="en-US" smtClean="0"/>
              <a:t> and </a:t>
            </a:r>
            <a:r>
              <a:rPr lang="en-US" b="1" smtClean="0"/>
              <a:t>not merely their legal form.</a:t>
            </a:r>
            <a:r>
              <a:rPr lang="en-US" smtClean="0"/>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latin typeface="Times New Roman" pitchFamily="18" charset="0"/>
              </a:rPr>
              <a:t>Substance Over Form</a:t>
            </a:r>
          </a:p>
        </p:txBody>
      </p:sp>
      <p:sp>
        <p:nvSpPr>
          <p:cNvPr id="24579"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z="2800" b="1" smtClean="0"/>
              <a:t>Example</a:t>
            </a:r>
          </a:p>
          <a:p>
            <a:pPr marL="0" indent="0" algn="just" eaLnBrk="1" hangingPunct="1">
              <a:lnSpc>
                <a:spcPct val="130000"/>
              </a:lnSpc>
              <a:buFontTx/>
              <a:buNone/>
            </a:pPr>
            <a:r>
              <a:rPr lang="en-US" smtClean="0"/>
              <a:t>Where rights and beneficial interest in an immovable property are transferred but the documentation and legal formalities are pending, the recording of acquisition/disposal (by the transferee and transferor respectively) would in substance represent the transaction entered into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latin typeface="Times New Roman" pitchFamily="18" charset="0"/>
              </a:rPr>
              <a:t>Neutrality</a:t>
            </a:r>
          </a:p>
        </p:txBody>
      </p:sp>
      <p:sp>
        <p:nvSpPr>
          <p:cNvPr id="25603"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mtClean="0">
                <a:latin typeface="Times New Roman" pitchFamily="18" charset="0"/>
              </a:rPr>
              <a:t>To be reliable, the information contained in financial statements must be </a:t>
            </a:r>
            <a:r>
              <a:rPr lang="en-US" b="1" smtClean="0">
                <a:latin typeface="Times New Roman" pitchFamily="18" charset="0"/>
              </a:rPr>
              <a:t>neutral</a:t>
            </a:r>
            <a:r>
              <a:rPr lang="en-US" smtClean="0">
                <a:latin typeface="Times New Roman" pitchFamily="18" charset="0"/>
              </a:rPr>
              <a:t>, that is, </a:t>
            </a:r>
            <a:r>
              <a:rPr lang="en-US" b="1" smtClean="0">
                <a:latin typeface="Times New Roman" pitchFamily="18" charset="0"/>
              </a:rPr>
              <a:t>free from bias</a:t>
            </a:r>
            <a:r>
              <a:rPr lang="en-US" smtClean="0">
                <a:latin typeface="Times New Roman" pitchFamily="18" charset="0"/>
              </a:rPr>
              <a:t>. </a:t>
            </a:r>
          </a:p>
          <a:p>
            <a:pPr marL="0" indent="0" algn="just" eaLnBrk="1" hangingPunct="1">
              <a:lnSpc>
                <a:spcPct val="130000"/>
              </a:lnSpc>
              <a:buFontTx/>
              <a:buNone/>
            </a:pPr>
            <a:r>
              <a:rPr lang="en-US" smtClean="0">
                <a:latin typeface="Times New Roman" pitchFamily="18" charset="0"/>
              </a:rPr>
              <a:t>Financial statements are </a:t>
            </a:r>
            <a:r>
              <a:rPr lang="en-US" b="1" smtClean="0">
                <a:latin typeface="Times New Roman" pitchFamily="18" charset="0"/>
              </a:rPr>
              <a:t>not neutral</a:t>
            </a:r>
            <a:r>
              <a:rPr lang="en-US" smtClean="0">
                <a:latin typeface="Times New Roman" pitchFamily="18" charset="0"/>
              </a:rPr>
              <a:t> if, by the selection or presentation of information, they influence the making of a decision or judgement </a:t>
            </a:r>
            <a:r>
              <a:rPr lang="en-US" b="1" u="sng" smtClean="0">
                <a:latin typeface="Times New Roman" pitchFamily="18" charset="0"/>
              </a:rPr>
              <a:t>in order to achieve a predetermined result or outcome.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0"/>
            <a:ext cx="8229600" cy="533400"/>
          </a:xfrm>
        </p:spPr>
        <p:txBody>
          <a:bodyPr>
            <a:normAutofit fontScale="90000"/>
          </a:bodyPr>
          <a:lstStyle/>
          <a:p>
            <a:pPr algn="ctr" eaLnBrk="1" fontAlgn="auto" hangingPunct="1">
              <a:spcAft>
                <a:spcPts val="0"/>
              </a:spcAft>
              <a:defRPr/>
            </a:pPr>
            <a:r>
              <a:rPr lang="en-US" sz="2800" b="1" dirty="0" smtClean="0"/>
              <a:t>Financial Statements- Meaning</a:t>
            </a:r>
            <a:r>
              <a:rPr lang="en-US" sz="4000" b="1" dirty="0" smtClean="0"/>
              <a:t> </a:t>
            </a:r>
          </a:p>
        </p:txBody>
      </p:sp>
      <p:sp>
        <p:nvSpPr>
          <p:cNvPr id="3075" name="Rectangle 3"/>
          <p:cNvSpPr>
            <a:spLocks noGrp="1" noChangeArrowheads="1"/>
          </p:cNvSpPr>
          <p:nvPr>
            <p:ph idx="1"/>
          </p:nvPr>
        </p:nvSpPr>
        <p:spPr>
          <a:xfrm>
            <a:off x="457200" y="762000"/>
            <a:ext cx="8229600" cy="5364163"/>
          </a:xfrm>
        </p:spPr>
        <p:txBody>
          <a:bodyPr>
            <a:normAutofit fontScale="92500"/>
          </a:bodyPr>
          <a:lstStyle/>
          <a:p>
            <a:pPr marL="420624" indent="-384048" algn="just" eaLnBrk="1" fontAlgn="auto" hangingPunct="1">
              <a:lnSpc>
                <a:spcPct val="140000"/>
              </a:lnSpc>
              <a:spcAft>
                <a:spcPts val="0"/>
              </a:spcAft>
              <a:buFontTx/>
              <a:buNone/>
              <a:defRPr/>
            </a:pPr>
            <a:r>
              <a:rPr lang="en-US" sz="1400" dirty="0" smtClean="0">
                <a:latin typeface="Times New Roman" pitchFamily="18" charset="0"/>
              </a:rPr>
              <a:t>	</a:t>
            </a:r>
            <a:r>
              <a:rPr lang="en-US" sz="2400" dirty="0" smtClean="0">
                <a:latin typeface="Times New Roman" pitchFamily="18" charset="0"/>
              </a:rPr>
              <a:t>A complete set of financial statements normally includes:</a:t>
            </a:r>
          </a:p>
          <a:p>
            <a:pPr marL="420624" indent="-384048" algn="just" eaLnBrk="1" fontAlgn="auto" hangingPunct="1">
              <a:lnSpc>
                <a:spcPct val="140000"/>
              </a:lnSpc>
              <a:spcAft>
                <a:spcPts val="0"/>
              </a:spcAft>
              <a:buFontTx/>
              <a:buNone/>
              <a:defRPr/>
            </a:pPr>
            <a:r>
              <a:rPr lang="en-US" sz="2400" dirty="0" smtClean="0">
                <a:latin typeface="Times New Roman" pitchFamily="18" charset="0"/>
              </a:rPr>
              <a:t>	</a:t>
            </a:r>
            <a:r>
              <a:rPr lang="en-US" sz="2400" dirty="0" err="1" smtClean="0">
                <a:latin typeface="Times New Roman" pitchFamily="18" charset="0"/>
              </a:rPr>
              <a:t>i</a:t>
            </a:r>
            <a:r>
              <a:rPr lang="en-US" sz="2400" dirty="0" smtClean="0">
                <a:latin typeface="Times New Roman" pitchFamily="18" charset="0"/>
              </a:rPr>
              <a:t>)	</a:t>
            </a:r>
            <a:r>
              <a:rPr lang="en-US" sz="2400" b="1" dirty="0" smtClean="0">
                <a:latin typeface="Times New Roman" pitchFamily="18" charset="0"/>
              </a:rPr>
              <a:t>Balance Sheet</a:t>
            </a:r>
            <a:r>
              <a:rPr lang="en-US" sz="2400" dirty="0" smtClean="0">
                <a:latin typeface="Times New Roman" pitchFamily="18" charset="0"/>
              </a:rPr>
              <a:t>, </a:t>
            </a:r>
          </a:p>
          <a:p>
            <a:pPr marL="420624" indent="-384048" algn="just" eaLnBrk="1" fontAlgn="auto" hangingPunct="1">
              <a:lnSpc>
                <a:spcPct val="140000"/>
              </a:lnSpc>
              <a:spcAft>
                <a:spcPts val="0"/>
              </a:spcAft>
              <a:buFontTx/>
              <a:buNone/>
              <a:defRPr/>
            </a:pPr>
            <a:r>
              <a:rPr lang="en-US" sz="2400" dirty="0" smtClean="0">
                <a:latin typeface="Times New Roman" pitchFamily="18" charset="0"/>
              </a:rPr>
              <a:t>	ii)	</a:t>
            </a:r>
            <a:r>
              <a:rPr lang="en-US" sz="2400" b="1" dirty="0" smtClean="0">
                <a:latin typeface="Times New Roman" pitchFamily="18" charset="0"/>
              </a:rPr>
              <a:t>Statement of Profit and Loss</a:t>
            </a:r>
            <a:r>
              <a:rPr lang="en-US" sz="2400" dirty="0" smtClean="0">
                <a:latin typeface="Times New Roman" pitchFamily="18" charset="0"/>
              </a:rPr>
              <a:t> (Also known as ‘Income Statement’), </a:t>
            </a:r>
          </a:p>
          <a:p>
            <a:pPr marL="420624" indent="-384048" algn="just" eaLnBrk="1" fontAlgn="auto" hangingPunct="1">
              <a:lnSpc>
                <a:spcPct val="140000"/>
              </a:lnSpc>
              <a:spcAft>
                <a:spcPts val="0"/>
              </a:spcAft>
              <a:buFontTx/>
              <a:buNone/>
              <a:defRPr/>
            </a:pPr>
            <a:r>
              <a:rPr lang="en-US" sz="2400" dirty="0" smtClean="0">
                <a:latin typeface="Times New Roman" pitchFamily="18" charset="0"/>
              </a:rPr>
              <a:t>	iii)	</a:t>
            </a:r>
            <a:r>
              <a:rPr lang="en-US" sz="2400" b="1" dirty="0" smtClean="0">
                <a:latin typeface="Times New Roman" pitchFamily="18" charset="0"/>
              </a:rPr>
              <a:t>Cash Flow Statement</a:t>
            </a:r>
            <a:r>
              <a:rPr lang="en-US" sz="2400" dirty="0" smtClean="0">
                <a:latin typeface="Times New Roman" pitchFamily="18" charset="0"/>
              </a:rPr>
              <a:t> and </a:t>
            </a:r>
          </a:p>
          <a:p>
            <a:pPr marL="420624" indent="-384048" algn="just" eaLnBrk="1" fontAlgn="auto" hangingPunct="1">
              <a:lnSpc>
                <a:spcPct val="140000"/>
              </a:lnSpc>
              <a:spcAft>
                <a:spcPts val="0"/>
              </a:spcAft>
              <a:buFontTx/>
              <a:buNone/>
              <a:defRPr/>
            </a:pPr>
            <a:r>
              <a:rPr lang="en-US" sz="2400" dirty="0" smtClean="0">
                <a:latin typeface="Times New Roman" pitchFamily="18" charset="0"/>
              </a:rPr>
              <a:t>	iv)	</a:t>
            </a:r>
            <a:r>
              <a:rPr lang="en-US" sz="2400" b="1" dirty="0" smtClean="0">
                <a:latin typeface="Times New Roman" pitchFamily="18" charset="0"/>
              </a:rPr>
              <a:t>Notes</a:t>
            </a:r>
            <a:r>
              <a:rPr lang="en-US" sz="2400" dirty="0" smtClean="0">
                <a:latin typeface="Times New Roman" pitchFamily="18" charset="0"/>
              </a:rPr>
              <a:t> and </a:t>
            </a:r>
            <a:r>
              <a:rPr lang="en-US" sz="2400" b="1" dirty="0" smtClean="0">
                <a:latin typeface="Times New Roman" pitchFamily="18" charset="0"/>
              </a:rPr>
              <a:t>Other Statements</a:t>
            </a:r>
            <a:r>
              <a:rPr lang="en-US" sz="2400" dirty="0" smtClean="0">
                <a:latin typeface="Times New Roman" pitchFamily="18" charset="0"/>
              </a:rPr>
              <a:t> and </a:t>
            </a:r>
            <a:r>
              <a:rPr lang="en-US" sz="2400" b="1" dirty="0" smtClean="0">
                <a:latin typeface="Times New Roman" pitchFamily="18" charset="0"/>
              </a:rPr>
              <a:t>Explanatory Material</a:t>
            </a:r>
            <a:r>
              <a:rPr lang="en-US" sz="2400" dirty="0" smtClean="0">
                <a:latin typeface="Times New Roman" pitchFamily="18" charset="0"/>
              </a:rPr>
              <a:t> which are 	an integral part of the financial statements. </a:t>
            </a:r>
          </a:p>
          <a:p>
            <a:pPr marL="420624" indent="-384048" algn="just" eaLnBrk="1" fontAlgn="auto" hangingPunct="1">
              <a:lnSpc>
                <a:spcPct val="140000"/>
              </a:lnSpc>
              <a:spcAft>
                <a:spcPts val="0"/>
              </a:spcAft>
              <a:buFontTx/>
              <a:buNone/>
              <a:defRPr/>
            </a:pPr>
            <a:r>
              <a:rPr lang="en-US" sz="2400" dirty="0" smtClean="0">
                <a:latin typeface="Times New Roman" pitchFamily="18" charset="0"/>
              </a:rPr>
              <a:t>	v)	</a:t>
            </a:r>
            <a:r>
              <a:rPr lang="en-US" sz="2400" b="1" dirty="0" smtClean="0">
                <a:latin typeface="Times New Roman" pitchFamily="18" charset="0"/>
              </a:rPr>
              <a:t>Supplementary Schedules</a:t>
            </a:r>
            <a:r>
              <a:rPr lang="en-US" sz="2400" dirty="0" smtClean="0">
                <a:latin typeface="Times New Roman" pitchFamily="18" charset="0"/>
              </a:rPr>
              <a:t> and </a:t>
            </a:r>
            <a:r>
              <a:rPr lang="en-US" sz="2400" b="1" dirty="0" smtClean="0">
                <a:latin typeface="Times New Roman" pitchFamily="18" charset="0"/>
              </a:rPr>
              <a:t>Information</a:t>
            </a:r>
            <a:r>
              <a:rPr lang="en-US" sz="2400" dirty="0" smtClean="0">
                <a:latin typeface="Times New Roman" pitchFamily="18" charset="0"/>
              </a:rPr>
              <a:t> (e.g., financial 	information about </a:t>
            </a:r>
            <a:r>
              <a:rPr lang="en-US" sz="2400" u="sng" dirty="0" smtClean="0">
                <a:latin typeface="Times New Roman" pitchFamily="18" charset="0"/>
              </a:rPr>
              <a:t>business and geographical segments</a:t>
            </a:r>
            <a:r>
              <a:rPr lang="en-US" sz="2400" dirty="0" smtClean="0">
                <a:latin typeface="Times New Roman" pitchFamily="18" charset="0"/>
              </a:rPr>
              <a:t>, and 	disclosures about the effects of changing prices).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dirty="0" smtClean="0"/>
              <a:t>Prudence</a:t>
            </a:r>
          </a:p>
        </p:txBody>
      </p:sp>
      <p:sp>
        <p:nvSpPr>
          <p:cNvPr id="26627"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mtClean="0">
                <a:latin typeface="Times New Roman" pitchFamily="18" charset="0"/>
              </a:rPr>
              <a:t>Prudence is the </a:t>
            </a:r>
            <a:r>
              <a:rPr lang="en-US" b="1" smtClean="0">
                <a:latin typeface="Times New Roman" pitchFamily="18" charset="0"/>
              </a:rPr>
              <a:t>inclusion</a:t>
            </a:r>
            <a:r>
              <a:rPr lang="en-US" smtClean="0">
                <a:latin typeface="Times New Roman" pitchFamily="18" charset="0"/>
              </a:rPr>
              <a:t> of </a:t>
            </a:r>
            <a:r>
              <a:rPr lang="en-US" b="1" smtClean="0">
                <a:latin typeface="Times New Roman" pitchFamily="18" charset="0"/>
              </a:rPr>
              <a:t>a degree of caution</a:t>
            </a:r>
            <a:r>
              <a:rPr lang="en-US" smtClean="0">
                <a:latin typeface="Times New Roman" pitchFamily="18" charset="0"/>
              </a:rPr>
              <a:t> </a:t>
            </a:r>
            <a:r>
              <a:rPr lang="en-US" u="sng" smtClean="0">
                <a:latin typeface="Times New Roman" pitchFamily="18" charset="0"/>
              </a:rPr>
              <a:t>in the exercise of the judgements</a:t>
            </a:r>
            <a:r>
              <a:rPr lang="en-US" smtClean="0">
                <a:latin typeface="Times New Roman" pitchFamily="18" charset="0"/>
              </a:rPr>
              <a:t> </a:t>
            </a:r>
            <a:r>
              <a:rPr lang="en-US" u="sng" smtClean="0">
                <a:latin typeface="Times New Roman" pitchFamily="18" charset="0"/>
              </a:rPr>
              <a:t>needed in making the estimates</a:t>
            </a:r>
            <a:r>
              <a:rPr lang="en-US" smtClean="0">
                <a:latin typeface="Times New Roman" pitchFamily="18" charset="0"/>
              </a:rPr>
              <a:t> </a:t>
            </a:r>
            <a:r>
              <a:rPr lang="en-US" u="sng" smtClean="0">
                <a:latin typeface="Times New Roman" pitchFamily="18" charset="0"/>
              </a:rPr>
              <a:t>required under conditions of uncertainty</a:t>
            </a:r>
            <a:r>
              <a:rPr lang="en-US" smtClean="0">
                <a:latin typeface="Times New Roman" pitchFamily="18" charset="0"/>
              </a:rPr>
              <a:t>. </a:t>
            </a:r>
          </a:p>
          <a:p>
            <a:pPr marL="0" indent="0" algn="just" eaLnBrk="1" hangingPunct="1">
              <a:lnSpc>
                <a:spcPct val="130000"/>
              </a:lnSpc>
              <a:buFontTx/>
              <a:buNone/>
            </a:pPr>
            <a:r>
              <a:rPr lang="en-US" smtClean="0">
                <a:latin typeface="Times New Roman" pitchFamily="18" charset="0"/>
              </a:rPr>
              <a:t> The objective is to ensure that </a:t>
            </a:r>
          </a:p>
          <a:p>
            <a:pPr marL="0" indent="0" algn="just" eaLnBrk="1" hangingPunct="1">
              <a:lnSpc>
                <a:spcPct val="130000"/>
              </a:lnSpc>
            </a:pPr>
            <a:r>
              <a:rPr lang="en-US" b="1" smtClean="0">
                <a:latin typeface="Times New Roman" pitchFamily="18" charset="0"/>
              </a:rPr>
              <a:t>Assets</a:t>
            </a:r>
            <a:r>
              <a:rPr lang="en-US" smtClean="0">
                <a:latin typeface="Times New Roman" pitchFamily="18" charset="0"/>
              </a:rPr>
              <a:t> or </a:t>
            </a:r>
            <a:r>
              <a:rPr lang="en-US" b="1" smtClean="0">
                <a:latin typeface="Times New Roman" pitchFamily="18" charset="0"/>
              </a:rPr>
              <a:t>income</a:t>
            </a:r>
            <a:r>
              <a:rPr lang="en-US" smtClean="0">
                <a:latin typeface="Times New Roman" pitchFamily="18" charset="0"/>
              </a:rPr>
              <a:t> </a:t>
            </a:r>
            <a:r>
              <a:rPr lang="en-US" u="sng" smtClean="0">
                <a:latin typeface="Times New Roman" pitchFamily="18" charset="0"/>
              </a:rPr>
              <a:t>are not overstated</a:t>
            </a:r>
            <a:r>
              <a:rPr lang="en-US" smtClean="0">
                <a:latin typeface="Times New Roman" pitchFamily="18" charset="0"/>
              </a:rPr>
              <a:t> and </a:t>
            </a:r>
          </a:p>
          <a:p>
            <a:pPr marL="0" indent="0" algn="just" eaLnBrk="1" hangingPunct="1">
              <a:lnSpc>
                <a:spcPct val="130000"/>
              </a:lnSpc>
            </a:pPr>
            <a:r>
              <a:rPr lang="en-US" b="1" smtClean="0">
                <a:latin typeface="Times New Roman" pitchFamily="18" charset="0"/>
              </a:rPr>
              <a:t>Liabilities</a:t>
            </a:r>
            <a:r>
              <a:rPr lang="en-US" smtClean="0">
                <a:latin typeface="Times New Roman" pitchFamily="18" charset="0"/>
              </a:rPr>
              <a:t> or </a:t>
            </a:r>
            <a:r>
              <a:rPr lang="en-US" b="1" smtClean="0">
                <a:latin typeface="Times New Roman" pitchFamily="18" charset="0"/>
              </a:rPr>
              <a:t>expenses</a:t>
            </a:r>
            <a:r>
              <a:rPr lang="en-US" smtClean="0">
                <a:latin typeface="Times New Roman" pitchFamily="18" charset="0"/>
              </a:rPr>
              <a:t> </a:t>
            </a:r>
            <a:r>
              <a:rPr lang="en-US" u="sng" smtClean="0">
                <a:latin typeface="Times New Roman" pitchFamily="18" charset="0"/>
              </a:rPr>
              <a:t>are not understated</a:t>
            </a:r>
            <a:r>
              <a:rPr lang="en-US" smtClean="0">
                <a:latin typeface="Times New Roman" pitchFamily="18" charset="0"/>
              </a:rPr>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t>Prudence</a:t>
            </a:r>
          </a:p>
        </p:txBody>
      </p:sp>
      <p:sp>
        <p:nvSpPr>
          <p:cNvPr id="27651"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z="2800" smtClean="0">
                <a:latin typeface="Times New Roman" pitchFamily="18" charset="0"/>
              </a:rPr>
              <a:t>However, the exercise </a:t>
            </a:r>
            <a:r>
              <a:rPr lang="en-US" sz="2800" b="1" smtClean="0">
                <a:latin typeface="Times New Roman" pitchFamily="18" charset="0"/>
              </a:rPr>
              <a:t>of prudence does not allow</a:t>
            </a:r>
            <a:r>
              <a:rPr lang="en-US" sz="2800" smtClean="0">
                <a:latin typeface="Times New Roman" pitchFamily="18" charset="0"/>
              </a:rPr>
              <a:t>, for example, the </a:t>
            </a:r>
            <a:r>
              <a:rPr lang="en-US" sz="2800" b="1" smtClean="0">
                <a:latin typeface="Times New Roman" pitchFamily="18" charset="0"/>
              </a:rPr>
              <a:t>creation of hidden reserves</a:t>
            </a:r>
            <a:r>
              <a:rPr lang="en-US" sz="2800" smtClean="0">
                <a:latin typeface="Times New Roman" pitchFamily="18" charset="0"/>
              </a:rPr>
              <a:t> or </a:t>
            </a:r>
            <a:r>
              <a:rPr lang="en-US" sz="2800" b="1" smtClean="0">
                <a:latin typeface="Times New Roman" pitchFamily="18" charset="0"/>
              </a:rPr>
              <a:t>excessive provisions. </a:t>
            </a:r>
          </a:p>
          <a:p>
            <a:pPr marL="0" indent="0" algn="just" eaLnBrk="1" hangingPunct="1">
              <a:lnSpc>
                <a:spcPct val="130000"/>
              </a:lnSpc>
              <a:buFontTx/>
              <a:buNone/>
            </a:pPr>
            <a:r>
              <a:rPr lang="en-US" sz="2800" smtClean="0">
                <a:latin typeface="Times New Roman" pitchFamily="18" charset="0"/>
              </a:rPr>
              <a:t>The deliberate understatement of assets or income, or the deliberate overstatement of liabilities or expenses is not allowed because the financial statements would then </a:t>
            </a:r>
            <a:r>
              <a:rPr lang="en-US" sz="2800" b="1" smtClean="0">
                <a:latin typeface="Times New Roman" pitchFamily="18" charset="0"/>
              </a:rPr>
              <a:t>not be neutral</a:t>
            </a:r>
            <a:r>
              <a:rPr lang="en-US" sz="2800" smtClean="0">
                <a:latin typeface="Times New Roman" pitchFamily="18" charset="0"/>
              </a:rPr>
              <a:t> and, therefore, would </a:t>
            </a:r>
            <a:r>
              <a:rPr lang="en-US" sz="2800" b="1" smtClean="0">
                <a:latin typeface="Times New Roman" pitchFamily="18" charset="0"/>
              </a:rPr>
              <a:t>lose the quality of reliability</a:t>
            </a:r>
            <a:r>
              <a:rPr lang="en-US" sz="2800" smtClean="0">
                <a:latin typeface="Times New Roman" pitchFamily="18" charset="0"/>
              </a:rPr>
              <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t>Completeness</a:t>
            </a:r>
          </a:p>
        </p:txBody>
      </p:sp>
      <p:sp>
        <p:nvSpPr>
          <p:cNvPr id="28675"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mtClean="0">
                <a:latin typeface="Times New Roman" pitchFamily="18" charset="0"/>
              </a:rPr>
              <a:t>To be reliable, the information in financial statements </a:t>
            </a:r>
            <a:r>
              <a:rPr lang="en-US" b="1" smtClean="0">
                <a:latin typeface="Times New Roman" pitchFamily="18" charset="0"/>
              </a:rPr>
              <a:t>must be complete</a:t>
            </a:r>
            <a:r>
              <a:rPr lang="en-US" smtClean="0">
                <a:latin typeface="Times New Roman" pitchFamily="18" charset="0"/>
              </a:rPr>
              <a:t> </a:t>
            </a:r>
            <a:r>
              <a:rPr lang="en-US" u="sng" smtClean="0">
                <a:latin typeface="Times New Roman" pitchFamily="18" charset="0"/>
              </a:rPr>
              <a:t>within the bounds</a:t>
            </a:r>
            <a:r>
              <a:rPr lang="en-US" smtClean="0">
                <a:latin typeface="Times New Roman" pitchFamily="18" charset="0"/>
              </a:rPr>
              <a:t> of </a:t>
            </a:r>
            <a:r>
              <a:rPr lang="en-US" b="1" smtClean="0">
                <a:latin typeface="Times New Roman" pitchFamily="18" charset="0"/>
              </a:rPr>
              <a:t>materiality</a:t>
            </a:r>
            <a:r>
              <a:rPr lang="en-US" smtClean="0">
                <a:latin typeface="Times New Roman" pitchFamily="18" charset="0"/>
              </a:rPr>
              <a:t> and </a:t>
            </a:r>
            <a:r>
              <a:rPr lang="en-US" b="1" smtClean="0">
                <a:latin typeface="Times New Roman" pitchFamily="18" charset="0"/>
              </a:rPr>
              <a:t>cost</a:t>
            </a:r>
            <a:r>
              <a:rPr lang="en-US" smtClean="0">
                <a:latin typeface="Times New Roman" pitchFamily="18" charset="0"/>
              </a:rPr>
              <a:t>. </a:t>
            </a:r>
          </a:p>
          <a:p>
            <a:pPr marL="0" indent="0" algn="just" eaLnBrk="1" hangingPunct="1">
              <a:lnSpc>
                <a:spcPct val="130000"/>
              </a:lnSpc>
              <a:buFontTx/>
              <a:buNone/>
            </a:pPr>
            <a:r>
              <a:rPr lang="en-US" smtClean="0">
                <a:latin typeface="Times New Roman" pitchFamily="18" charset="0"/>
              </a:rPr>
              <a:t>An </a:t>
            </a:r>
            <a:r>
              <a:rPr lang="en-US" b="1" smtClean="0">
                <a:latin typeface="Times New Roman" pitchFamily="18" charset="0"/>
              </a:rPr>
              <a:t>omission </a:t>
            </a:r>
            <a:r>
              <a:rPr lang="en-US" smtClean="0">
                <a:latin typeface="Times New Roman" pitchFamily="18" charset="0"/>
              </a:rPr>
              <a:t>can cause information to be </a:t>
            </a:r>
            <a:r>
              <a:rPr lang="en-US" b="1" smtClean="0">
                <a:latin typeface="Times New Roman" pitchFamily="18" charset="0"/>
              </a:rPr>
              <a:t>false</a:t>
            </a:r>
            <a:r>
              <a:rPr lang="en-US" smtClean="0">
                <a:latin typeface="Times New Roman" pitchFamily="18" charset="0"/>
              </a:rPr>
              <a:t> or </a:t>
            </a:r>
            <a:r>
              <a:rPr lang="en-US" b="1" smtClean="0">
                <a:latin typeface="Times New Roman" pitchFamily="18" charset="0"/>
              </a:rPr>
              <a:t>misleading</a:t>
            </a:r>
            <a:r>
              <a:rPr lang="en-US" smtClean="0">
                <a:latin typeface="Times New Roman" pitchFamily="18" charset="0"/>
              </a:rPr>
              <a:t> and thus </a:t>
            </a:r>
            <a:r>
              <a:rPr lang="en-US" b="1" smtClean="0">
                <a:latin typeface="Times New Roman" pitchFamily="18" charset="0"/>
              </a:rPr>
              <a:t>unreliable</a:t>
            </a:r>
            <a:r>
              <a:rPr lang="en-US" smtClean="0">
                <a:latin typeface="Times New Roman" pitchFamily="18" charset="0"/>
              </a:rPr>
              <a:t> and </a:t>
            </a:r>
            <a:r>
              <a:rPr lang="en-US" b="1" smtClean="0">
                <a:latin typeface="Times New Roman" pitchFamily="18" charset="0"/>
              </a:rPr>
              <a:t>deficient in terms of its relevance</a:t>
            </a:r>
            <a:r>
              <a:rPr lang="en-US" smtClean="0">
                <a:latin typeface="Times New Roman" pitchFamily="18" charset="0"/>
              </a:rPr>
              <a: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t>Comparability</a:t>
            </a:r>
            <a:r>
              <a:rPr lang="en-US" sz="3200" smtClean="0"/>
              <a:t> </a:t>
            </a:r>
          </a:p>
        </p:txBody>
      </p:sp>
      <p:sp>
        <p:nvSpPr>
          <p:cNvPr id="29699"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mtClean="0">
                <a:latin typeface="Times New Roman" pitchFamily="18" charset="0"/>
              </a:rPr>
              <a:t>Users must be able to compare the financial statements of an enterprise </a:t>
            </a:r>
            <a:r>
              <a:rPr lang="en-US" u="sng" smtClean="0">
                <a:latin typeface="Times New Roman" pitchFamily="18" charset="0"/>
              </a:rPr>
              <a:t>through time</a:t>
            </a:r>
            <a:r>
              <a:rPr lang="en-US" smtClean="0">
                <a:latin typeface="Times New Roman" pitchFamily="18" charset="0"/>
              </a:rPr>
              <a:t> in order to identify </a:t>
            </a:r>
            <a:r>
              <a:rPr lang="en-US" b="1" smtClean="0">
                <a:latin typeface="Times New Roman" pitchFamily="18" charset="0"/>
              </a:rPr>
              <a:t>trends in its financial position, performance</a:t>
            </a:r>
            <a:r>
              <a:rPr lang="en-US" smtClean="0">
                <a:latin typeface="Times New Roman" pitchFamily="18" charset="0"/>
              </a:rPr>
              <a:t> and </a:t>
            </a:r>
            <a:r>
              <a:rPr lang="en-US" b="1" smtClean="0">
                <a:latin typeface="Times New Roman" pitchFamily="18" charset="0"/>
              </a:rPr>
              <a:t>cash flows</a:t>
            </a:r>
            <a:r>
              <a:rPr lang="en-US" smtClean="0">
                <a:latin typeface="Times New Roman" pitchFamily="18" charset="0"/>
              </a:rPr>
              <a:t>. </a:t>
            </a:r>
          </a:p>
          <a:p>
            <a:pPr marL="0" indent="0" algn="just" eaLnBrk="1" hangingPunct="1">
              <a:lnSpc>
                <a:spcPct val="130000"/>
              </a:lnSpc>
              <a:buFontTx/>
              <a:buNone/>
            </a:pPr>
            <a:r>
              <a:rPr lang="en-US" smtClean="0">
                <a:latin typeface="Times New Roman" pitchFamily="18" charset="0"/>
              </a:rPr>
              <a:t>Users must also be able to compare the financial statements of different enterprises in order to evaluate their </a:t>
            </a:r>
            <a:r>
              <a:rPr lang="en-US" b="1" smtClean="0">
                <a:latin typeface="Times New Roman" pitchFamily="18" charset="0"/>
              </a:rPr>
              <a:t>relative financial position, performance and cash flows.</a:t>
            </a:r>
            <a:r>
              <a:rPr lang="en-US" smtClean="0">
                <a:latin typeface="Times New Roman" pitchFamily="18" charset="0"/>
              </a:rPr>
              <a:t>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t>Comparability</a:t>
            </a:r>
            <a:r>
              <a:rPr lang="en-US" sz="3200" smtClean="0"/>
              <a:t> </a:t>
            </a:r>
          </a:p>
        </p:txBody>
      </p:sp>
      <p:sp>
        <p:nvSpPr>
          <p:cNvPr id="30723"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mtClean="0">
                <a:latin typeface="Times New Roman" pitchFamily="18" charset="0"/>
              </a:rPr>
              <a:t>Hence, the </a:t>
            </a:r>
            <a:r>
              <a:rPr lang="en-US" b="1" smtClean="0">
                <a:latin typeface="Times New Roman" pitchFamily="18" charset="0"/>
              </a:rPr>
              <a:t>measurement</a:t>
            </a:r>
            <a:r>
              <a:rPr lang="en-US" smtClean="0">
                <a:latin typeface="Times New Roman" pitchFamily="18" charset="0"/>
              </a:rPr>
              <a:t> and </a:t>
            </a:r>
            <a:r>
              <a:rPr lang="en-US" b="1" smtClean="0">
                <a:latin typeface="Times New Roman" pitchFamily="18" charset="0"/>
              </a:rPr>
              <a:t>display </a:t>
            </a:r>
            <a:r>
              <a:rPr lang="en-US" smtClean="0">
                <a:latin typeface="Times New Roman" pitchFamily="18" charset="0"/>
              </a:rPr>
              <a:t>of the financial effects of like transactions and other events </a:t>
            </a:r>
            <a:r>
              <a:rPr lang="en-US" u="sng" smtClean="0">
                <a:latin typeface="Times New Roman" pitchFamily="18" charset="0"/>
              </a:rPr>
              <a:t>must be carried out</a:t>
            </a:r>
            <a:endParaRPr lang="en-US" smtClean="0">
              <a:latin typeface="Times New Roman" pitchFamily="18" charset="0"/>
            </a:endParaRPr>
          </a:p>
          <a:p>
            <a:pPr marL="0" indent="0" algn="just" eaLnBrk="1" hangingPunct="1">
              <a:lnSpc>
                <a:spcPct val="130000"/>
              </a:lnSpc>
              <a:buFontTx/>
              <a:buNone/>
            </a:pPr>
            <a:r>
              <a:rPr lang="en-US" smtClean="0">
                <a:latin typeface="Times New Roman" pitchFamily="18" charset="0"/>
              </a:rPr>
              <a:t>a)		 </a:t>
            </a:r>
            <a:r>
              <a:rPr lang="en-US" b="1" smtClean="0">
                <a:latin typeface="Times New Roman" pitchFamily="18" charset="0"/>
              </a:rPr>
              <a:t>in a consistent way</a:t>
            </a:r>
            <a:r>
              <a:rPr lang="en-US" smtClean="0">
                <a:latin typeface="Times New Roman" pitchFamily="18" charset="0"/>
              </a:rPr>
              <a:t> </a:t>
            </a:r>
            <a:r>
              <a:rPr lang="en-US" u="sng" smtClean="0">
                <a:latin typeface="Times New Roman" pitchFamily="18" charset="0"/>
              </a:rPr>
              <a:t>throughout an enterprise</a:t>
            </a:r>
            <a:r>
              <a:rPr lang="en-US" smtClean="0">
                <a:latin typeface="Times New Roman" pitchFamily="18" charset="0"/>
              </a:rPr>
              <a:t> and </a:t>
            </a:r>
            <a:r>
              <a:rPr lang="en-US" u="sng" smtClean="0">
                <a:latin typeface="Times New Roman" pitchFamily="18" charset="0"/>
              </a:rPr>
              <a:t>over time for that enterprise</a:t>
            </a:r>
            <a:r>
              <a:rPr lang="en-US" smtClean="0">
                <a:latin typeface="Times New Roman" pitchFamily="18" charset="0"/>
              </a:rPr>
              <a:t> and </a:t>
            </a:r>
          </a:p>
          <a:p>
            <a:pPr marL="0" indent="0" algn="just" eaLnBrk="1" hangingPunct="1">
              <a:lnSpc>
                <a:spcPct val="130000"/>
              </a:lnSpc>
              <a:buFontTx/>
              <a:buNone/>
            </a:pPr>
            <a:r>
              <a:rPr lang="en-US" smtClean="0">
                <a:latin typeface="Times New Roman" pitchFamily="18" charset="0"/>
              </a:rPr>
              <a:t>b)</a:t>
            </a:r>
            <a:r>
              <a:rPr lang="en-US" b="1" smtClean="0">
                <a:latin typeface="Times New Roman" pitchFamily="18" charset="0"/>
              </a:rPr>
              <a:t>		in a consistent way</a:t>
            </a:r>
            <a:r>
              <a:rPr lang="en-US" smtClean="0">
                <a:latin typeface="Times New Roman" pitchFamily="18" charset="0"/>
              </a:rPr>
              <a:t> </a:t>
            </a:r>
            <a:r>
              <a:rPr lang="en-US" u="sng" smtClean="0">
                <a:latin typeface="Times New Roman" pitchFamily="18" charset="0"/>
              </a:rPr>
              <a:t>for different enterprises</a:t>
            </a:r>
            <a:r>
              <a:rPr lang="en-US" smtClean="0">
                <a:latin typeface="Times New Roman" pitchFamily="18" charset="0"/>
              </a:rPr>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t>Comparability</a:t>
            </a:r>
            <a:r>
              <a:rPr lang="en-US" sz="3200" smtClean="0"/>
              <a:t> </a:t>
            </a:r>
          </a:p>
        </p:txBody>
      </p:sp>
      <p:sp>
        <p:nvSpPr>
          <p:cNvPr id="31747"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z="2800" smtClean="0"/>
              <a:t>Compliance with Accounting Standards, including the disclosure of the accounting policies used by the enterprise, helps to achieve comparability. </a:t>
            </a:r>
          </a:p>
          <a:p>
            <a:pPr marL="0" indent="0" algn="just" eaLnBrk="1" hangingPunct="1">
              <a:lnSpc>
                <a:spcPct val="130000"/>
              </a:lnSpc>
              <a:buFontTx/>
              <a:buNone/>
            </a:pPr>
            <a:r>
              <a:rPr lang="en-US" sz="2800" smtClean="0"/>
              <a:t>It is important that the financial statements show corresponding information for the preceding period(s) so that users wish to compare the financial position, performance and cash flows of an enterprise over time.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t>Comparability</a:t>
            </a:r>
            <a:r>
              <a:rPr lang="en-US" sz="3200" smtClean="0"/>
              <a:t> </a:t>
            </a:r>
          </a:p>
        </p:txBody>
      </p:sp>
      <p:sp>
        <p:nvSpPr>
          <p:cNvPr id="32771" name="Rectangle 3"/>
          <p:cNvSpPr>
            <a:spLocks noGrp="1" noChangeArrowheads="1"/>
          </p:cNvSpPr>
          <p:nvPr>
            <p:ph idx="1"/>
          </p:nvPr>
        </p:nvSpPr>
        <p:spPr>
          <a:xfrm>
            <a:off x="457200" y="685800"/>
            <a:ext cx="8229600" cy="5791200"/>
          </a:xfrm>
        </p:spPr>
        <p:txBody>
          <a:bodyPr/>
          <a:lstStyle/>
          <a:p>
            <a:pPr marL="0" indent="0" algn="just" eaLnBrk="1" hangingPunct="1">
              <a:lnSpc>
                <a:spcPct val="130000"/>
              </a:lnSpc>
              <a:buFontTx/>
              <a:buNone/>
            </a:pPr>
            <a:r>
              <a:rPr lang="en-US" smtClean="0">
                <a:latin typeface="Times New Roman" pitchFamily="18" charset="0"/>
              </a:rPr>
              <a:t>The need for comparability </a:t>
            </a:r>
            <a:r>
              <a:rPr lang="en-US" b="1" smtClean="0">
                <a:latin typeface="Times New Roman" pitchFamily="18" charset="0"/>
              </a:rPr>
              <a:t>should not be confused with mere uniformity</a:t>
            </a:r>
            <a:r>
              <a:rPr lang="en-US" smtClean="0">
                <a:latin typeface="Times New Roman" pitchFamily="18" charset="0"/>
              </a:rPr>
              <a:t> and should not be allowed to become an impediment to the introduction of improved accounting standards. </a:t>
            </a:r>
          </a:p>
          <a:p>
            <a:pPr marL="0" indent="0" algn="just" eaLnBrk="1" hangingPunct="1">
              <a:lnSpc>
                <a:spcPct val="130000"/>
              </a:lnSpc>
              <a:buFontTx/>
              <a:buNone/>
            </a:pPr>
            <a:r>
              <a:rPr lang="en-US" smtClean="0">
                <a:latin typeface="Times New Roman" pitchFamily="18" charset="0"/>
              </a:rPr>
              <a:t>It is also </a:t>
            </a:r>
            <a:r>
              <a:rPr lang="en-US" b="1" smtClean="0">
                <a:latin typeface="Times New Roman" pitchFamily="18" charset="0"/>
              </a:rPr>
              <a:t>inappropriate</a:t>
            </a:r>
            <a:r>
              <a:rPr lang="en-US" smtClean="0">
                <a:latin typeface="Times New Roman" pitchFamily="18" charset="0"/>
              </a:rPr>
              <a:t> for an enterprise </a:t>
            </a:r>
            <a:r>
              <a:rPr lang="en-US" b="1" smtClean="0">
                <a:latin typeface="Times New Roman" pitchFamily="18" charset="0"/>
              </a:rPr>
              <a:t>to leave its accounting policies unchanged</a:t>
            </a:r>
            <a:r>
              <a:rPr lang="en-US" smtClean="0">
                <a:latin typeface="Times New Roman" pitchFamily="18" charset="0"/>
              </a:rPr>
              <a:t> </a:t>
            </a:r>
            <a:r>
              <a:rPr lang="en-US" u="sng" smtClean="0">
                <a:latin typeface="Times New Roman" pitchFamily="18" charset="0"/>
              </a:rPr>
              <a:t>when more</a:t>
            </a:r>
            <a:r>
              <a:rPr lang="en-US" smtClean="0">
                <a:latin typeface="Times New Roman" pitchFamily="18" charset="0"/>
              </a:rPr>
              <a:t> </a:t>
            </a:r>
            <a:r>
              <a:rPr lang="en-US" b="1" smtClean="0">
                <a:latin typeface="Times New Roman" pitchFamily="18" charset="0"/>
              </a:rPr>
              <a:t>relevant</a:t>
            </a:r>
            <a:r>
              <a:rPr lang="en-US" smtClean="0">
                <a:latin typeface="Times New Roman" pitchFamily="18" charset="0"/>
              </a:rPr>
              <a:t> and </a:t>
            </a:r>
            <a:r>
              <a:rPr lang="en-US" b="1" smtClean="0">
                <a:latin typeface="Times New Roman" pitchFamily="18" charset="0"/>
              </a:rPr>
              <a:t>reliable alternatives</a:t>
            </a:r>
            <a:r>
              <a:rPr lang="en-US" smtClean="0">
                <a:latin typeface="Times New Roman" pitchFamily="18" charset="0"/>
              </a:rPr>
              <a:t> exist.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0"/>
            <a:ext cx="8229600" cy="914400"/>
          </a:xfrm>
        </p:spPr>
        <p:txBody>
          <a:bodyPr/>
          <a:lstStyle/>
          <a:p>
            <a:pPr algn="ctr" eaLnBrk="1" hangingPunct="1"/>
            <a:r>
              <a:rPr lang="en-US" sz="3200" b="1" smtClean="0"/>
              <a:t>Elements of Financial Statements</a:t>
            </a:r>
            <a:r>
              <a:rPr lang="en-US" sz="3200" smtClean="0"/>
              <a:t> </a:t>
            </a:r>
          </a:p>
        </p:txBody>
      </p:sp>
      <p:sp>
        <p:nvSpPr>
          <p:cNvPr id="33795" name="Rectangle 3"/>
          <p:cNvSpPr>
            <a:spLocks noGrp="1" noChangeArrowheads="1"/>
          </p:cNvSpPr>
          <p:nvPr>
            <p:ph idx="1"/>
          </p:nvPr>
        </p:nvSpPr>
        <p:spPr>
          <a:xfrm>
            <a:off x="457200" y="990600"/>
            <a:ext cx="8229600" cy="5135563"/>
          </a:xfrm>
        </p:spPr>
        <p:txBody>
          <a:bodyPr/>
          <a:lstStyle/>
          <a:p>
            <a:pPr algn="ctr" eaLnBrk="1" hangingPunct="1">
              <a:lnSpc>
                <a:spcPct val="130000"/>
              </a:lnSpc>
              <a:spcAft>
                <a:spcPct val="50000"/>
              </a:spcAft>
              <a:buFontTx/>
              <a:buNone/>
            </a:pPr>
            <a:r>
              <a:rPr lang="en-US" sz="2800" smtClean="0"/>
              <a:t>Meaning 	</a:t>
            </a:r>
          </a:p>
          <a:p>
            <a:pPr algn="just" eaLnBrk="1" hangingPunct="1">
              <a:lnSpc>
                <a:spcPct val="130000"/>
              </a:lnSpc>
              <a:spcAft>
                <a:spcPct val="50000"/>
              </a:spcAft>
              <a:buFontTx/>
              <a:buNone/>
            </a:pPr>
            <a:r>
              <a:rPr lang="en-US" sz="2800" smtClean="0"/>
              <a:t> 	For showing their financial effects, </a:t>
            </a:r>
            <a:r>
              <a:rPr lang="en-US" sz="2800" u="sng" smtClean="0"/>
              <a:t>transactions</a:t>
            </a:r>
            <a:r>
              <a:rPr lang="en-US" sz="2800" smtClean="0"/>
              <a:t> and </a:t>
            </a:r>
            <a:r>
              <a:rPr lang="en-US" sz="2800" u="sng" smtClean="0"/>
              <a:t>other events</a:t>
            </a:r>
            <a:r>
              <a:rPr lang="en-US" sz="2800" smtClean="0"/>
              <a:t> are </a:t>
            </a:r>
            <a:r>
              <a:rPr lang="en-US" sz="2800" b="1" smtClean="0"/>
              <a:t>grouped</a:t>
            </a:r>
            <a:r>
              <a:rPr lang="en-US" sz="2800" smtClean="0"/>
              <a:t> into </a:t>
            </a:r>
            <a:r>
              <a:rPr lang="en-US" sz="2800" b="1" smtClean="0"/>
              <a:t>broad classes according to their economic characteristics</a:t>
            </a:r>
            <a:r>
              <a:rPr lang="en-US" sz="2800" smtClean="0"/>
              <a:t>. These broad classes are termed the elements of financial statements. For example, assets, liabilities, income etc.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28600"/>
            <a:ext cx="8229600" cy="914400"/>
          </a:xfrm>
        </p:spPr>
        <p:txBody>
          <a:bodyPr/>
          <a:lstStyle/>
          <a:p>
            <a:pPr eaLnBrk="1" hangingPunct="1"/>
            <a:r>
              <a:rPr lang="en-US" sz="2800" b="1" smtClean="0"/>
              <a:t>Types of Elements of Financial Statements</a:t>
            </a:r>
            <a:r>
              <a:rPr lang="en-US" smtClean="0"/>
              <a:t> </a:t>
            </a:r>
          </a:p>
        </p:txBody>
      </p:sp>
      <p:sp>
        <p:nvSpPr>
          <p:cNvPr id="34819" name="Rectangle 3"/>
          <p:cNvSpPr>
            <a:spLocks noGrp="1" noChangeArrowheads="1"/>
          </p:cNvSpPr>
          <p:nvPr>
            <p:ph idx="1"/>
          </p:nvPr>
        </p:nvSpPr>
        <p:spPr>
          <a:xfrm>
            <a:off x="457200" y="685800"/>
            <a:ext cx="8229600" cy="5440363"/>
          </a:xfrm>
        </p:spPr>
        <p:txBody>
          <a:bodyPr/>
          <a:lstStyle/>
          <a:p>
            <a:pPr algn="just" eaLnBrk="1" hangingPunct="1">
              <a:buFontTx/>
              <a:buNone/>
            </a:pPr>
            <a:r>
              <a:rPr lang="en-US" smtClean="0"/>
              <a:t>	</a:t>
            </a:r>
            <a:r>
              <a:rPr lang="en-US" sz="2800" smtClean="0">
                <a:latin typeface="Times New Roman" pitchFamily="18" charset="0"/>
              </a:rPr>
              <a:t>Three elements </a:t>
            </a:r>
            <a:r>
              <a:rPr lang="en-US" sz="2800" u="sng" smtClean="0">
                <a:latin typeface="Times New Roman" pitchFamily="18" charset="0"/>
              </a:rPr>
              <a:t>directly related to the measurement of financial position</a:t>
            </a:r>
            <a:r>
              <a:rPr lang="en-US" sz="2800" smtClean="0">
                <a:latin typeface="Times New Roman" pitchFamily="18" charset="0"/>
              </a:rPr>
              <a:t> in the balance sheet which are:</a:t>
            </a:r>
          </a:p>
          <a:p>
            <a:pPr eaLnBrk="1" hangingPunct="1">
              <a:buFontTx/>
              <a:buNone/>
            </a:pPr>
            <a:r>
              <a:rPr lang="en-US" sz="2800" smtClean="0">
                <a:latin typeface="Times New Roman" pitchFamily="18" charset="0"/>
              </a:rPr>
              <a:t>		i)	Assets, </a:t>
            </a:r>
          </a:p>
          <a:p>
            <a:pPr eaLnBrk="1" hangingPunct="1">
              <a:buFontTx/>
              <a:buNone/>
            </a:pPr>
            <a:r>
              <a:rPr lang="en-US" sz="2800" smtClean="0">
                <a:latin typeface="Times New Roman" pitchFamily="18" charset="0"/>
              </a:rPr>
              <a:t>		ii)	Liabilities and </a:t>
            </a:r>
          </a:p>
          <a:p>
            <a:pPr eaLnBrk="1" hangingPunct="1">
              <a:buFontTx/>
              <a:buNone/>
            </a:pPr>
            <a:r>
              <a:rPr lang="en-US" sz="2800" smtClean="0">
                <a:latin typeface="Times New Roman" pitchFamily="18" charset="0"/>
              </a:rPr>
              <a:t>		iii)	Equity. </a:t>
            </a:r>
          </a:p>
          <a:p>
            <a:pPr algn="just" eaLnBrk="1" hangingPunct="1">
              <a:buFontTx/>
              <a:buNone/>
            </a:pPr>
            <a:r>
              <a:rPr lang="en-US" sz="2800" smtClean="0">
                <a:latin typeface="Times New Roman" pitchFamily="18" charset="0"/>
              </a:rPr>
              <a:t>	Two elements </a:t>
            </a:r>
            <a:r>
              <a:rPr lang="en-US" sz="2800" u="sng" smtClean="0">
                <a:latin typeface="Times New Roman" pitchFamily="18" charset="0"/>
              </a:rPr>
              <a:t>directly related to the measurement of performance</a:t>
            </a:r>
            <a:r>
              <a:rPr lang="en-US" sz="2800" smtClean="0">
                <a:latin typeface="Times New Roman" pitchFamily="18" charset="0"/>
              </a:rPr>
              <a:t> in the statement of profit and loss which are:</a:t>
            </a:r>
          </a:p>
          <a:p>
            <a:pPr algn="just" eaLnBrk="1" hangingPunct="1">
              <a:buFontTx/>
              <a:buNone/>
            </a:pPr>
            <a:r>
              <a:rPr lang="en-US" sz="2800" smtClean="0">
                <a:latin typeface="Times New Roman" pitchFamily="18" charset="0"/>
              </a:rPr>
              <a:t>		i)	Income and </a:t>
            </a:r>
          </a:p>
          <a:p>
            <a:pPr algn="just" eaLnBrk="1" hangingPunct="1">
              <a:buFontTx/>
              <a:buNone/>
            </a:pPr>
            <a:r>
              <a:rPr lang="en-US" sz="2800" smtClean="0">
                <a:latin typeface="Times New Roman" pitchFamily="18" charset="0"/>
              </a:rPr>
              <a:t>		ii)	Expenses.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28600"/>
            <a:ext cx="8229600" cy="1219200"/>
          </a:xfrm>
        </p:spPr>
        <p:txBody>
          <a:bodyPr/>
          <a:lstStyle/>
          <a:p>
            <a:pPr eaLnBrk="1" hangingPunct="1"/>
            <a:r>
              <a:rPr lang="en-US" sz="3200" b="1" smtClean="0"/>
              <a:t>Assets</a:t>
            </a:r>
            <a:r>
              <a:rPr lang="en-US" smtClean="0"/>
              <a:t> - </a:t>
            </a:r>
            <a:r>
              <a:rPr lang="en-US" sz="3200" smtClean="0"/>
              <a:t>Meaning</a:t>
            </a:r>
          </a:p>
        </p:txBody>
      </p:sp>
      <p:sp>
        <p:nvSpPr>
          <p:cNvPr id="35843" name="Rectangle 3"/>
          <p:cNvSpPr>
            <a:spLocks noGrp="1" noChangeArrowheads="1"/>
          </p:cNvSpPr>
          <p:nvPr>
            <p:ph idx="1"/>
          </p:nvPr>
        </p:nvSpPr>
        <p:spPr>
          <a:xfrm>
            <a:off x="457200" y="1066800"/>
            <a:ext cx="8229600" cy="5059363"/>
          </a:xfrm>
        </p:spPr>
        <p:txBody>
          <a:bodyPr/>
          <a:lstStyle/>
          <a:p>
            <a:pPr algn="just" eaLnBrk="1" hangingPunct="1">
              <a:lnSpc>
                <a:spcPct val="150000"/>
              </a:lnSpc>
              <a:buFontTx/>
              <a:buNone/>
            </a:pPr>
            <a:r>
              <a:rPr lang="en-US" smtClean="0"/>
              <a:t>	An </a:t>
            </a:r>
            <a:r>
              <a:rPr lang="en-US" i="1" smtClean="0"/>
              <a:t>asset </a:t>
            </a:r>
            <a:r>
              <a:rPr lang="en-US" smtClean="0"/>
              <a:t>is </a:t>
            </a:r>
            <a:r>
              <a:rPr lang="en-US" b="1" u="sng" smtClean="0"/>
              <a:t>a resource</a:t>
            </a:r>
            <a:r>
              <a:rPr lang="en-US" u="sng" smtClean="0"/>
              <a:t> </a:t>
            </a:r>
            <a:r>
              <a:rPr lang="en-US" b="1" u="sng" smtClean="0"/>
              <a:t>controlled by the enterprise</a:t>
            </a:r>
            <a:r>
              <a:rPr lang="en-US" smtClean="0"/>
              <a:t> </a:t>
            </a:r>
            <a:r>
              <a:rPr lang="en-US" b="1" u="sng" smtClean="0"/>
              <a:t>as a result of past events</a:t>
            </a:r>
            <a:r>
              <a:rPr lang="en-US" smtClean="0"/>
              <a:t> from which </a:t>
            </a:r>
            <a:r>
              <a:rPr lang="en-US" b="1" u="sng" smtClean="0"/>
              <a:t>future economic benefits are expected</a:t>
            </a:r>
            <a:r>
              <a:rPr lang="en-US" smtClean="0"/>
              <a:t> to flow to the enterprise.</a:t>
            </a:r>
          </a:p>
          <a:p>
            <a:pPr algn="just" eaLnBrk="1" hangingPunct="1">
              <a:lnSpc>
                <a:spcPct val="120000"/>
              </a:lnSpc>
              <a:buFontTx/>
              <a:buNone/>
            </a:pPr>
            <a:endParaRPr lang="en-US" smtClean="0"/>
          </a:p>
          <a:p>
            <a:pPr algn="just" eaLnBrk="1" hangingPunct="1">
              <a:buFontTx/>
              <a:buNone/>
            </a:pPr>
            <a:endParaRPr lang="en-US" sz="28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8229600" cy="533400"/>
          </a:xfrm>
        </p:spPr>
        <p:txBody>
          <a:bodyPr>
            <a:normAutofit fontScale="90000"/>
          </a:bodyPr>
          <a:lstStyle/>
          <a:p>
            <a:pPr algn="ctr" eaLnBrk="1" fontAlgn="auto" hangingPunct="1">
              <a:spcAft>
                <a:spcPts val="0"/>
              </a:spcAft>
              <a:defRPr/>
            </a:pPr>
            <a:r>
              <a:rPr lang="en-US" sz="2800" b="1" dirty="0" smtClean="0">
                <a:latin typeface="Times New Roman" pitchFamily="18" charset="0"/>
              </a:rPr>
              <a:t>Qualitative </a:t>
            </a:r>
            <a:r>
              <a:rPr lang="en-US" sz="3100" b="1" dirty="0" smtClean="0">
                <a:latin typeface="Times New Roman" pitchFamily="18" charset="0"/>
              </a:rPr>
              <a:t>Characteristics</a:t>
            </a:r>
            <a:r>
              <a:rPr lang="en-US" sz="2800" b="1" dirty="0" smtClean="0">
                <a:latin typeface="Times New Roman" pitchFamily="18" charset="0"/>
              </a:rPr>
              <a:t> of Financial Statements</a:t>
            </a:r>
            <a:r>
              <a:rPr lang="en-US" dirty="0" smtClean="0"/>
              <a:t> </a:t>
            </a:r>
          </a:p>
        </p:txBody>
      </p:sp>
      <p:sp>
        <p:nvSpPr>
          <p:cNvPr id="9219" name="Rectangle 3"/>
          <p:cNvSpPr>
            <a:spLocks noGrp="1" noChangeArrowheads="1"/>
          </p:cNvSpPr>
          <p:nvPr>
            <p:ph idx="1"/>
          </p:nvPr>
        </p:nvSpPr>
        <p:spPr>
          <a:xfrm>
            <a:off x="457200" y="762000"/>
            <a:ext cx="8229600" cy="5364163"/>
          </a:xfrm>
        </p:spPr>
        <p:txBody>
          <a:bodyPr/>
          <a:lstStyle/>
          <a:p>
            <a:pPr marL="0" indent="0" algn="just" eaLnBrk="1" hangingPunct="1">
              <a:lnSpc>
                <a:spcPct val="130000"/>
              </a:lnSpc>
              <a:buFontTx/>
              <a:buNone/>
            </a:pPr>
            <a:r>
              <a:rPr lang="en-US" sz="2800" smtClean="0">
                <a:latin typeface="Times New Roman" pitchFamily="18" charset="0"/>
              </a:rPr>
              <a:t>	Qualitative characteristics are the </a:t>
            </a:r>
            <a:r>
              <a:rPr lang="en-US" sz="2800" b="1" u="sng" smtClean="0">
                <a:latin typeface="Times New Roman" pitchFamily="18" charset="0"/>
              </a:rPr>
              <a:t>attributes</a:t>
            </a:r>
            <a:r>
              <a:rPr lang="en-US" sz="2800" b="1" smtClean="0">
                <a:latin typeface="Times New Roman" pitchFamily="18" charset="0"/>
              </a:rPr>
              <a:t> that make the information</a:t>
            </a:r>
            <a:r>
              <a:rPr lang="en-US" sz="2800" smtClean="0">
                <a:latin typeface="Times New Roman" pitchFamily="18" charset="0"/>
              </a:rPr>
              <a:t> provided in financial statements </a:t>
            </a:r>
            <a:r>
              <a:rPr lang="en-US" sz="2800" b="1" smtClean="0">
                <a:latin typeface="Times New Roman" pitchFamily="18" charset="0"/>
              </a:rPr>
              <a:t>useful to users</a:t>
            </a:r>
            <a:r>
              <a:rPr lang="en-US" sz="2800" smtClean="0">
                <a:latin typeface="Times New Roman" pitchFamily="18" charset="0"/>
              </a:rPr>
              <a:t>. </a:t>
            </a:r>
          </a:p>
          <a:p>
            <a:pPr marL="0" indent="0" algn="just" eaLnBrk="1" hangingPunct="1">
              <a:lnSpc>
                <a:spcPct val="130000"/>
              </a:lnSpc>
              <a:buFontTx/>
              <a:buNone/>
            </a:pPr>
            <a:r>
              <a:rPr lang="en-US" sz="2800" smtClean="0">
                <a:latin typeface="Times New Roman" pitchFamily="18" charset="0"/>
              </a:rPr>
              <a:t>The four </a:t>
            </a:r>
            <a:r>
              <a:rPr lang="en-US" sz="2800" u="sng" smtClean="0">
                <a:latin typeface="Times New Roman" pitchFamily="18" charset="0"/>
              </a:rPr>
              <a:t>principal qualitative characteristics</a:t>
            </a:r>
            <a:r>
              <a:rPr lang="en-US" sz="2800" smtClean="0">
                <a:latin typeface="Times New Roman" pitchFamily="18" charset="0"/>
              </a:rPr>
              <a:t> are:</a:t>
            </a:r>
          </a:p>
          <a:p>
            <a:pPr marL="0" indent="0" algn="just" eaLnBrk="1" hangingPunct="1">
              <a:lnSpc>
                <a:spcPct val="130000"/>
              </a:lnSpc>
              <a:buFontTx/>
              <a:buNone/>
            </a:pPr>
            <a:r>
              <a:rPr lang="en-US" sz="2800" smtClean="0">
                <a:latin typeface="Times New Roman" pitchFamily="18" charset="0"/>
              </a:rPr>
              <a:t>	1.	</a:t>
            </a:r>
            <a:r>
              <a:rPr lang="en-US" sz="2800" b="1" smtClean="0">
                <a:latin typeface="Times New Roman" pitchFamily="18" charset="0"/>
              </a:rPr>
              <a:t>Understandability</a:t>
            </a:r>
            <a:r>
              <a:rPr lang="en-US" sz="2800" smtClean="0">
                <a:latin typeface="Times New Roman" pitchFamily="18" charset="0"/>
              </a:rPr>
              <a:t>, </a:t>
            </a:r>
          </a:p>
          <a:p>
            <a:pPr marL="0" indent="0" algn="just" eaLnBrk="1" hangingPunct="1">
              <a:lnSpc>
                <a:spcPct val="130000"/>
              </a:lnSpc>
              <a:buFontTx/>
              <a:buNone/>
            </a:pPr>
            <a:r>
              <a:rPr lang="en-US" sz="2800" smtClean="0">
                <a:latin typeface="Times New Roman" pitchFamily="18" charset="0"/>
              </a:rPr>
              <a:t>	2.	</a:t>
            </a:r>
            <a:r>
              <a:rPr lang="en-US" sz="2800" b="1" smtClean="0">
                <a:latin typeface="Times New Roman" pitchFamily="18" charset="0"/>
              </a:rPr>
              <a:t>Relevance</a:t>
            </a:r>
            <a:r>
              <a:rPr lang="en-US" sz="2800" smtClean="0">
                <a:latin typeface="Times New Roman" pitchFamily="18" charset="0"/>
              </a:rPr>
              <a:t>, </a:t>
            </a:r>
          </a:p>
          <a:p>
            <a:pPr marL="0" indent="0" algn="just" eaLnBrk="1" hangingPunct="1">
              <a:lnSpc>
                <a:spcPct val="130000"/>
              </a:lnSpc>
              <a:buFontTx/>
              <a:buNone/>
            </a:pPr>
            <a:r>
              <a:rPr lang="en-US" sz="2800" smtClean="0">
                <a:latin typeface="Times New Roman" pitchFamily="18" charset="0"/>
              </a:rPr>
              <a:t>	3.	</a:t>
            </a:r>
            <a:r>
              <a:rPr lang="en-US" sz="2800" b="1" smtClean="0">
                <a:latin typeface="Times New Roman" pitchFamily="18" charset="0"/>
              </a:rPr>
              <a:t>Reliability</a:t>
            </a:r>
            <a:r>
              <a:rPr lang="en-US" sz="2800" smtClean="0">
                <a:latin typeface="Times New Roman" pitchFamily="18" charset="0"/>
              </a:rPr>
              <a:t> and </a:t>
            </a:r>
          </a:p>
          <a:p>
            <a:pPr marL="0" indent="0" algn="just" eaLnBrk="1" hangingPunct="1">
              <a:lnSpc>
                <a:spcPct val="130000"/>
              </a:lnSpc>
              <a:buFontTx/>
              <a:buNone/>
            </a:pPr>
            <a:r>
              <a:rPr lang="en-US" sz="2800" smtClean="0">
                <a:latin typeface="Times New Roman" pitchFamily="18" charset="0"/>
              </a:rPr>
              <a:t>	4.	</a:t>
            </a:r>
            <a:r>
              <a:rPr lang="en-US" sz="2800" b="1" smtClean="0">
                <a:latin typeface="Times New Roman" pitchFamily="18" charset="0"/>
              </a:rPr>
              <a:t>Comparability</a:t>
            </a:r>
            <a:r>
              <a:rPr lang="en-US" sz="2800" smtClean="0">
                <a:latin typeface="Times New Roman" pitchFamily="18" charset="0"/>
              </a:rPr>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28600"/>
            <a:ext cx="8229600" cy="1219200"/>
          </a:xfrm>
        </p:spPr>
        <p:txBody>
          <a:bodyPr/>
          <a:lstStyle/>
          <a:p>
            <a:pPr eaLnBrk="1" hangingPunct="1"/>
            <a:r>
              <a:rPr lang="en-US" sz="3200" b="1" smtClean="0"/>
              <a:t>Assets</a:t>
            </a:r>
            <a:endParaRPr lang="en-US" sz="3200" smtClean="0"/>
          </a:p>
        </p:txBody>
      </p:sp>
      <p:sp>
        <p:nvSpPr>
          <p:cNvPr id="36867" name="Rectangle 3"/>
          <p:cNvSpPr>
            <a:spLocks noGrp="1" noChangeArrowheads="1"/>
          </p:cNvSpPr>
          <p:nvPr>
            <p:ph idx="1"/>
          </p:nvPr>
        </p:nvSpPr>
        <p:spPr>
          <a:xfrm>
            <a:off x="457200" y="1066800"/>
            <a:ext cx="8229600" cy="5059363"/>
          </a:xfrm>
        </p:spPr>
        <p:txBody>
          <a:bodyPr/>
          <a:lstStyle/>
          <a:p>
            <a:pPr marL="812800" indent="-812800" algn="just" eaLnBrk="1" hangingPunct="1">
              <a:lnSpc>
                <a:spcPct val="140000"/>
              </a:lnSpc>
              <a:buFontTx/>
              <a:buNone/>
            </a:pPr>
            <a:r>
              <a:rPr lang="en-US" sz="2800" i="1" u="sng" smtClean="0"/>
              <a:t>Essential Features</a:t>
            </a:r>
          </a:p>
          <a:p>
            <a:pPr marL="812800" indent="-812800" algn="just" eaLnBrk="1" hangingPunct="1">
              <a:lnSpc>
                <a:spcPct val="140000"/>
              </a:lnSpc>
              <a:buFontTx/>
              <a:buNone/>
            </a:pPr>
            <a:r>
              <a:rPr lang="en-US" sz="2800" smtClean="0"/>
              <a:t>(i) 	An </a:t>
            </a:r>
            <a:r>
              <a:rPr lang="en-US" sz="2800" i="1" smtClean="0"/>
              <a:t>asset </a:t>
            </a:r>
            <a:r>
              <a:rPr lang="en-US" sz="2800" smtClean="0"/>
              <a:t>is a resource controlled by 		the reporting enterprise</a:t>
            </a:r>
          </a:p>
          <a:p>
            <a:pPr marL="812800" indent="-812800" algn="just" eaLnBrk="1" hangingPunct="1">
              <a:lnSpc>
                <a:spcPct val="140000"/>
              </a:lnSpc>
              <a:buFontTx/>
              <a:buNone/>
            </a:pPr>
            <a:r>
              <a:rPr lang="en-US" sz="2800" smtClean="0"/>
              <a:t>(ii)	Resource is arisen as a result of past events</a:t>
            </a:r>
          </a:p>
          <a:p>
            <a:pPr marL="812800" indent="-812800" algn="just" eaLnBrk="1" hangingPunct="1">
              <a:lnSpc>
                <a:spcPct val="140000"/>
              </a:lnSpc>
              <a:buFontTx/>
              <a:buNone/>
            </a:pPr>
            <a:r>
              <a:rPr lang="en-US" sz="2800" smtClean="0"/>
              <a:t>(iii)	Future economic benefits are expected to flow to the enterprise from the resource </a:t>
            </a:r>
          </a:p>
          <a:p>
            <a:pPr marL="812800" indent="-812800" algn="just" eaLnBrk="1" hangingPunct="1">
              <a:lnSpc>
                <a:spcPct val="120000"/>
              </a:lnSpc>
              <a:buFontTx/>
              <a:buNone/>
            </a:pPr>
            <a:endParaRPr lang="en-US" sz="2800" smtClean="0"/>
          </a:p>
          <a:p>
            <a:pPr marL="812800" indent="-812800" algn="just" eaLnBrk="1" hangingPunct="1">
              <a:buFontTx/>
              <a:buNone/>
            </a:pPr>
            <a:endParaRPr lang="en-US" sz="280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28600"/>
            <a:ext cx="8229600" cy="1219200"/>
          </a:xfrm>
        </p:spPr>
        <p:txBody>
          <a:bodyPr/>
          <a:lstStyle/>
          <a:p>
            <a:pPr eaLnBrk="1" hangingPunct="1"/>
            <a:r>
              <a:rPr lang="en-US" sz="3200" b="1" smtClean="0"/>
              <a:t>Assets</a:t>
            </a:r>
            <a:endParaRPr lang="en-US" sz="3200" smtClean="0"/>
          </a:p>
        </p:txBody>
      </p:sp>
      <p:sp>
        <p:nvSpPr>
          <p:cNvPr id="37891" name="Rectangle 3"/>
          <p:cNvSpPr>
            <a:spLocks noGrp="1" noChangeArrowheads="1"/>
          </p:cNvSpPr>
          <p:nvPr>
            <p:ph idx="1"/>
          </p:nvPr>
        </p:nvSpPr>
        <p:spPr>
          <a:xfrm>
            <a:off x="457200" y="1066800"/>
            <a:ext cx="8229600" cy="5059363"/>
          </a:xfrm>
        </p:spPr>
        <p:txBody>
          <a:bodyPr/>
          <a:lstStyle/>
          <a:p>
            <a:pPr marL="812800" indent="-812800" algn="just" eaLnBrk="1" hangingPunct="1">
              <a:lnSpc>
                <a:spcPct val="150000"/>
              </a:lnSpc>
              <a:buFontTx/>
              <a:buNone/>
            </a:pPr>
            <a:r>
              <a:rPr lang="en-US" sz="2800" i="1" u="sng" smtClean="0"/>
              <a:t>Meaning of future economic benefit</a:t>
            </a:r>
          </a:p>
          <a:p>
            <a:pPr marL="812800" indent="-812800" algn="just" eaLnBrk="1" hangingPunct="1">
              <a:lnSpc>
                <a:spcPct val="150000"/>
              </a:lnSpc>
              <a:buFontTx/>
              <a:buNone/>
            </a:pPr>
            <a:r>
              <a:rPr lang="en-US" sz="2800" i="1" smtClean="0"/>
              <a:t>	</a:t>
            </a:r>
            <a:r>
              <a:rPr lang="en-US" i="1" smtClean="0"/>
              <a:t>The future economic benefit embodied in an asset is the </a:t>
            </a:r>
            <a:r>
              <a:rPr lang="en-US" b="1" i="1" u="sng" smtClean="0"/>
              <a:t>potential to contribute</a:t>
            </a:r>
            <a:r>
              <a:rPr lang="en-US" i="1" smtClean="0"/>
              <a:t>, </a:t>
            </a:r>
            <a:r>
              <a:rPr lang="en-US" b="1" i="1" smtClean="0"/>
              <a:t>directly</a:t>
            </a:r>
            <a:r>
              <a:rPr lang="en-US" i="1" smtClean="0"/>
              <a:t> or </a:t>
            </a:r>
            <a:r>
              <a:rPr lang="en-US" b="1" i="1" smtClean="0"/>
              <a:t>indirectly</a:t>
            </a:r>
            <a:r>
              <a:rPr lang="en-US" i="1" smtClean="0"/>
              <a:t>, </a:t>
            </a:r>
            <a:r>
              <a:rPr lang="en-US" b="1" i="1" smtClean="0"/>
              <a:t>to the flow of cash</a:t>
            </a:r>
            <a:r>
              <a:rPr lang="en-US" i="1" smtClean="0"/>
              <a:t> and </a:t>
            </a:r>
            <a:r>
              <a:rPr lang="en-US" b="1" i="1" smtClean="0"/>
              <a:t>cash equivalents</a:t>
            </a:r>
            <a:r>
              <a:rPr lang="en-US" i="1" smtClean="0"/>
              <a:t> to the enterprise.</a:t>
            </a:r>
            <a:r>
              <a:rPr lang="en-US" sz="2800" smtClean="0"/>
              <a:t> </a:t>
            </a:r>
          </a:p>
          <a:p>
            <a:pPr marL="812800" indent="-812800" algn="just" eaLnBrk="1" hangingPunct="1">
              <a:lnSpc>
                <a:spcPct val="120000"/>
              </a:lnSpc>
              <a:buFontTx/>
              <a:buNone/>
            </a:pPr>
            <a:endParaRPr lang="en-US" sz="2800" smtClean="0"/>
          </a:p>
          <a:p>
            <a:pPr marL="812800" indent="-812800" algn="just" eaLnBrk="1" hangingPunct="1">
              <a:buFontTx/>
              <a:buNone/>
            </a:pPr>
            <a:endParaRPr lang="en-US" sz="280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228600"/>
            <a:ext cx="8229600" cy="914400"/>
          </a:xfrm>
        </p:spPr>
        <p:txBody>
          <a:bodyPr/>
          <a:lstStyle/>
          <a:p>
            <a:pPr eaLnBrk="1" hangingPunct="1"/>
            <a:r>
              <a:rPr lang="en-US" sz="3200" b="1" smtClean="0"/>
              <a:t>Assets</a:t>
            </a:r>
            <a:endParaRPr lang="en-US" sz="3200" smtClean="0"/>
          </a:p>
        </p:txBody>
      </p:sp>
      <p:sp>
        <p:nvSpPr>
          <p:cNvPr id="38915" name="Rectangle 3"/>
          <p:cNvSpPr>
            <a:spLocks noGrp="1" noChangeArrowheads="1"/>
          </p:cNvSpPr>
          <p:nvPr>
            <p:ph idx="1"/>
          </p:nvPr>
        </p:nvSpPr>
        <p:spPr>
          <a:xfrm>
            <a:off x="457200" y="609600"/>
            <a:ext cx="8229600" cy="5516563"/>
          </a:xfrm>
        </p:spPr>
        <p:txBody>
          <a:bodyPr/>
          <a:lstStyle/>
          <a:p>
            <a:pPr marL="812800" indent="-812800" algn="just" eaLnBrk="1" hangingPunct="1">
              <a:lnSpc>
                <a:spcPct val="130000"/>
              </a:lnSpc>
              <a:buFontTx/>
              <a:buNone/>
            </a:pPr>
            <a:r>
              <a:rPr lang="en-US" sz="2800" i="1" u="sng" smtClean="0">
                <a:latin typeface="Times New Roman" pitchFamily="18" charset="0"/>
              </a:rPr>
              <a:t>Types of potential</a:t>
            </a:r>
          </a:p>
          <a:p>
            <a:pPr marL="812800" indent="-812800" algn="just" eaLnBrk="1" hangingPunct="1">
              <a:lnSpc>
                <a:spcPct val="130000"/>
              </a:lnSpc>
            </a:pPr>
            <a:r>
              <a:rPr lang="en-US" sz="2800" i="1" smtClean="0">
                <a:latin typeface="Times New Roman" pitchFamily="18" charset="0"/>
              </a:rPr>
              <a:t>Potential may be a </a:t>
            </a:r>
            <a:r>
              <a:rPr lang="en-US" sz="2800" b="1" i="1" smtClean="0">
                <a:latin typeface="Times New Roman" pitchFamily="18" charset="0"/>
              </a:rPr>
              <a:t>productive one</a:t>
            </a:r>
            <a:r>
              <a:rPr lang="en-US" sz="2800" i="1" smtClean="0">
                <a:latin typeface="Times New Roman" pitchFamily="18" charset="0"/>
              </a:rPr>
              <a:t> (a part of the operating activities of the enterprise) </a:t>
            </a:r>
          </a:p>
          <a:p>
            <a:pPr marL="812800" indent="-812800" algn="just" eaLnBrk="1" hangingPunct="1">
              <a:lnSpc>
                <a:spcPct val="130000"/>
              </a:lnSpc>
            </a:pPr>
            <a:r>
              <a:rPr lang="en-US" sz="2800" i="1" smtClean="0">
                <a:latin typeface="Times New Roman" pitchFamily="18" charset="0"/>
              </a:rPr>
              <a:t>Potential may be </a:t>
            </a:r>
            <a:r>
              <a:rPr lang="en-US" sz="2800" b="1" i="1" smtClean="0">
                <a:latin typeface="Times New Roman" pitchFamily="18" charset="0"/>
              </a:rPr>
              <a:t>capacity to convert into cash or cash equivalents</a:t>
            </a:r>
            <a:r>
              <a:rPr lang="en-US" sz="2800" i="1" smtClean="0">
                <a:latin typeface="Times New Roman" pitchFamily="18" charset="0"/>
              </a:rPr>
              <a:t> or </a:t>
            </a:r>
          </a:p>
          <a:p>
            <a:pPr marL="812800" indent="-812800" algn="just" eaLnBrk="1" hangingPunct="1">
              <a:lnSpc>
                <a:spcPct val="130000"/>
              </a:lnSpc>
            </a:pPr>
            <a:r>
              <a:rPr lang="en-US" sz="2800" i="1" smtClean="0">
                <a:latin typeface="Times New Roman" pitchFamily="18" charset="0"/>
              </a:rPr>
              <a:t>Potential may be a </a:t>
            </a:r>
            <a:r>
              <a:rPr lang="en-US" sz="2800" b="1" i="1" smtClean="0">
                <a:latin typeface="Times New Roman" pitchFamily="18" charset="0"/>
              </a:rPr>
              <a:t>capability to reduce cash outflows</a:t>
            </a:r>
            <a:r>
              <a:rPr lang="en-US" sz="2800" i="1" smtClean="0">
                <a:latin typeface="Times New Roman" pitchFamily="18" charset="0"/>
              </a:rPr>
              <a:t> (such as when an alternative manufacturing process lowers the costs of production)</a:t>
            </a:r>
          </a:p>
          <a:p>
            <a:pPr marL="812800" indent="-812800" algn="just" eaLnBrk="1" hangingPunct="1">
              <a:lnSpc>
                <a:spcPct val="120000"/>
              </a:lnSpc>
              <a:buFontTx/>
              <a:buNone/>
            </a:pPr>
            <a:endParaRPr lang="en-US" sz="2800" smtClean="0"/>
          </a:p>
          <a:p>
            <a:pPr marL="812800" indent="-812800" algn="just" eaLnBrk="1" hangingPunct="1">
              <a:buFontTx/>
              <a:buNone/>
            </a:pPr>
            <a:endParaRPr lang="en-US" sz="280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28600"/>
            <a:ext cx="8229600" cy="914400"/>
          </a:xfrm>
        </p:spPr>
        <p:txBody>
          <a:bodyPr/>
          <a:lstStyle/>
          <a:p>
            <a:pPr eaLnBrk="1" hangingPunct="1"/>
            <a:r>
              <a:rPr lang="en-US" sz="3200" b="1" smtClean="0"/>
              <a:t>Assets</a:t>
            </a:r>
            <a:endParaRPr lang="en-US" sz="3200" smtClean="0"/>
          </a:p>
        </p:txBody>
      </p:sp>
      <p:sp>
        <p:nvSpPr>
          <p:cNvPr id="39939" name="Rectangle 3"/>
          <p:cNvSpPr>
            <a:spLocks noGrp="1" noChangeArrowheads="1"/>
          </p:cNvSpPr>
          <p:nvPr>
            <p:ph idx="1"/>
          </p:nvPr>
        </p:nvSpPr>
        <p:spPr>
          <a:xfrm>
            <a:off x="457200" y="609600"/>
            <a:ext cx="8229600" cy="5516563"/>
          </a:xfrm>
        </p:spPr>
        <p:txBody>
          <a:bodyPr/>
          <a:lstStyle/>
          <a:p>
            <a:pPr marL="0" indent="0" algn="just" eaLnBrk="1" hangingPunct="1">
              <a:lnSpc>
                <a:spcPct val="130000"/>
              </a:lnSpc>
              <a:buFontTx/>
              <a:buNone/>
            </a:pPr>
            <a:r>
              <a:rPr lang="en-US" sz="2800" i="1" u="sng" smtClean="0">
                <a:latin typeface="Times New Roman" pitchFamily="18" charset="0"/>
              </a:rPr>
              <a:t>Generation of Cash Flows in ordinary course of business</a:t>
            </a:r>
            <a:r>
              <a:rPr lang="en-US" sz="2800" smtClean="0">
                <a:latin typeface="Times New Roman" pitchFamily="18" charset="0"/>
              </a:rPr>
              <a:t> </a:t>
            </a:r>
            <a:endParaRPr lang="en-US" sz="2800" i="1" u="sng" smtClean="0">
              <a:latin typeface="Times New Roman" pitchFamily="18" charset="0"/>
            </a:endParaRPr>
          </a:p>
          <a:p>
            <a:pPr marL="0" indent="0" algn="ctr" eaLnBrk="1" hangingPunct="1">
              <a:buFontTx/>
              <a:buNone/>
            </a:pPr>
            <a:r>
              <a:rPr lang="en-US" sz="2800" i="1" smtClean="0">
                <a:latin typeface="Times New Roman" pitchFamily="18" charset="0"/>
              </a:rPr>
              <a:t>Employment of Assets to</a:t>
            </a:r>
          </a:p>
          <a:p>
            <a:pPr marL="0" indent="0" algn="ctr" eaLnBrk="1" hangingPunct="1">
              <a:buFontTx/>
              <a:buNone/>
            </a:pPr>
            <a:r>
              <a:rPr lang="en-US" sz="2800" i="1" smtClean="0">
                <a:latin typeface="Times New Roman" pitchFamily="18" charset="0"/>
              </a:rPr>
              <a:t>Produce Goods or Services</a:t>
            </a:r>
          </a:p>
          <a:p>
            <a:pPr marL="0" indent="0" algn="ctr" eaLnBrk="1" hangingPunct="1">
              <a:buFontTx/>
              <a:buNone/>
            </a:pPr>
            <a:endParaRPr lang="en-US" sz="2800" i="1" smtClean="0">
              <a:latin typeface="Times New Roman" pitchFamily="18" charset="0"/>
            </a:endParaRPr>
          </a:p>
          <a:p>
            <a:pPr marL="0" indent="0" algn="ctr" eaLnBrk="1" hangingPunct="1">
              <a:buFontTx/>
              <a:buNone/>
            </a:pPr>
            <a:r>
              <a:rPr lang="en-US" sz="2800" i="1" smtClean="0">
                <a:latin typeface="Times New Roman" pitchFamily="18" charset="0"/>
              </a:rPr>
              <a:t>Goods or Services can satisfy </a:t>
            </a:r>
          </a:p>
          <a:p>
            <a:pPr marL="0" indent="0" algn="ctr" eaLnBrk="1" hangingPunct="1">
              <a:buFontTx/>
              <a:buNone/>
            </a:pPr>
            <a:r>
              <a:rPr lang="en-US" sz="2800" i="1" smtClean="0">
                <a:latin typeface="Times New Roman" pitchFamily="18" charset="0"/>
              </a:rPr>
              <a:t>Wants or Needs of Customers</a:t>
            </a:r>
          </a:p>
          <a:p>
            <a:pPr marL="0" indent="0" algn="ctr" eaLnBrk="1" hangingPunct="1">
              <a:buFontTx/>
              <a:buNone/>
            </a:pPr>
            <a:endParaRPr lang="en-US" sz="2800" i="1" smtClean="0">
              <a:latin typeface="Times New Roman" pitchFamily="18" charset="0"/>
            </a:endParaRPr>
          </a:p>
          <a:p>
            <a:pPr marL="0" indent="0" algn="ctr" eaLnBrk="1" hangingPunct="1">
              <a:buFontTx/>
              <a:buNone/>
            </a:pPr>
            <a:r>
              <a:rPr lang="en-US" sz="2800" i="1" smtClean="0">
                <a:latin typeface="Times New Roman" pitchFamily="18" charset="0"/>
              </a:rPr>
              <a:t>Customers Pay for Goods or Services and</a:t>
            </a:r>
          </a:p>
          <a:p>
            <a:pPr marL="0" indent="0" algn="ctr" eaLnBrk="1" hangingPunct="1">
              <a:buFontTx/>
              <a:buNone/>
            </a:pPr>
            <a:r>
              <a:rPr lang="en-US" sz="2800" i="1" smtClean="0">
                <a:latin typeface="Times New Roman" pitchFamily="18" charset="0"/>
              </a:rPr>
              <a:t>Hence Contribute to the Cash Flows of the Enterprise</a:t>
            </a:r>
            <a:endParaRPr lang="en-US" sz="2800" smtClean="0">
              <a:latin typeface="Times New Roman" pitchFamily="18" charset="0"/>
            </a:endParaRPr>
          </a:p>
          <a:p>
            <a:pPr marL="0" indent="0" algn="just" eaLnBrk="1" hangingPunct="1">
              <a:buFontTx/>
              <a:buNone/>
            </a:pPr>
            <a:endParaRPr lang="en-US" sz="2800" smtClean="0">
              <a:latin typeface="Times New Roman" pitchFamily="18" charset="0"/>
            </a:endParaRPr>
          </a:p>
        </p:txBody>
      </p:sp>
      <p:sp>
        <p:nvSpPr>
          <p:cNvPr id="39940" name="Line 4"/>
          <p:cNvSpPr>
            <a:spLocks noChangeShapeType="1"/>
          </p:cNvSpPr>
          <p:nvPr/>
        </p:nvSpPr>
        <p:spPr bwMode="auto">
          <a:xfrm>
            <a:off x="4343400" y="2971800"/>
            <a:ext cx="0" cy="152400"/>
          </a:xfrm>
          <a:prstGeom prst="line">
            <a:avLst/>
          </a:prstGeom>
          <a:noFill/>
          <a:ln w="9525">
            <a:solidFill>
              <a:schemeClr val="tx1"/>
            </a:solidFill>
            <a:round/>
            <a:headEnd/>
            <a:tailEnd type="triangle" w="med" len="med"/>
          </a:ln>
        </p:spPr>
        <p:txBody>
          <a:bodyPr/>
          <a:lstStyle/>
          <a:p>
            <a:endParaRPr lang="en-US"/>
          </a:p>
        </p:txBody>
      </p:sp>
      <p:sp>
        <p:nvSpPr>
          <p:cNvPr id="39941" name="Line 5"/>
          <p:cNvSpPr>
            <a:spLocks noChangeShapeType="1"/>
          </p:cNvSpPr>
          <p:nvPr/>
        </p:nvSpPr>
        <p:spPr bwMode="auto">
          <a:xfrm>
            <a:off x="4419600" y="4419600"/>
            <a:ext cx="0" cy="304800"/>
          </a:xfrm>
          <a:prstGeom prst="line">
            <a:avLst/>
          </a:prstGeom>
          <a:noFill/>
          <a:ln w="9525">
            <a:solidFill>
              <a:schemeClr val="tx1"/>
            </a:solidFill>
            <a:round/>
            <a:headEn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228600"/>
            <a:ext cx="8229600" cy="914400"/>
          </a:xfrm>
        </p:spPr>
        <p:txBody>
          <a:bodyPr/>
          <a:lstStyle/>
          <a:p>
            <a:pPr eaLnBrk="1" hangingPunct="1"/>
            <a:r>
              <a:rPr lang="en-US" sz="3200" b="1" smtClean="0"/>
              <a:t>Assets</a:t>
            </a:r>
            <a:endParaRPr lang="en-US" sz="3200" smtClean="0"/>
          </a:p>
        </p:txBody>
      </p:sp>
      <p:sp>
        <p:nvSpPr>
          <p:cNvPr id="40963" name="Rectangle 3"/>
          <p:cNvSpPr>
            <a:spLocks noGrp="1" noChangeArrowheads="1"/>
          </p:cNvSpPr>
          <p:nvPr>
            <p:ph idx="1"/>
          </p:nvPr>
        </p:nvSpPr>
        <p:spPr>
          <a:xfrm>
            <a:off x="457200" y="609600"/>
            <a:ext cx="8229600" cy="5516563"/>
          </a:xfrm>
        </p:spPr>
        <p:txBody>
          <a:bodyPr/>
          <a:lstStyle/>
          <a:p>
            <a:pPr marL="0" indent="0" algn="just" eaLnBrk="1" hangingPunct="1">
              <a:lnSpc>
                <a:spcPct val="130000"/>
              </a:lnSpc>
              <a:buFontTx/>
              <a:buNone/>
            </a:pPr>
            <a:r>
              <a:rPr lang="en-US" smtClean="0">
                <a:latin typeface="Times New Roman" pitchFamily="18" charset="0"/>
              </a:rPr>
              <a:t>The future economic benefits embodied in an asset may flow to the enterprise in a number of ways. For example, </a:t>
            </a:r>
          </a:p>
          <a:p>
            <a:pPr marL="0" indent="0" algn="just" eaLnBrk="1" hangingPunct="1">
              <a:lnSpc>
                <a:spcPct val="140000"/>
              </a:lnSpc>
              <a:buFontTx/>
              <a:buNone/>
            </a:pPr>
            <a:r>
              <a:rPr lang="en-US" smtClean="0">
                <a:latin typeface="Times New Roman" pitchFamily="18" charset="0"/>
              </a:rPr>
              <a:t>(a) 	An asset may be </a:t>
            </a:r>
            <a:r>
              <a:rPr lang="en-US" b="1" smtClean="0">
                <a:latin typeface="Times New Roman" pitchFamily="18" charset="0"/>
              </a:rPr>
              <a:t>used</a:t>
            </a:r>
            <a:r>
              <a:rPr lang="en-US" smtClean="0">
                <a:latin typeface="Times New Roman" pitchFamily="18" charset="0"/>
              </a:rPr>
              <a:t> singly or in combination 	with other assets </a:t>
            </a:r>
            <a:r>
              <a:rPr lang="en-US" b="1" smtClean="0">
                <a:latin typeface="Times New Roman" pitchFamily="18" charset="0"/>
              </a:rPr>
              <a:t>in the production</a:t>
            </a:r>
            <a:r>
              <a:rPr lang="en-US" smtClean="0">
                <a:latin typeface="Times New Roman" pitchFamily="18" charset="0"/>
              </a:rPr>
              <a:t> of goods or services to be sold by the enterprise;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228600"/>
            <a:ext cx="8229600" cy="914400"/>
          </a:xfrm>
        </p:spPr>
        <p:txBody>
          <a:bodyPr/>
          <a:lstStyle/>
          <a:p>
            <a:pPr eaLnBrk="1" hangingPunct="1"/>
            <a:r>
              <a:rPr lang="en-US" sz="3200" b="1" smtClean="0"/>
              <a:t>Assets</a:t>
            </a:r>
            <a:endParaRPr lang="en-US" sz="3200" smtClean="0"/>
          </a:p>
        </p:txBody>
      </p:sp>
      <p:sp>
        <p:nvSpPr>
          <p:cNvPr id="41987" name="Rectangle 3"/>
          <p:cNvSpPr>
            <a:spLocks noGrp="1" noChangeArrowheads="1"/>
          </p:cNvSpPr>
          <p:nvPr>
            <p:ph idx="1"/>
          </p:nvPr>
        </p:nvSpPr>
        <p:spPr>
          <a:xfrm>
            <a:off x="457200" y="609600"/>
            <a:ext cx="8229600" cy="5516563"/>
          </a:xfrm>
        </p:spPr>
        <p:txBody>
          <a:bodyPr/>
          <a:lstStyle/>
          <a:p>
            <a:pPr marL="0" indent="0" algn="just" eaLnBrk="1" hangingPunct="1">
              <a:lnSpc>
                <a:spcPct val="140000"/>
              </a:lnSpc>
              <a:buFontTx/>
              <a:buNone/>
            </a:pPr>
            <a:r>
              <a:rPr lang="en-US" sz="2800" smtClean="0">
                <a:latin typeface="Times New Roman" pitchFamily="18" charset="0"/>
              </a:rPr>
              <a:t>(b) 	An asset may be </a:t>
            </a:r>
            <a:r>
              <a:rPr lang="en-US" sz="2800" b="1" smtClean="0">
                <a:latin typeface="Times New Roman" pitchFamily="18" charset="0"/>
              </a:rPr>
              <a:t>exchanged</a:t>
            </a:r>
            <a:r>
              <a:rPr lang="en-US" sz="2800" smtClean="0">
                <a:latin typeface="Times New Roman" pitchFamily="18" charset="0"/>
              </a:rPr>
              <a:t> for other 	assets;</a:t>
            </a:r>
          </a:p>
          <a:p>
            <a:pPr marL="0" indent="0" algn="just" eaLnBrk="1" hangingPunct="1">
              <a:lnSpc>
                <a:spcPct val="140000"/>
              </a:lnSpc>
              <a:buFontTx/>
              <a:buNone/>
            </a:pPr>
            <a:r>
              <a:rPr lang="en-US" sz="2800" smtClean="0">
                <a:latin typeface="Times New Roman" pitchFamily="18" charset="0"/>
              </a:rPr>
              <a:t>(c) 	An asset may be </a:t>
            </a:r>
            <a:r>
              <a:rPr lang="en-US" sz="2800" b="1" smtClean="0">
                <a:latin typeface="Times New Roman" pitchFamily="18" charset="0"/>
              </a:rPr>
              <a:t>used to settle a liability</a:t>
            </a:r>
            <a:r>
              <a:rPr lang="en-US" sz="2800" smtClean="0">
                <a:latin typeface="Times New Roman" pitchFamily="18" charset="0"/>
              </a:rPr>
              <a:t>; 	or</a:t>
            </a:r>
          </a:p>
          <a:p>
            <a:pPr marL="0" indent="0" algn="just" eaLnBrk="1" hangingPunct="1">
              <a:lnSpc>
                <a:spcPct val="140000"/>
              </a:lnSpc>
              <a:buFontTx/>
              <a:buNone/>
            </a:pPr>
            <a:r>
              <a:rPr lang="en-US" sz="2800" smtClean="0">
                <a:latin typeface="Times New Roman" pitchFamily="18" charset="0"/>
              </a:rPr>
              <a:t>(d) 	An asset may be </a:t>
            </a:r>
            <a:r>
              <a:rPr lang="en-US" sz="2800" b="1" smtClean="0">
                <a:latin typeface="Times New Roman" pitchFamily="18" charset="0"/>
              </a:rPr>
              <a:t>distributed</a:t>
            </a:r>
            <a:r>
              <a:rPr lang="en-US" sz="2800" smtClean="0">
                <a:latin typeface="Times New Roman" pitchFamily="18" charset="0"/>
              </a:rPr>
              <a:t> to the owners of 	the enterprise.</a:t>
            </a:r>
          </a:p>
          <a:p>
            <a:pPr marL="0" indent="0" algn="just" eaLnBrk="1" hangingPunct="1">
              <a:lnSpc>
                <a:spcPct val="130000"/>
              </a:lnSpc>
              <a:buFont typeface="Symbol" pitchFamily="18" charset="2"/>
              <a:buChar char=""/>
            </a:pPr>
            <a:r>
              <a:rPr lang="en-US" sz="2800" smtClean="0">
                <a:latin typeface="Times New Roman" pitchFamily="18" charset="0"/>
              </a:rPr>
              <a:t> 	Cash itself renders a service to the enterprise 	because of its command over other resources.</a:t>
            </a:r>
          </a:p>
          <a:p>
            <a:pPr marL="0" indent="0" algn="just" eaLnBrk="1" hangingPunct="1">
              <a:lnSpc>
                <a:spcPct val="130000"/>
              </a:lnSpc>
            </a:pPr>
            <a:r>
              <a:rPr lang="en-US" sz="2800" smtClean="0">
                <a:latin typeface="Times New Roman" pitchFamily="18" charset="0"/>
              </a:rPr>
              <a:t> 	Assets may or may not have a physical form.</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228600"/>
            <a:ext cx="8229600" cy="1066800"/>
          </a:xfrm>
        </p:spPr>
        <p:txBody>
          <a:bodyPr/>
          <a:lstStyle/>
          <a:p>
            <a:pPr eaLnBrk="1" hangingPunct="1"/>
            <a:r>
              <a:rPr lang="en-US" sz="3200" b="1" smtClean="0"/>
              <a:t>Liabilities - Meaning</a:t>
            </a:r>
          </a:p>
        </p:txBody>
      </p:sp>
      <p:sp>
        <p:nvSpPr>
          <p:cNvPr id="43011" name="Rectangle 3"/>
          <p:cNvSpPr>
            <a:spLocks noGrp="1" noChangeArrowheads="1"/>
          </p:cNvSpPr>
          <p:nvPr>
            <p:ph idx="1"/>
          </p:nvPr>
        </p:nvSpPr>
        <p:spPr>
          <a:xfrm>
            <a:off x="457200" y="990600"/>
            <a:ext cx="8229600" cy="5135563"/>
          </a:xfrm>
        </p:spPr>
        <p:txBody>
          <a:bodyPr/>
          <a:lstStyle/>
          <a:p>
            <a:pPr marL="0" indent="0" algn="just" eaLnBrk="1" hangingPunct="1">
              <a:lnSpc>
                <a:spcPct val="150000"/>
              </a:lnSpc>
              <a:buFontTx/>
              <a:buNone/>
            </a:pPr>
            <a:r>
              <a:rPr lang="en-US" smtClean="0"/>
              <a:t>A </a:t>
            </a:r>
            <a:r>
              <a:rPr lang="en-US" i="1" smtClean="0"/>
              <a:t>liability </a:t>
            </a:r>
            <a:r>
              <a:rPr lang="en-US" smtClean="0"/>
              <a:t>is </a:t>
            </a:r>
            <a:r>
              <a:rPr lang="en-US" b="1" u="sng" smtClean="0"/>
              <a:t>a present obligation of the enterprise</a:t>
            </a:r>
            <a:r>
              <a:rPr lang="en-US" smtClean="0"/>
              <a:t> </a:t>
            </a:r>
            <a:r>
              <a:rPr lang="en-US" b="1" u="sng" smtClean="0"/>
              <a:t>arising from past events</a:t>
            </a:r>
            <a:r>
              <a:rPr lang="en-US" smtClean="0"/>
              <a:t>, </a:t>
            </a:r>
            <a:r>
              <a:rPr lang="en-US" b="1" u="sng" smtClean="0"/>
              <a:t>the settlement of which is expected to result in an outflow from the enterprise of resources embodying economic benefits</a:t>
            </a:r>
            <a:r>
              <a:rPr lang="en-US" smtClean="0"/>
              <a:t>. </a:t>
            </a:r>
            <a:r>
              <a:rPr lang="en-US" sz="2800" smtClean="0">
                <a:latin typeface="Times New Roman" pitchFamily="18" charset="0"/>
              </a:rPr>
              <a:t>.</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228600"/>
            <a:ext cx="8229600" cy="1066800"/>
          </a:xfrm>
        </p:spPr>
        <p:txBody>
          <a:bodyPr/>
          <a:lstStyle/>
          <a:p>
            <a:pPr eaLnBrk="1" hangingPunct="1"/>
            <a:r>
              <a:rPr lang="en-US" sz="3200" b="1" smtClean="0"/>
              <a:t>Liabilities - </a:t>
            </a:r>
            <a:r>
              <a:rPr lang="en-US" sz="3200" i="1" smtClean="0"/>
              <a:t>Essential Features</a:t>
            </a:r>
          </a:p>
        </p:txBody>
      </p:sp>
      <p:sp>
        <p:nvSpPr>
          <p:cNvPr id="44035" name="Rectangle 3"/>
          <p:cNvSpPr>
            <a:spLocks noGrp="1" noChangeArrowheads="1"/>
          </p:cNvSpPr>
          <p:nvPr>
            <p:ph idx="1"/>
          </p:nvPr>
        </p:nvSpPr>
        <p:spPr>
          <a:xfrm>
            <a:off x="457200" y="685800"/>
            <a:ext cx="8229600" cy="5440363"/>
          </a:xfrm>
        </p:spPr>
        <p:txBody>
          <a:bodyPr/>
          <a:lstStyle/>
          <a:p>
            <a:pPr marL="812800" indent="-812800" algn="just" eaLnBrk="1" hangingPunct="1">
              <a:lnSpc>
                <a:spcPct val="130000"/>
              </a:lnSpc>
              <a:buFontTx/>
              <a:buNone/>
            </a:pPr>
            <a:r>
              <a:rPr lang="en-US" smtClean="0">
                <a:latin typeface="Times New Roman" pitchFamily="18" charset="0"/>
              </a:rPr>
              <a:t>i)	</a:t>
            </a:r>
            <a:r>
              <a:rPr lang="en-US" sz="2800" smtClean="0">
                <a:latin typeface="Times New Roman" pitchFamily="18" charset="0"/>
              </a:rPr>
              <a:t>A </a:t>
            </a:r>
            <a:r>
              <a:rPr lang="en-US" sz="2800" i="1" smtClean="0">
                <a:latin typeface="Times New Roman" pitchFamily="18" charset="0"/>
              </a:rPr>
              <a:t>liability </a:t>
            </a:r>
            <a:r>
              <a:rPr lang="en-US" sz="2800" smtClean="0">
                <a:latin typeface="Times New Roman" pitchFamily="18" charset="0"/>
              </a:rPr>
              <a:t>is a present obligation of the reporting enterprise</a:t>
            </a:r>
          </a:p>
          <a:p>
            <a:pPr marL="812800" indent="-812800" algn="just" eaLnBrk="1" hangingPunct="1">
              <a:lnSpc>
                <a:spcPct val="130000"/>
              </a:lnSpc>
              <a:buFontTx/>
              <a:buNone/>
            </a:pPr>
            <a:r>
              <a:rPr lang="en-US" sz="2800" smtClean="0">
                <a:latin typeface="Times New Roman" pitchFamily="18" charset="0"/>
              </a:rPr>
              <a:t>ii)	Obligation is arisen as a result of past events</a:t>
            </a:r>
          </a:p>
          <a:p>
            <a:pPr marL="812800" indent="-812800" algn="just" eaLnBrk="1" hangingPunct="1">
              <a:lnSpc>
                <a:spcPct val="130000"/>
              </a:lnSpc>
              <a:buFontTx/>
              <a:buNone/>
            </a:pPr>
            <a:r>
              <a:rPr lang="en-US" sz="2800" smtClean="0">
                <a:latin typeface="Times New Roman" pitchFamily="18" charset="0"/>
              </a:rPr>
              <a:t>iii)	Settlement of obligation is expected to 	result in an outflow of resources embodying economic benefits from the enterprise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228600"/>
            <a:ext cx="8229600" cy="1066800"/>
          </a:xfrm>
        </p:spPr>
        <p:txBody>
          <a:bodyPr/>
          <a:lstStyle/>
          <a:p>
            <a:pPr eaLnBrk="1" hangingPunct="1"/>
            <a:r>
              <a:rPr lang="en-US" sz="3200" b="1" smtClean="0"/>
              <a:t>Liabilities - </a:t>
            </a:r>
            <a:r>
              <a:rPr lang="en-US" sz="3200" smtClean="0"/>
              <a:t>Meaning of Obligation</a:t>
            </a:r>
          </a:p>
        </p:txBody>
      </p:sp>
      <p:sp>
        <p:nvSpPr>
          <p:cNvPr id="45059" name="Rectangle 3"/>
          <p:cNvSpPr>
            <a:spLocks noGrp="1" noChangeArrowheads="1"/>
          </p:cNvSpPr>
          <p:nvPr>
            <p:ph idx="1"/>
          </p:nvPr>
        </p:nvSpPr>
        <p:spPr>
          <a:xfrm>
            <a:off x="457200" y="914400"/>
            <a:ext cx="8229600" cy="5211763"/>
          </a:xfrm>
        </p:spPr>
        <p:txBody>
          <a:bodyPr/>
          <a:lstStyle/>
          <a:p>
            <a:pPr marL="812800" indent="-812800" algn="just" eaLnBrk="1" hangingPunct="1">
              <a:lnSpc>
                <a:spcPct val="165000"/>
              </a:lnSpc>
              <a:buFontTx/>
              <a:buNone/>
            </a:pPr>
            <a:r>
              <a:rPr lang="en-US" smtClean="0"/>
              <a:t>	An obligation is a </a:t>
            </a:r>
            <a:r>
              <a:rPr lang="en-US" b="1" smtClean="0"/>
              <a:t>duty</a:t>
            </a:r>
            <a:r>
              <a:rPr lang="en-US" smtClean="0"/>
              <a:t> or </a:t>
            </a:r>
            <a:r>
              <a:rPr lang="en-US" b="1" smtClean="0"/>
              <a:t>responsibility</a:t>
            </a:r>
            <a:r>
              <a:rPr lang="en-US" smtClean="0"/>
              <a:t> </a:t>
            </a:r>
            <a:r>
              <a:rPr lang="en-US" b="1" u="sng" smtClean="0"/>
              <a:t>to act</a:t>
            </a:r>
            <a:r>
              <a:rPr lang="en-US" u="sng" smtClean="0"/>
              <a:t> or </a:t>
            </a:r>
            <a:r>
              <a:rPr lang="en-US" b="1" u="sng" smtClean="0"/>
              <a:t>perform</a:t>
            </a:r>
            <a:r>
              <a:rPr lang="en-US" u="sng" smtClean="0"/>
              <a:t> in a certain way</a:t>
            </a:r>
            <a:r>
              <a:rPr lang="en-US" smtClean="0"/>
              <a:t>.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228600"/>
            <a:ext cx="8229600" cy="1066800"/>
          </a:xfrm>
        </p:spPr>
        <p:txBody>
          <a:bodyPr/>
          <a:lstStyle/>
          <a:p>
            <a:pPr eaLnBrk="1" hangingPunct="1"/>
            <a:r>
              <a:rPr lang="en-US" sz="3200" b="1" smtClean="0"/>
              <a:t>Liabilities - </a:t>
            </a:r>
            <a:r>
              <a:rPr lang="en-US" sz="3200" smtClean="0"/>
              <a:t>Types of Obligation</a:t>
            </a:r>
          </a:p>
        </p:txBody>
      </p:sp>
      <p:sp>
        <p:nvSpPr>
          <p:cNvPr id="46083" name="Rectangle 3"/>
          <p:cNvSpPr>
            <a:spLocks noGrp="1" noChangeArrowheads="1"/>
          </p:cNvSpPr>
          <p:nvPr>
            <p:ph idx="1"/>
          </p:nvPr>
        </p:nvSpPr>
        <p:spPr>
          <a:xfrm>
            <a:off x="457200" y="685800"/>
            <a:ext cx="8229600" cy="5440363"/>
          </a:xfrm>
        </p:spPr>
        <p:txBody>
          <a:bodyPr/>
          <a:lstStyle/>
          <a:p>
            <a:pPr marL="812800" indent="-812800" algn="just" eaLnBrk="1" hangingPunct="1"/>
            <a:r>
              <a:rPr lang="en-US" sz="2800" b="1" smtClean="0">
                <a:latin typeface="Times New Roman" pitchFamily="18" charset="0"/>
              </a:rPr>
              <a:t>Legal Obligation</a:t>
            </a:r>
            <a:endParaRPr lang="en-US" sz="2800" smtClean="0">
              <a:latin typeface="Times New Roman" pitchFamily="18" charset="0"/>
            </a:endParaRPr>
          </a:p>
          <a:p>
            <a:pPr marL="812800" indent="-812800" algn="just" eaLnBrk="1" hangingPunct="1">
              <a:buFontTx/>
              <a:buNone/>
            </a:pPr>
            <a:r>
              <a:rPr lang="en-US" sz="2800" smtClean="0">
                <a:latin typeface="Times New Roman" pitchFamily="18" charset="0"/>
              </a:rPr>
              <a:t>	Obligations may be </a:t>
            </a:r>
            <a:r>
              <a:rPr lang="en-US" sz="2800" b="1" smtClean="0">
                <a:latin typeface="Times New Roman" pitchFamily="18" charset="0"/>
              </a:rPr>
              <a:t>legally enforceable</a:t>
            </a:r>
            <a:r>
              <a:rPr lang="en-US" sz="2800" smtClean="0">
                <a:latin typeface="Times New Roman" pitchFamily="18" charset="0"/>
              </a:rPr>
              <a:t> as a consequence of a </a:t>
            </a:r>
            <a:r>
              <a:rPr lang="en-US" sz="2800" b="1" u="sng" smtClean="0">
                <a:latin typeface="Times New Roman" pitchFamily="18" charset="0"/>
              </a:rPr>
              <a:t>binding contract</a:t>
            </a:r>
            <a:r>
              <a:rPr lang="en-US" sz="2800" smtClean="0">
                <a:latin typeface="Times New Roman" pitchFamily="18" charset="0"/>
              </a:rPr>
              <a:t> or </a:t>
            </a:r>
            <a:r>
              <a:rPr lang="en-US" sz="2800" b="1" u="sng" smtClean="0">
                <a:latin typeface="Times New Roman" pitchFamily="18" charset="0"/>
              </a:rPr>
              <a:t>statutory requirement</a:t>
            </a:r>
            <a:r>
              <a:rPr lang="en-US" sz="2800" smtClean="0">
                <a:latin typeface="Times New Roman" pitchFamily="18" charset="0"/>
              </a:rPr>
              <a:t>. This is normally the case, for example, with amounts payable for goods and services received. </a:t>
            </a:r>
          </a:p>
          <a:p>
            <a:pPr marL="812800" indent="-812800" algn="just" eaLnBrk="1" hangingPunct="1"/>
            <a:r>
              <a:rPr lang="en-US" sz="2800" b="1" smtClean="0">
                <a:latin typeface="Times New Roman" pitchFamily="18" charset="0"/>
              </a:rPr>
              <a:t>Constructive Obligation</a:t>
            </a:r>
            <a:endParaRPr lang="en-US" sz="2800" smtClean="0">
              <a:latin typeface="Times New Roman" pitchFamily="18" charset="0"/>
            </a:endParaRPr>
          </a:p>
          <a:p>
            <a:pPr marL="812800" indent="-812800" algn="just" eaLnBrk="1" hangingPunct="1">
              <a:buFontTx/>
              <a:buNone/>
            </a:pPr>
            <a:r>
              <a:rPr lang="en-US" sz="2800" smtClean="0">
                <a:latin typeface="Times New Roman" pitchFamily="18" charset="0"/>
              </a:rPr>
              <a:t>	Obligations also arise, however, from </a:t>
            </a:r>
            <a:r>
              <a:rPr lang="en-US" sz="2800" b="1" smtClean="0">
                <a:latin typeface="Times New Roman" pitchFamily="18" charset="0"/>
              </a:rPr>
              <a:t>normal business practice</a:t>
            </a:r>
            <a:r>
              <a:rPr lang="en-US" sz="2800" smtClean="0">
                <a:latin typeface="Times New Roman" pitchFamily="18" charset="0"/>
              </a:rPr>
              <a:t>, </a:t>
            </a:r>
            <a:r>
              <a:rPr lang="en-US" sz="2800" b="1" smtClean="0">
                <a:latin typeface="Times New Roman" pitchFamily="18" charset="0"/>
              </a:rPr>
              <a:t>custom</a:t>
            </a:r>
            <a:r>
              <a:rPr lang="en-US" sz="2800" smtClean="0">
                <a:latin typeface="Times New Roman" pitchFamily="18" charset="0"/>
              </a:rPr>
              <a:t> and a </a:t>
            </a:r>
            <a:r>
              <a:rPr lang="en-US" sz="2800" b="1" smtClean="0">
                <a:latin typeface="Times New Roman" pitchFamily="18" charset="0"/>
              </a:rPr>
              <a:t>desire to maintain good business relations</a:t>
            </a:r>
            <a:r>
              <a:rPr lang="en-US" sz="2800" smtClean="0">
                <a:latin typeface="Times New Roman" pitchFamily="18" charset="0"/>
              </a:rPr>
              <a:t> or </a:t>
            </a:r>
            <a:r>
              <a:rPr lang="en-US" sz="2800" b="1" smtClean="0">
                <a:latin typeface="Times New Roman" pitchFamily="18" charset="0"/>
              </a:rPr>
              <a:t>act in an equitable manner</a:t>
            </a:r>
            <a:r>
              <a:rPr lang="en-US" sz="2800" smtClean="0">
                <a:latin typeface="Times New Roman" pitchFamily="18" charset="0"/>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latin typeface="Times New Roman" pitchFamily="18" charset="0"/>
              </a:rPr>
              <a:t>Understandability</a:t>
            </a:r>
            <a:r>
              <a:rPr lang="en-US" smtClean="0"/>
              <a:t> </a:t>
            </a:r>
          </a:p>
        </p:txBody>
      </p:sp>
      <p:sp>
        <p:nvSpPr>
          <p:cNvPr id="10243" name="Rectangle 3"/>
          <p:cNvSpPr>
            <a:spLocks noGrp="1" noChangeArrowheads="1"/>
          </p:cNvSpPr>
          <p:nvPr>
            <p:ph idx="1"/>
          </p:nvPr>
        </p:nvSpPr>
        <p:spPr>
          <a:xfrm>
            <a:off x="457200" y="762000"/>
            <a:ext cx="8229600" cy="5364163"/>
          </a:xfrm>
        </p:spPr>
        <p:txBody>
          <a:bodyPr/>
          <a:lstStyle/>
          <a:p>
            <a:pPr marL="0" indent="0" algn="just" eaLnBrk="1" hangingPunct="1">
              <a:lnSpc>
                <a:spcPct val="130000"/>
              </a:lnSpc>
              <a:buFontTx/>
              <a:buNone/>
            </a:pPr>
            <a:r>
              <a:rPr lang="en-US" sz="2800" smtClean="0">
                <a:latin typeface="Times New Roman" pitchFamily="18" charset="0"/>
              </a:rPr>
              <a:t>	An essential quality of the information provided in financial statements is that it must be </a:t>
            </a:r>
            <a:r>
              <a:rPr lang="en-US" sz="2800" b="1" smtClean="0">
                <a:latin typeface="Times New Roman" pitchFamily="18" charset="0"/>
              </a:rPr>
              <a:t>readily understandable by users</a:t>
            </a:r>
            <a:r>
              <a:rPr lang="en-US" sz="2800" smtClean="0">
                <a:latin typeface="Times New Roman" pitchFamily="18" charset="0"/>
              </a:rPr>
              <a:t>. For this purpose, it is assumed that </a:t>
            </a:r>
          </a:p>
          <a:p>
            <a:pPr marL="0" indent="0" algn="just" eaLnBrk="1" hangingPunct="1">
              <a:lnSpc>
                <a:spcPct val="130000"/>
              </a:lnSpc>
              <a:buFontTx/>
              <a:buNone/>
            </a:pPr>
            <a:r>
              <a:rPr lang="en-US" sz="2800" smtClean="0">
                <a:latin typeface="Times New Roman" pitchFamily="18" charset="0"/>
              </a:rPr>
              <a:t>	(i) 	users have </a:t>
            </a:r>
            <a:r>
              <a:rPr lang="en-US" sz="2800" b="1" smtClean="0">
                <a:latin typeface="Times New Roman" pitchFamily="18" charset="0"/>
              </a:rPr>
              <a:t>a reasonable knowledge</a:t>
            </a:r>
            <a:r>
              <a:rPr lang="en-US" sz="2800" smtClean="0">
                <a:latin typeface="Times New Roman" pitchFamily="18" charset="0"/>
              </a:rPr>
              <a:t> of (a) 		business and economic activities and (b) 		accounting and </a:t>
            </a:r>
          </a:p>
          <a:p>
            <a:pPr marL="0" indent="0" algn="just" eaLnBrk="1" hangingPunct="1">
              <a:lnSpc>
                <a:spcPct val="130000"/>
              </a:lnSpc>
              <a:buFontTx/>
              <a:buNone/>
            </a:pPr>
            <a:r>
              <a:rPr lang="en-US" sz="2800" smtClean="0">
                <a:latin typeface="Times New Roman" pitchFamily="18" charset="0"/>
              </a:rPr>
              <a:t>	(ii)	users study the information with 			</a:t>
            </a:r>
            <a:r>
              <a:rPr lang="en-US" sz="2800" b="1" smtClean="0">
                <a:latin typeface="Times New Roman" pitchFamily="18" charset="0"/>
              </a:rPr>
              <a:t>reasonable</a:t>
            </a:r>
            <a:r>
              <a:rPr lang="en-US" sz="2800" smtClean="0">
                <a:latin typeface="Times New Roman" pitchFamily="18" charset="0"/>
              </a:rPr>
              <a:t> 	</a:t>
            </a:r>
            <a:r>
              <a:rPr lang="en-US" sz="2800" b="1" smtClean="0">
                <a:latin typeface="Times New Roman" pitchFamily="18" charset="0"/>
              </a:rPr>
              <a:t>diligence</a:t>
            </a:r>
            <a:r>
              <a:rPr lang="en-US" sz="2800" smtClean="0">
                <a:latin typeface="Times New Roman" pitchFamily="18" charset="0"/>
              </a:rPr>
              <a:t>.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228600"/>
            <a:ext cx="8229600" cy="1066800"/>
          </a:xfrm>
        </p:spPr>
        <p:txBody>
          <a:bodyPr/>
          <a:lstStyle/>
          <a:p>
            <a:pPr eaLnBrk="1" hangingPunct="1"/>
            <a:r>
              <a:rPr lang="en-US" sz="3200" b="1" smtClean="0"/>
              <a:t>Equity</a:t>
            </a:r>
          </a:p>
        </p:txBody>
      </p:sp>
      <p:sp>
        <p:nvSpPr>
          <p:cNvPr id="47107" name="Rectangle 3"/>
          <p:cNvSpPr>
            <a:spLocks noGrp="1" noChangeArrowheads="1"/>
          </p:cNvSpPr>
          <p:nvPr>
            <p:ph idx="1"/>
          </p:nvPr>
        </p:nvSpPr>
        <p:spPr>
          <a:xfrm>
            <a:off x="457200" y="685800"/>
            <a:ext cx="8229600" cy="5440363"/>
          </a:xfrm>
        </p:spPr>
        <p:txBody>
          <a:bodyPr/>
          <a:lstStyle/>
          <a:p>
            <a:pPr marL="812800" indent="-812800" algn="just" eaLnBrk="1" hangingPunct="1">
              <a:lnSpc>
                <a:spcPct val="160000"/>
              </a:lnSpc>
              <a:buFontTx/>
              <a:buNone/>
            </a:pPr>
            <a:r>
              <a:rPr lang="en-US" i="1" smtClean="0"/>
              <a:t>	Equity </a:t>
            </a:r>
            <a:r>
              <a:rPr lang="en-US" smtClean="0"/>
              <a:t>is the </a:t>
            </a:r>
            <a:r>
              <a:rPr lang="en-US" b="1" smtClean="0"/>
              <a:t>residual interest</a:t>
            </a:r>
            <a:r>
              <a:rPr lang="en-US" smtClean="0"/>
              <a:t> </a:t>
            </a:r>
            <a:r>
              <a:rPr lang="en-US" u="sng" smtClean="0"/>
              <a:t>in the assets of the enterprise</a:t>
            </a:r>
            <a:r>
              <a:rPr lang="en-US" smtClean="0"/>
              <a:t> </a:t>
            </a:r>
            <a:r>
              <a:rPr lang="en-US" u="sng" smtClean="0"/>
              <a:t>after deducting all its liabilities</a:t>
            </a:r>
            <a:r>
              <a:rPr lang="en-US" smtClean="0"/>
              <a:t>.</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228600"/>
            <a:ext cx="8229600" cy="1066800"/>
          </a:xfrm>
        </p:spPr>
        <p:txBody>
          <a:bodyPr/>
          <a:lstStyle/>
          <a:p>
            <a:pPr eaLnBrk="1" hangingPunct="1"/>
            <a:r>
              <a:rPr lang="en-US" sz="3200" b="1" smtClean="0"/>
              <a:t>Income</a:t>
            </a:r>
          </a:p>
        </p:txBody>
      </p:sp>
      <p:sp>
        <p:nvSpPr>
          <p:cNvPr id="48131" name="Rectangle 3"/>
          <p:cNvSpPr>
            <a:spLocks noGrp="1" noChangeArrowheads="1"/>
          </p:cNvSpPr>
          <p:nvPr>
            <p:ph idx="1"/>
          </p:nvPr>
        </p:nvSpPr>
        <p:spPr>
          <a:xfrm>
            <a:off x="457200" y="685800"/>
            <a:ext cx="8229600" cy="5440363"/>
          </a:xfrm>
        </p:spPr>
        <p:txBody>
          <a:bodyPr/>
          <a:lstStyle/>
          <a:p>
            <a:pPr marL="812800" indent="-812800" algn="just" eaLnBrk="1" hangingPunct="1">
              <a:lnSpc>
                <a:spcPct val="160000"/>
              </a:lnSpc>
              <a:buFontTx/>
              <a:buNone/>
            </a:pPr>
            <a:r>
              <a:rPr lang="en-US" i="1" smtClean="0"/>
              <a:t>	</a:t>
            </a:r>
            <a:r>
              <a:rPr lang="en-US" sz="2800" i="1" smtClean="0">
                <a:latin typeface="Times New Roman" pitchFamily="18" charset="0"/>
              </a:rPr>
              <a:t>Income </a:t>
            </a:r>
            <a:r>
              <a:rPr lang="en-US" sz="2800" smtClean="0">
                <a:latin typeface="Times New Roman" pitchFamily="18" charset="0"/>
              </a:rPr>
              <a:t>is </a:t>
            </a:r>
            <a:r>
              <a:rPr lang="en-US" sz="2800" b="1" u="sng" smtClean="0">
                <a:latin typeface="Times New Roman" pitchFamily="18" charset="0"/>
              </a:rPr>
              <a:t>increase in economic benefits during the accounting period</a:t>
            </a:r>
            <a:r>
              <a:rPr lang="en-US" sz="2800" smtClean="0">
                <a:latin typeface="Times New Roman" pitchFamily="18" charset="0"/>
              </a:rPr>
              <a:t> </a:t>
            </a:r>
            <a:r>
              <a:rPr lang="en-US" sz="2800" b="1" u="sng" smtClean="0">
                <a:latin typeface="Times New Roman" pitchFamily="18" charset="0"/>
              </a:rPr>
              <a:t>in the form of inflows or enhancements of assets or decreases of liabilities</a:t>
            </a:r>
            <a:r>
              <a:rPr lang="en-US" sz="2800" smtClean="0">
                <a:latin typeface="Times New Roman" pitchFamily="18" charset="0"/>
              </a:rPr>
              <a:t> </a:t>
            </a:r>
            <a:r>
              <a:rPr lang="en-US" sz="2800" b="1" u="sng" smtClean="0">
                <a:latin typeface="Times New Roman" pitchFamily="18" charset="0"/>
              </a:rPr>
              <a:t>that result in increases in equity</a:t>
            </a:r>
            <a:r>
              <a:rPr lang="en-US" sz="2800" smtClean="0">
                <a:latin typeface="Times New Roman" pitchFamily="18" charset="0"/>
              </a:rPr>
              <a:t>, </a:t>
            </a:r>
            <a:r>
              <a:rPr lang="en-US" sz="2800" b="1" u="sng" smtClean="0">
                <a:latin typeface="Times New Roman" pitchFamily="18" charset="0"/>
              </a:rPr>
              <a:t>other than those relating to contributions from equity participants</a:t>
            </a:r>
            <a:r>
              <a:rPr lang="en-US" sz="2800" smtClean="0">
                <a:latin typeface="Times New Roman" pitchFamily="18" charset="0"/>
              </a:rPr>
              <a:t>.</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228600"/>
            <a:ext cx="8229600" cy="1066800"/>
          </a:xfrm>
        </p:spPr>
        <p:txBody>
          <a:bodyPr/>
          <a:lstStyle/>
          <a:p>
            <a:pPr eaLnBrk="1" hangingPunct="1"/>
            <a:r>
              <a:rPr lang="en-US" sz="3200" b="1" smtClean="0"/>
              <a:t>Income - Essential Features</a:t>
            </a:r>
          </a:p>
        </p:txBody>
      </p:sp>
      <p:sp>
        <p:nvSpPr>
          <p:cNvPr id="44035" name="Rectangle 3"/>
          <p:cNvSpPr>
            <a:spLocks noGrp="1" noChangeArrowheads="1"/>
          </p:cNvSpPr>
          <p:nvPr>
            <p:ph idx="1"/>
          </p:nvPr>
        </p:nvSpPr>
        <p:spPr>
          <a:xfrm>
            <a:off x="457200" y="685800"/>
            <a:ext cx="8229600" cy="5440363"/>
          </a:xfrm>
        </p:spPr>
        <p:txBody>
          <a:bodyPr>
            <a:normAutofit lnSpcReduction="10000"/>
          </a:bodyPr>
          <a:lstStyle/>
          <a:p>
            <a:pPr marL="812800" indent="-812800" eaLnBrk="1" fontAlgn="auto" hangingPunct="1">
              <a:lnSpc>
                <a:spcPct val="120000"/>
              </a:lnSpc>
              <a:spcAft>
                <a:spcPts val="0"/>
              </a:spcAft>
              <a:buFontTx/>
              <a:buAutoNum type="romanLcParenR"/>
              <a:defRPr/>
            </a:pPr>
            <a:r>
              <a:rPr lang="en-US" sz="2800" i="1" smtClean="0">
                <a:latin typeface="Times New Roman" pitchFamily="18" charset="0"/>
              </a:rPr>
              <a:t>Income </a:t>
            </a:r>
            <a:r>
              <a:rPr lang="en-US" sz="2800" smtClean="0">
                <a:latin typeface="Times New Roman" pitchFamily="18" charset="0"/>
              </a:rPr>
              <a:t>is increase in economic benefits during an accounting period.</a:t>
            </a:r>
          </a:p>
          <a:p>
            <a:pPr marL="812800" indent="-812800" eaLnBrk="1" fontAlgn="auto" hangingPunct="1">
              <a:lnSpc>
                <a:spcPct val="120000"/>
              </a:lnSpc>
              <a:spcAft>
                <a:spcPts val="0"/>
              </a:spcAft>
              <a:buFontTx/>
              <a:buAutoNum type="romanLcParenR"/>
              <a:defRPr/>
            </a:pPr>
            <a:r>
              <a:rPr lang="en-US" sz="2800" smtClean="0">
                <a:latin typeface="Times New Roman" pitchFamily="18" charset="0"/>
              </a:rPr>
              <a:t>Economic benefits are increased because of inflows or enhancements of assets or decreases of liabilities.</a:t>
            </a:r>
          </a:p>
          <a:p>
            <a:pPr marL="812800" indent="-812800" eaLnBrk="1" fontAlgn="auto" hangingPunct="1">
              <a:lnSpc>
                <a:spcPct val="120000"/>
              </a:lnSpc>
              <a:spcAft>
                <a:spcPts val="0"/>
              </a:spcAft>
              <a:buFontTx/>
              <a:buNone/>
              <a:defRPr/>
            </a:pPr>
            <a:r>
              <a:rPr lang="en-US" sz="2800" smtClean="0">
                <a:latin typeface="Times New Roman" pitchFamily="18" charset="0"/>
              </a:rPr>
              <a:t>iii)	</a:t>
            </a:r>
            <a:r>
              <a:rPr lang="en-US" sz="2800" i="1" smtClean="0">
                <a:latin typeface="Times New Roman" pitchFamily="18" charset="0"/>
              </a:rPr>
              <a:t>Income (i.e., </a:t>
            </a:r>
            <a:r>
              <a:rPr lang="en-US" sz="2800" smtClean="0">
                <a:latin typeface="Times New Roman" pitchFamily="18" charset="0"/>
              </a:rPr>
              <a:t>increase in economic benefits) result in increases in equity.</a:t>
            </a:r>
          </a:p>
          <a:p>
            <a:pPr marL="812800" indent="-812800" eaLnBrk="1" fontAlgn="auto" hangingPunct="1">
              <a:lnSpc>
                <a:spcPct val="120000"/>
              </a:lnSpc>
              <a:spcAft>
                <a:spcPts val="0"/>
              </a:spcAft>
              <a:buFontTx/>
              <a:buNone/>
              <a:defRPr/>
            </a:pPr>
            <a:r>
              <a:rPr lang="en-US" sz="2800" smtClean="0">
                <a:latin typeface="Times New Roman" pitchFamily="18" charset="0"/>
              </a:rPr>
              <a:t>iv)	However, contributions from equity participants, such as, introduction of fresh capital, etc., are not income.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228600"/>
            <a:ext cx="8229600" cy="1066800"/>
          </a:xfrm>
        </p:spPr>
        <p:txBody>
          <a:bodyPr/>
          <a:lstStyle/>
          <a:p>
            <a:pPr eaLnBrk="1" hangingPunct="1"/>
            <a:r>
              <a:rPr lang="en-US" sz="3200" b="1" smtClean="0"/>
              <a:t>Expense - Meaning</a:t>
            </a:r>
          </a:p>
        </p:txBody>
      </p:sp>
      <p:sp>
        <p:nvSpPr>
          <p:cNvPr id="50179" name="Rectangle 3"/>
          <p:cNvSpPr>
            <a:spLocks noGrp="1" noChangeArrowheads="1"/>
          </p:cNvSpPr>
          <p:nvPr>
            <p:ph idx="1"/>
          </p:nvPr>
        </p:nvSpPr>
        <p:spPr>
          <a:xfrm>
            <a:off x="457200" y="685800"/>
            <a:ext cx="8229600" cy="5440363"/>
          </a:xfrm>
        </p:spPr>
        <p:txBody>
          <a:bodyPr/>
          <a:lstStyle/>
          <a:p>
            <a:pPr marL="812800" indent="-812800" algn="just" eaLnBrk="1" hangingPunct="1">
              <a:lnSpc>
                <a:spcPct val="160000"/>
              </a:lnSpc>
              <a:buFontTx/>
              <a:buNone/>
            </a:pPr>
            <a:r>
              <a:rPr lang="en-US" i="1" smtClean="0"/>
              <a:t>	</a:t>
            </a:r>
            <a:r>
              <a:rPr lang="en-US" sz="2800" i="1" smtClean="0">
                <a:latin typeface="Times New Roman" pitchFamily="18" charset="0"/>
              </a:rPr>
              <a:t>Expenses </a:t>
            </a:r>
            <a:r>
              <a:rPr lang="en-US" sz="2800" smtClean="0">
                <a:latin typeface="Times New Roman" pitchFamily="18" charset="0"/>
              </a:rPr>
              <a:t>are </a:t>
            </a:r>
            <a:r>
              <a:rPr lang="en-US" sz="2800" b="1" u="sng" smtClean="0">
                <a:latin typeface="Times New Roman" pitchFamily="18" charset="0"/>
              </a:rPr>
              <a:t>decreases in economic benefits during the accounting period</a:t>
            </a:r>
            <a:r>
              <a:rPr lang="en-US" sz="2800" smtClean="0">
                <a:latin typeface="Times New Roman" pitchFamily="18" charset="0"/>
              </a:rPr>
              <a:t> </a:t>
            </a:r>
            <a:r>
              <a:rPr lang="en-US" sz="2800" b="1" u="sng" smtClean="0">
                <a:latin typeface="Times New Roman" pitchFamily="18" charset="0"/>
              </a:rPr>
              <a:t>in the form of outflows or depletions of assets or incurrence of liabilities</a:t>
            </a:r>
            <a:r>
              <a:rPr lang="en-US" sz="2800" smtClean="0">
                <a:latin typeface="Times New Roman" pitchFamily="18" charset="0"/>
              </a:rPr>
              <a:t> </a:t>
            </a:r>
            <a:r>
              <a:rPr lang="en-US" sz="2800" b="1" u="sng" smtClean="0">
                <a:latin typeface="Times New Roman" pitchFamily="18" charset="0"/>
              </a:rPr>
              <a:t>that result in decreases in equity, other than those relating to distributions to equity participants</a:t>
            </a:r>
            <a:r>
              <a:rPr lang="en-US" sz="2800" smtClean="0">
                <a:latin typeface="Times New Roman" pitchFamily="18" charset="0"/>
              </a:rPr>
              <a:t>.</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228600"/>
            <a:ext cx="8229600" cy="1066800"/>
          </a:xfrm>
        </p:spPr>
        <p:txBody>
          <a:bodyPr/>
          <a:lstStyle/>
          <a:p>
            <a:pPr eaLnBrk="1" hangingPunct="1"/>
            <a:r>
              <a:rPr lang="en-US" sz="3200" b="1" smtClean="0"/>
              <a:t>Expenses - Essential Features</a:t>
            </a:r>
          </a:p>
        </p:txBody>
      </p:sp>
      <p:sp>
        <p:nvSpPr>
          <p:cNvPr id="51203" name="Rectangle 3"/>
          <p:cNvSpPr>
            <a:spLocks noGrp="1" noChangeArrowheads="1"/>
          </p:cNvSpPr>
          <p:nvPr>
            <p:ph idx="1"/>
          </p:nvPr>
        </p:nvSpPr>
        <p:spPr>
          <a:xfrm>
            <a:off x="457200" y="685800"/>
            <a:ext cx="8229600" cy="5440363"/>
          </a:xfrm>
        </p:spPr>
        <p:txBody>
          <a:bodyPr/>
          <a:lstStyle/>
          <a:p>
            <a:pPr marL="812800" indent="-812800" algn="just" eaLnBrk="1" hangingPunct="1">
              <a:lnSpc>
                <a:spcPct val="120000"/>
              </a:lnSpc>
              <a:buFontTx/>
              <a:buNone/>
            </a:pPr>
            <a:r>
              <a:rPr lang="en-US" sz="2800" smtClean="0">
                <a:latin typeface="Times New Roman" pitchFamily="18" charset="0"/>
              </a:rPr>
              <a:t>i)	</a:t>
            </a:r>
            <a:r>
              <a:rPr lang="en-US" sz="2800" i="1" smtClean="0">
                <a:latin typeface="Times New Roman" pitchFamily="18" charset="0"/>
              </a:rPr>
              <a:t>Expenses </a:t>
            </a:r>
            <a:r>
              <a:rPr lang="en-US" sz="2800" smtClean="0">
                <a:latin typeface="Times New Roman" pitchFamily="18" charset="0"/>
              </a:rPr>
              <a:t>are decreases in economic benefits during an accounting period</a:t>
            </a:r>
          </a:p>
          <a:p>
            <a:pPr marL="812800" indent="-812800" algn="just" eaLnBrk="1" hangingPunct="1">
              <a:lnSpc>
                <a:spcPct val="120000"/>
              </a:lnSpc>
              <a:buFontTx/>
              <a:buNone/>
            </a:pPr>
            <a:r>
              <a:rPr lang="en-US" sz="2800" smtClean="0">
                <a:latin typeface="Times New Roman" pitchFamily="18" charset="0"/>
              </a:rPr>
              <a:t>ii)	Economic benefits are decreasesd because of outflows or depletions of assets or incurrences of liabilities</a:t>
            </a:r>
          </a:p>
          <a:p>
            <a:pPr marL="812800" indent="-812800" algn="just" eaLnBrk="1" hangingPunct="1">
              <a:lnSpc>
                <a:spcPct val="120000"/>
              </a:lnSpc>
              <a:buFontTx/>
              <a:buNone/>
            </a:pPr>
            <a:r>
              <a:rPr lang="en-US" sz="2800" smtClean="0">
                <a:latin typeface="Times New Roman" pitchFamily="18" charset="0"/>
              </a:rPr>
              <a:t>iii)	</a:t>
            </a:r>
            <a:r>
              <a:rPr lang="en-US" sz="2800" i="1" smtClean="0">
                <a:latin typeface="Times New Roman" pitchFamily="18" charset="0"/>
              </a:rPr>
              <a:t>Expenses (i.e., </a:t>
            </a:r>
            <a:r>
              <a:rPr lang="en-US" sz="2800" smtClean="0">
                <a:latin typeface="Times New Roman" pitchFamily="18" charset="0"/>
              </a:rPr>
              <a:t>decreases in economic benefits) result in decreases in equity</a:t>
            </a:r>
          </a:p>
          <a:p>
            <a:pPr marL="812800" indent="-812800" algn="just" eaLnBrk="1" hangingPunct="1">
              <a:lnSpc>
                <a:spcPct val="120000"/>
              </a:lnSpc>
              <a:buFontTx/>
              <a:buNone/>
            </a:pPr>
            <a:r>
              <a:rPr lang="en-US" sz="2800" smtClean="0">
                <a:latin typeface="Times New Roman" pitchFamily="18" charset="0"/>
              </a:rPr>
              <a:t>iv)	However, distributions to equity participants, such as, payment of dividend, etc. are not expense.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4"/>
          <p:cNvSpPr>
            <a:spLocks noGrp="1" noChangeArrowheads="1"/>
          </p:cNvSpPr>
          <p:nvPr>
            <p:ph type="ctrTitle"/>
          </p:nvPr>
        </p:nvSpPr>
        <p:spPr>
          <a:xfrm>
            <a:off x="1828800" y="3048000"/>
            <a:ext cx="5080312" cy="1752600"/>
          </a:xfrm>
        </p:spPr>
        <p:txBody>
          <a:bodyPr>
            <a:normAutofit/>
          </a:bodyPr>
          <a:lstStyle/>
          <a:p>
            <a:pPr algn="ctr" eaLnBrk="1" fontAlgn="auto" hangingPunct="1">
              <a:spcAft>
                <a:spcPts val="0"/>
              </a:spcAft>
              <a:defRPr/>
            </a:pPr>
            <a:r>
              <a:rPr i="1" smtClean="0">
                <a:latin typeface="Engravers MT" pitchFamily="18" charset="0"/>
              </a:rPr>
              <a:t>Thank You</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latin typeface="Times New Roman" pitchFamily="18" charset="0"/>
              </a:rPr>
              <a:t>Understandability</a:t>
            </a:r>
            <a:r>
              <a:rPr lang="en-US" smtClean="0"/>
              <a:t> </a:t>
            </a:r>
          </a:p>
        </p:txBody>
      </p:sp>
      <p:sp>
        <p:nvSpPr>
          <p:cNvPr id="11267" name="Rectangle 3"/>
          <p:cNvSpPr>
            <a:spLocks noGrp="1" noChangeArrowheads="1"/>
          </p:cNvSpPr>
          <p:nvPr>
            <p:ph idx="1"/>
          </p:nvPr>
        </p:nvSpPr>
        <p:spPr>
          <a:xfrm>
            <a:off x="457200" y="762000"/>
            <a:ext cx="8229600" cy="5364163"/>
          </a:xfrm>
        </p:spPr>
        <p:txBody>
          <a:bodyPr/>
          <a:lstStyle/>
          <a:p>
            <a:pPr marL="0" indent="0" algn="just" eaLnBrk="1" hangingPunct="1">
              <a:lnSpc>
                <a:spcPct val="130000"/>
              </a:lnSpc>
              <a:buFontTx/>
              <a:buNone/>
            </a:pPr>
            <a:r>
              <a:rPr lang="en-US" sz="2800" smtClean="0">
                <a:latin typeface="Times New Roman" pitchFamily="18" charset="0"/>
              </a:rPr>
              <a:t>	Information about </a:t>
            </a:r>
            <a:r>
              <a:rPr lang="en-US" sz="2800" b="1" smtClean="0">
                <a:latin typeface="Times New Roman" pitchFamily="18" charset="0"/>
              </a:rPr>
              <a:t>complex matters</a:t>
            </a:r>
            <a:r>
              <a:rPr lang="en-US" sz="2800" smtClean="0">
                <a:latin typeface="Times New Roman" pitchFamily="18" charset="0"/>
              </a:rPr>
              <a:t> should be </a:t>
            </a:r>
            <a:r>
              <a:rPr lang="en-US" sz="2800" u="sng" smtClean="0">
                <a:latin typeface="Times New Roman" pitchFamily="18" charset="0"/>
              </a:rPr>
              <a:t>included</a:t>
            </a:r>
            <a:r>
              <a:rPr lang="en-US" sz="2800" smtClean="0">
                <a:latin typeface="Times New Roman" pitchFamily="18" charset="0"/>
              </a:rPr>
              <a:t> in the financial statements </a:t>
            </a:r>
            <a:r>
              <a:rPr lang="en-US" sz="2800" b="1" smtClean="0">
                <a:latin typeface="Times New Roman" pitchFamily="18" charset="0"/>
              </a:rPr>
              <a:t>because of its relevance</a:t>
            </a:r>
            <a:r>
              <a:rPr lang="en-US" sz="2800" smtClean="0">
                <a:latin typeface="Times New Roman" pitchFamily="18" charset="0"/>
              </a:rPr>
              <a:t> to the economic decision-making needs of users. </a:t>
            </a:r>
          </a:p>
          <a:p>
            <a:pPr marL="0" indent="0" algn="just" eaLnBrk="1" hangingPunct="1">
              <a:lnSpc>
                <a:spcPct val="130000"/>
              </a:lnSpc>
              <a:buFontTx/>
              <a:buNone/>
            </a:pPr>
            <a:r>
              <a:rPr lang="en-US" sz="2800" smtClean="0">
                <a:latin typeface="Times New Roman" pitchFamily="18" charset="0"/>
              </a:rPr>
              <a:t>	Relevant information </a:t>
            </a:r>
            <a:r>
              <a:rPr lang="en-US" sz="2800" u="sng" smtClean="0">
                <a:latin typeface="Times New Roman" pitchFamily="18" charset="0"/>
              </a:rPr>
              <a:t>should not be excluded</a:t>
            </a:r>
            <a:r>
              <a:rPr lang="en-US" sz="2800" smtClean="0">
                <a:latin typeface="Times New Roman" pitchFamily="18" charset="0"/>
              </a:rPr>
              <a:t> merely on the ground that it may be </a:t>
            </a:r>
            <a:r>
              <a:rPr lang="en-US" sz="2800" b="1" smtClean="0">
                <a:latin typeface="Times New Roman" pitchFamily="18" charset="0"/>
              </a:rPr>
              <a:t>too difficult</a:t>
            </a:r>
            <a:r>
              <a:rPr lang="en-US" sz="2800" smtClean="0">
                <a:latin typeface="Times New Roman" pitchFamily="18" charset="0"/>
              </a:rPr>
              <a:t> for certain users </a:t>
            </a:r>
            <a:r>
              <a:rPr lang="en-US" sz="2800" b="1" smtClean="0">
                <a:latin typeface="Times New Roman" pitchFamily="18" charset="0"/>
              </a:rPr>
              <a:t>to understand</a:t>
            </a:r>
            <a:r>
              <a:rPr lang="en-US" sz="2800" smtClean="0">
                <a:latin typeface="Times New Roman" pitchFamily="18" charset="0"/>
              </a:rPr>
              <a: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latin typeface="Times New Roman" pitchFamily="18" charset="0"/>
              </a:rPr>
              <a:t>Relevance</a:t>
            </a:r>
            <a:r>
              <a:rPr lang="en-US" smtClean="0"/>
              <a:t> </a:t>
            </a:r>
          </a:p>
        </p:txBody>
      </p:sp>
      <p:sp>
        <p:nvSpPr>
          <p:cNvPr id="12291" name="Rectangle 3"/>
          <p:cNvSpPr>
            <a:spLocks noGrp="1" noChangeArrowheads="1"/>
          </p:cNvSpPr>
          <p:nvPr>
            <p:ph idx="1"/>
          </p:nvPr>
        </p:nvSpPr>
        <p:spPr>
          <a:xfrm>
            <a:off x="457200" y="533400"/>
            <a:ext cx="8229600" cy="5592763"/>
          </a:xfrm>
        </p:spPr>
        <p:txBody>
          <a:bodyPr/>
          <a:lstStyle/>
          <a:p>
            <a:pPr marL="0" indent="0" algn="just" eaLnBrk="1" hangingPunct="1">
              <a:lnSpc>
                <a:spcPct val="130000"/>
              </a:lnSpc>
              <a:buFontTx/>
              <a:buNone/>
            </a:pPr>
            <a:r>
              <a:rPr lang="en-US" sz="2800" smtClean="0">
                <a:latin typeface="Times New Roman" pitchFamily="18" charset="0"/>
              </a:rPr>
              <a:t>	To be useful, information must be relevant to the decision-making needs of users. </a:t>
            </a:r>
          </a:p>
          <a:p>
            <a:pPr marL="0" indent="0" algn="just" eaLnBrk="1" hangingPunct="1">
              <a:lnSpc>
                <a:spcPct val="130000"/>
              </a:lnSpc>
              <a:buFontTx/>
              <a:buNone/>
            </a:pPr>
            <a:r>
              <a:rPr lang="en-US" sz="2800" smtClean="0">
                <a:latin typeface="Times New Roman" pitchFamily="18" charset="0"/>
              </a:rPr>
              <a:t>	Information has the quality of relevance when </a:t>
            </a:r>
            <a:r>
              <a:rPr lang="en-US" sz="2800" b="1" smtClean="0">
                <a:latin typeface="Times New Roman" pitchFamily="18" charset="0"/>
              </a:rPr>
              <a:t>it influences the economic decisions</a:t>
            </a:r>
            <a:r>
              <a:rPr lang="en-US" sz="2800" smtClean="0">
                <a:latin typeface="Times New Roman" pitchFamily="18" charset="0"/>
              </a:rPr>
              <a:t> of users by helping them </a:t>
            </a:r>
          </a:p>
          <a:p>
            <a:pPr marL="0" indent="0" algn="just" eaLnBrk="1" hangingPunct="1">
              <a:lnSpc>
                <a:spcPct val="130000"/>
              </a:lnSpc>
              <a:buFontTx/>
              <a:buNone/>
            </a:pPr>
            <a:r>
              <a:rPr lang="en-US" sz="2800" smtClean="0">
                <a:latin typeface="Times New Roman" pitchFamily="18" charset="0"/>
              </a:rPr>
              <a:t>(a) 	</a:t>
            </a:r>
            <a:r>
              <a:rPr lang="en-US" sz="2800" b="1" smtClean="0">
                <a:latin typeface="Times New Roman" pitchFamily="18" charset="0"/>
              </a:rPr>
              <a:t>evaluate past</a:t>
            </a:r>
            <a:r>
              <a:rPr lang="en-US" sz="2800" smtClean="0">
                <a:latin typeface="Times New Roman" pitchFamily="18" charset="0"/>
              </a:rPr>
              <a:t>, </a:t>
            </a:r>
            <a:r>
              <a:rPr lang="en-US" sz="2800" b="1" smtClean="0">
                <a:latin typeface="Times New Roman" pitchFamily="18" charset="0"/>
              </a:rPr>
              <a:t>present</a:t>
            </a:r>
            <a:r>
              <a:rPr lang="en-US" sz="2800" smtClean="0">
                <a:latin typeface="Times New Roman" pitchFamily="18" charset="0"/>
              </a:rPr>
              <a:t> or </a:t>
            </a:r>
            <a:r>
              <a:rPr lang="en-US" sz="2800" b="1" smtClean="0">
                <a:latin typeface="Times New Roman" pitchFamily="18" charset="0"/>
              </a:rPr>
              <a:t>future events</a:t>
            </a:r>
            <a:r>
              <a:rPr lang="en-US" sz="2800" smtClean="0">
                <a:latin typeface="Times New Roman" pitchFamily="18" charset="0"/>
              </a:rPr>
              <a:t> 	(</a:t>
            </a:r>
            <a:r>
              <a:rPr lang="en-US" sz="2800" u="sng" smtClean="0">
                <a:latin typeface="Times New Roman" pitchFamily="18" charset="0"/>
              </a:rPr>
              <a:t>Predictive Value</a:t>
            </a:r>
            <a:r>
              <a:rPr lang="en-US" sz="2800" smtClean="0">
                <a:latin typeface="Times New Roman" pitchFamily="18" charset="0"/>
              </a:rPr>
              <a:t>) or </a:t>
            </a:r>
          </a:p>
          <a:p>
            <a:pPr marL="0" indent="0" algn="just" eaLnBrk="1" hangingPunct="1">
              <a:lnSpc>
                <a:spcPct val="130000"/>
              </a:lnSpc>
              <a:buFontTx/>
              <a:buNone/>
            </a:pPr>
            <a:r>
              <a:rPr lang="en-US" sz="2800" smtClean="0">
                <a:latin typeface="Times New Roman" pitchFamily="18" charset="0"/>
              </a:rPr>
              <a:t>(b)</a:t>
            </a:r>
            <a:r>
              <a:rPr lang="en-US" sz="2800" b="1" smtClean="0">
                <a:latin typeface="Times New Roman" pitchFamily="18" charset="0"/>
              </a:rPr>
              <a:t>	confirming,</a:t>
            </a:r>
            <a:r>
              <a:rPr lang="en-US" sz="2800" smtClean="0">
                <a:latin typeface="Times New Roman" pitchFamily="18" charset="0"/>
              </a:rPr>
              <a:t> or </a:t>
            </a:r>
            <a:r>
              <a:rPr lang="en-US" sz="2800" b="1" smtClean="0">
                <a:latin typeface="Times New Roman" pitchFamily="18" charset="0"/>
              </a:rPr>
              <a:t>correcting,</a:t>
            </a:r>
            <a:r>
              <a:rPr lang="en-US" sz="2800" smtClean="0">
                <a:latin typeface="Times New Roman" pitchFamily="18" charset="0"/>
              </a:rPr>
              <a:t> their </a:t>
            </a:r>
            <a:r>
              <a:rPr lang="en-US" sz="2800" b="1" smtClean="0">
                <a:latin typeface="Times New Roman" pitchFamily="18" charset="0"/>
              </a:rPr>
              <a:t>past 	evaluations </a:t>
            </a:r>
            <a:r>
              <a:rPr lang="en-US" sz="2800" smtClean="0">
                <a:latin typeface="Times New Roman" pitchFamily="18" charset="0"/>
              </a:rPr>
              <a:t>(</a:t>
            </a:r>
            <a:r>
              <a:rPr lang="en-US" sz="2800" u="sng" smtClean="0">
                <a:latin typeface="Times New Roman" pitchFamily="18" charset="0"/>
              </a:rPr>
              <a:t>Confirmatory Value</a:t>
            </a:r>
            <a:r>
              <a:rPr lang="en-US" sz="2800" smtClean="0">
                <a:latin typeface="Times New Roman" pitchFamily="18" charset="0"/>
              </a:rPr>
              <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latin typeface="Times New Roman" pitchFamily="18" charset="0"/>
              </a:rPr>
              <a:t>Relevance</a:t>
            </a:r>
            <a:r>
              <a:rPr lang="en-US" smtClean="0"/>
              <a:t> </a:t>
            </a:r>
          </a:p>
        </p:txBody>
      </p:sp>
      <p:sp>
        <p:nvSpPr>
          <p:cNvPr id="13315" name="Rectangle 3"/>
          <p:cNvSpPr>
            <a:spLocks noGrp="1" noChangeArrowheads="1"/>
          </p:cNvSpPr>
          <p:nvPr>
            <p:ph idx="1"/>
          </p:nvPr>
        </p:nvSpPr>
        <p:spPr>
          <a:xfrm>
            <a:off x="457200" y="533400"/>
            <a:ext cx="8229600" cy="5592763"/>
          </a:xfrm>
        </p:spPr>
        <p:txBody>
          <a:bodyPr/>
          <a:lstStyle/>
          <a:p>
            <a:pPr marL="0" indent="0" algn="just" eaLnBrk="1" hangingPunct="1">
              <a:lnSpc>
                <a:spcPct val="120000"/>
              </a:lnSpc>
              <a:buFontTx/>
              <a:buNone/>
            </a:pPr>
            <a:r>
              <a:rPr lang="en-US" sz="2800" smtClean="0">
                <a:latin typeface="Times New Roman" pitchFamily="18" charset="0"/>
              </a:rPr>
              <a:t>	Information has </a:t>
            </a:r>
            <a:r>
              <a:rPr lang="en-US" sz="2800" b="1" smtClean="0">
                <a:latin typeface="Times New Roman" pitchFamily="18" charset="0"/>
              </a:rPr>
              <a:t>predictive</a:t>
            </a:r>
            <a:r>
              <a:rPr lang="en-US" sz="2800" smtClean="0">
                <a:latin typeface="Times New Roman" pitchFamily="18" charset="0"/>
              </a:rPr>
              <a:t> and </a:t>
            </a:r>
            <a:r>
              <a:rPr lang="en-US" sz="2800" b="1" smtClean="0">
                <a:latin typeface="Times New Roman" pitchFamily="18" charset="0"/>
              </a:rPr>
              <a:t>confirmatory roles</a:t>
            </a:r>
            <a:r>
              <a:rPr lang="en-US" sz="2800" smtClean="0">
                <a:latin typeface="Times New Roman" pitchFamily="18" charset="0"/>
              </a:rPr>
              <a:t> both. Information about financial position and past performance is frequently used as the basis for predicting future financial position and performance and other matters in which users are directly interested, such as </a:t>
            </a:r>
          </a:p>
          <a:p>
            <a:pPr marL="0" indent="0" algn="just" eaLnBrk="1" hangingPunct="1">
              <a:lnSpc>
                <a:spcPct val="120000"/>
              </a:lnSpc>
            </a:pPr>
            <a:r>
              <a:rPr lang="en-US" sz="2800" smtClean="0">
                <a:latin typeface="Times New Roman" pitchFamily="18" charset="0"/>
              </a:rPr>
              <a:t>Dividend and wage payments </a:t>
            </a:r>
          </a:p>
          <a:p>
            <a:pPr marL="0" indent="0" algn="just" eaLnBrk="1" hangingPunct="1">
              <a:lnSpc>
                <a:spcPct val="120000"/>
              </a:lnSpc>
            </a:pPr>
            <a:r>
              <a:rPr lang="en-US" sz="2800" smtClean="0">
                <a:latin typeface="Times New Roman" pitchFamily="18" charset="0"/>
              </a:rPr>
              <a:t>Share price movements </a:t>
            </a:r>
          </a:p>
          <a:p>
            <a:pPr marL="0" indent="0" algn="just" eaLnBrk="1" hangingPunct="1">
              <a:lnSpc>
                <a:spcPct val="120000"/>
              </a:lnSpc>
            </a:pPr>
            <a:r>
              <a:rPr lang="en-US" sz="2800" smtClean="0">
                <a:latin typeface="Times New Roman" pitchFamily="18" charset="0"/>
              </a:rPr>
              <a:t>Ability of the enterprise to meet its commitments etc.</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latin typeface="Times New Roman" pitchFamily="18" charset="0"/>
              </a:rPr>
              <a:t>Relevance</a:t>
            </a:r>
            <a:r>
              <a:rPr lang="en-US" smtClean="0"/>
              <a:t> </a:t>
            </a:r>
          </a:p>
        </p:txBody>
      </p:sp>
      <p:sp>
        <p:nvSpPr>
          <p:cNvPr id="14339" name="Rectangle 3"/>
          <p:cNvSpPr>
            <a:spLocks noGrp="1" noChangeArrowheads="1"/>
          </p:cNvSpPr>
          <p:nvPr>
            <p:ph idx="1"/>
          </p:nvPr>
        </p:nvSpPr>
        <p:spPr>
          <a:xfrm>
            <a:off x="457200" y="533400"/>
            <a:ext cx="8229600" cy="5592763"/>
          </a:xfrm>
        </p:spPr>
        <p:txBody>
          <a:bodyPr/>
          <a:lstStyle/>
          <a:p>
            <a:pPr marL="0" indent="0" algn="just" eaLnBrk="1" hangingPunct="1">
              <a:lnSpc>
                <a:spcPct val="120000"/>
              </a:lnSpc>
              <a:buFontTx/>
              <a:buNone/>
            </a:pPr>
            <a:r>
              <a:rPr lang="en-US" smtClean="0">
                <a:latin typeface="Times New Roman" pitchFamily="18" charset="0"/>
              </a:rPr>
              <a:t>	To have predictive value, information </a:t>
            </a:r>
            <a:r>
              <a:rPr lang="en-US" b="1" smtClean="0">
                <a:latin typeface="Times New Roman" pitchFamily="18" charset="0"/>
              </a:rPr>
              <a:t>need not be in the form of an explicit forecast</a:t>
            </a:r>
            <a:r>
              <a:rPr lang="en-US" smtClean="0">
                <a:latin typeface="Times New Roman" pitchFamily="18" charset="0"/>
              </a:rPr>
              <a:t>. </a:t>
            </a:r>
          </a:p>
          <a:p>
            <a:pPr marL="0" indent="0" algn="just" eaLnBrk="1" hangingPunct="1">
              <a:lnSpc>
                <a:spcPct val="120000"/>
              </a:lnSpc>
              <a:buFontTx/>
              <a:buNone/>
            </a:pPr>
            <a:r>
              <a:rPr lang="en-US" smtClean="0">
                <a:latin typeface="Times New Roman" pitchFamily="18" charset="0"/>
              </a:rPr>
              <a:t>	However, the </a:t>
            </a:r>
            <a:r>
              <a:rPr lang="en-US" b="1" smtClean="0">
                <a:latin typeface="Times New Roman" pitchFamily="18" charset="0"/>
              </a:rPr>
              <a:t>ability to make predictions</a:t>
            </a:r>
            <a:r>
              <a:rPr lang="en-US" smtClean="0">
                <a:latin typeface="Times New Roman" pitchFamily="18" charset="0"/>
              </a:rPr>
              <a:t> from financial statements depends on the </a:t>
            </a:r>
            <a:r>
              <a:rPr lang="en-US" b="1" smtClean="0">
                <a:latin typeface="Times New Roman" pitchFamily="18" charset="0"/>
              </a:rPr>
              <a:t>manner of disclosure</a:t>
            </a:r>
            <a:r>
              <a:rPr lang="en-US" smtClean="0">
                <a:latin typeface="Times New Roman" pitchFamily="18" charset="0"/>
              </a:rPr>
              <a:t>.</a:t>
            </a:r>
          </a:p>
          <a:p>
            <a:pPr marL="0" indent="0" algn="just" eaLnBrk="1" hangingPunct="1">
              <a:lnSpc>
                <a:spcPct val="120000"/>
              </a:lnSpc>
              <a:buFontTx/>
              <a:buNone/>
            </a:pPr>
            <a:r>
              <a:rPr lang="en-US" smtClean="0">
                <a:latin typeface="Times New Roman" pitchFamily="18" charset="0"/>
              </a:rPr>
              <a:t>	For example, the predictive value of the statement of profit and loss is enhanced </a:t>
            </a:r>
            <a:r>
              <a:rPr lang="en-US" b="1" smtClean="0">
                <a:latin typeface="Times New Roman" pitchFamily="18" charset="0"/>
              </a:rPr>
              <a:t>if unusual, abnormal</a:t>
            </a:r>
            <a:r>
              <a:rPr lang="en-US" smtClean="0">
                <a:latin typeface="Times New Roman" pitchFamily="18" charset="0"/>
              </a:rPr>
              <a:t> and </a:t>
            </a:r>
            <a:r>
              <a:rPr lang="en-US" b="1" smtClean="0">
                <a:latin typeface="Times New Roman" pitchFamily="18" charset="0"/>
              </a:rPr>
              <a:t>infrequent items</a:t>
            </a:r>
            <a:r>
              <a:rPr lang="en-US" smtClean="0">
                <a:latin typeface="Times New Roman" pitchFamily="18" charset="0"/>
              </a:rPr>
              <a:t> of income and expense are separately disclosed.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0"/>
            <a:ext cx="8229600" cy="533400"/>
          </a:xfrm>
        </p:spPr>
        <p:txBody>
          <a:bodyPr>
            <a:normAutofit fontScale="90000"/>
          </a:bodyPr>
          <a:lstStyle/>
          <a:p>
            <a:pPr eaLnBrk="1" fontAlgn="auto" hangingPunct="1">
              <a:spcAft>
                <a:spcPts val="0"/>
              </a:spcAft>
              <a:defRPr/>
            </a:pPr>
            <a:r>
              <a:rPr lang="en-US" sz="3200" b="1" smtClean="0">
                <a:latin typeface="Times New Roman" pitchFamily="18" charset="0"/>
              </a:rPr>
              <a:t>Relevance</a:t>
            </a:r>
            <a:r>
              <a:rPr lang="en-US" smtClean="0"/>
              <a:t> </a:t>
            </a:r>
          </a:p>
        </p:txBody>
      </p:sp>
      <p:sp>
        <p:nvSpPr>
          <p:cNvPr id="15363" name="Rectangle 3"/>
          <p:cNvSpPr>
            <a:spLocks noGrp="1" noChangeArrowheads="1"/>
          </p:cNvSpPr>
          <p:nvPr>
            <p:ph idx="1"/>
          </p:nvPr>
        </p:nvSpPr>
        <p:spPr>
          <a:xfrm>
            <a:off x="457200" y="685800"/>
            <a:ext cx="8229600" cy="5440363"/>
          </a:xfrm>
        </p:spPr>
        <p:txBody>
          <a:bodyPr/>
          <a:lstStyle/>
          <a:p>
            <a:pPr marL="0" indent="0" algn="just" eaLnBrk="1" hangingPunct="1">
              <a:lnSpc>
                <a:spcPct val="120000"/>
              </a:lnSpc>
              <a:buFontTx/>
              <a:buNone/>
            </a:pPr>
            <a:r>
              <a:rPr lang="en-US" smtClean="0">
                <a:latin typeface="Times New Roman" pitchFamily="18" charset="0"/>
              </a:rPr>
              <a:t>	</a:t>
            </a:r>
            <a:r>
              <a:rPr lang="en-US" smtClean="0"/>
              <a:t>The </a:t>
            </a:r>
            <a:r>
              <a:rPr lang="en-US" b="1" smtClean="0"/>
              <a:t>predictive</a:t>
            </a:r>
            <a:r>
              <a:rPr lang="en-US" smtClean="0"/>
              <a:t> and </a:t>
            </a:r>
            <a:r>
              <a:rPr lang="en-US" b="1" smtClean="0"/>
              <a:t>confirmatory roles</a:t>
            </a:r>
            <a:r>
              <a:rPr lang="en-US" smtClean="0"/>
              <a:t> of information are </a:t>
            </a:r>
            <a:r>
              <a:rPr lang="en-US" b="1" u="sng" smtClean="0"/>
              <a:t>interrelated</a:t>
            </a:r>
            <a:r>
              <a:rPr lang="en-US" smtClean="0"/>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923</TotalTime>
  <Words>749</Words>
  <Application>Microsoft Office PowerPoint</Application>
  <PresentationFormat>On-screen Show (4:3)</PresentationFormat>
  <Paragraphs>176</Paragraphs>
  <Slides>45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Arial</vt:lpstr>
      <vt:lpstr>Franklin Gothic Book</vt:lpstr>
      <vt:lpstr>Wingdings 2</vt:lpstr>
      <vt:lpstr>Calibri</vt:lpstr>
      <vt:lpstr>Bahnschrift SemiBold</vt:lpstr>
      <vt:lpstr>Times New Roman</vt:lpstr>
      <vt:lpstr>Symbol</vt:lpstr>
      <vt:lpstr>Technic</vt:lpstr>
      <vt:lpstr>Framework for the Preparation and Presentation of Financial  Statements  M. Com_2nd Semester</vt:lpstr>
      <vt:lpstr>Financial Statements- Meaning </vt:lpstr>
      <vt:lpstr>Qualitative Characteristics of Financial Statements </vt:lpstr>
      <vt:lpstr>Understandability </vt:lpstr>
      <vt:lpstr>Understandability </vt:lpstr>
      <vt:lpstr>Relevance </vt:lpstr>
      <vt:lpstr>Relevance </vt:lpstr>
      <vt:lpstr>Relevance </vt:lpstr>
      <vt:lpstr>Relevance </vt:lpstr>
      <vt:lpstr>Materiality </vt:lpstr>
      <vt:lpstr>Reliability </vt:lpstr>
      <vt:lpstr>Reliability </vt:lpstr>
      <vt:lpstr>Faithful Representation</vt:lpstr>
      <vt:lpstr>Faithful Representation</vt:lpstr>
      <vt:lpstr>Faithful Representation</vt:lpstr>
      <vt:lpstr>Faithful Representation</vt:lpstr>
      <vt:lpstr>Substance Over Form</vt:lpstr>
      <vt:lpstr>Substance Over Form</vt:lpstr>
      <vt:lpstr>Neutrality</vt:lpstr>
      <vt:lpstr>Prudence</vt:lpstr>
      <vt:lpstr>Prudence</vt:lpstr>
      <vt:lpstr>Completeness</vt:lpstr>
      <vt:lpstr>Comparability </vt:lpstr>
      <vt:lpstr>Comparability </vt:lpstr>
      <vt:lpstr>Comparability </vt:lpstr>
      <vt:lpstr>Comparability </vt:lpstr>
      <vt:lpstr>Elements of Financial Statements </vt:lpstr>
      <vt:lpstr>Types of Elements of Financial Statements </vt:lpstr>
      <vt:lpstr>Assets - Meaning</vt:lpstr>
      <vt:lpstr>Assets</vt:lpstr>
      <vt:lpstr>Assets</vt:lpstr>
      <vt:lpstr>Assets</vt:lpstr>
      <vt:lpstr>Assets</vt:lpstr>
      <vt:lpstr>Assets</vt:lpstr>
      <vt:lpstr>Assets</vt:lpstr>
      <vt:lpstr>Liabilities - Meaning</vt:lpstr>
      <vt:lpstr>Liabilities - Essential Features</vt:lpstr>
      <vt:lpstr>Liabilities - Meaning of Obligation</vt:lpstr>
      <vt:lpstr>Liabilities - Types of Obligation</vt:lpstr>
      <vt:lpstr>Equity</vt:lpstr>
      <vt:lpstr>Income</vt:lpstr>
      <vt:lpstr>Income - Essential Features</vt:lpstr>
      <vt:lpstr>Expense - Meaning</vt:lpstr>
      <vt:lpstr>Expenses - Essential Features</vt:lpstr>
      <vt:lpstr>Thank You</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 of Bifurcation of Long-Term Debts into  Current and Non-Current Liabilities</dc:title>
  <dc:creator>USER</dc:creator>
  <cp:lastModifiedBy>Home</cp:lastModifiedBy>
  <cp:revision>40</cp:revision>
  <dcterms:created xsi:type="dcterms:W3CDTF">2013-01-01T06:12:10Z</dcterms:created>
  <dcterms:modified xsi:type="dcterms:W3CDTF">2021-12-11T08:48:33Z</dcterms:modified>
</cp:coreProperties>
</file>