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4" r:id="rId3"/>
    <p:sldId id="261" r:id="rId4"/>
    <p:sldId id="262" r:id="rId5"/>
    <p:sldId id="275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57" r:id="rId18"/>
    <p:sldId id="260" r:id="rId19"/>
    <p:sldId id="258" r:id="rId20"/>
    <p:sldId id="25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487A2A-783D-4B2E-916A-A4A808846ED8}" type="datetimeFigureOut">
              <a:rPr lang="en-IN" smtClean="0"/>
              <a:pPr/>
              <a:t>10-12-2021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36F99C0-77A3-405E-9AB5-8298147BFCB3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err="1" smtClean="0"/>
              <a:t>Vibrational</a:t>
            </a:r>
            <a:r>
              <a:rPr lang="en-IN" dirty="0" smtClean="0"/>
              <a:t> Spectroscopy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Dr </a:t>
            </a:r>
            <a:r>
              <a:rPr lang="en-IN" dirty="0" err="1" smtClean="0"/>
              <a:t>Abhik</a:t>
            </a:r>
            <a:r>
              <a:rPr lang="en-IN" dirty="0" smtClean="0"/>
              <a:t> </a:t>
            </a:r>
            <a:r>
              <a:rPr lang="en-IN" dirty="0" err="1" smtClean="0"/>
              <a:t>Chatterjee</a:t>
            </a:r>
            <a:endParaRPr lang="en-IN" dirty="0" smtClean="0"/>
          </a:p>
          <a:p>
            <a:r>
              <a:rPr lang="en-IN" smtClean="0"/>
              <a:t>Physical Chemistry.</a:t>
            </a:r>
            <a:endParaRPr lang="en-IN" dirty="0" smtClean="0"/>
          </a:p>
          <a:p>
            <a:r>
              <a:rPr lang="en-IN" dirty="0" smtClean="0"/>
              <a:t>Dept </a:t>
            </a:r>
            <a:r>
              <a:rPr lang="en-IN" dirty="0"/>
              <a:t>o</a:t>
            </a:r>
            <a:r>
              <a:rPr lang="en-IN" dirty="0" smtClean="0"/>
              <a:t>f  Chemistry</a:t>
            </a:r>
          </a:p>
          <a:p>
            <a:r>
              <a:rPr lang="en-IN" dirty="0" err="1" smtClean="0"/>
              <a:t>Raiganj</a:t>
            </a:r>
            <a:r>
              <a:rPr lang="en-IN" dirty="0" smtClean="0"/>
              <a:t> University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01750" y="1935163"/>
            <a:ext cx="6540499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93835" y="1935163"/>
            <a:ext cx="635633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04794" y="1935163"/>
            <a:ext cx="6334412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32864" y="1935163"/>
            <a:ext cx="627827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00200"/>
            <a:ext cx="703214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Vibrational</a:t>
            </a:r>
            <a:r>
              <a:rPr lang="en-IN" dirty="0" smtClean="0"/>
              <a:t> energy</a:t>
            </a:r>
            <a:endParaRPr lang="en-IN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409950" y="3829844"/>
            <a:ext cx="23241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" y="476672"/>
            <a:ext cx="7810500" cy="5281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IR spectrophotometer</a:t>
            </a:r>
            <a:endParaRPr lang="en-IN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6837" y="2667794"/>
            <a:ext cx="64103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Born-Oppenheimer approximation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The </a:t>
            </a:r>
            <a:r>
              <a:rPr lang="en-IN" dirty="0"/>
              <a:t>time-scale for </a:t>
            </a:r>
            <a:r>
              <a:rPr lang="en-IN" dirty="0" smtClean="0"/>
              <a:t>rotations </a:t>
            </a:r>
            <a:r>
              <a:rPr lang="en-IN" dirty="0"/>
              <a:t>is </a:t>
            </a:r>
            <a:r>
              <a:rPr lang="en-IN" dirty="0" smtClean="0"/>
              <a:t>several orders </a:t>
            </a:r>
            <a:r>
              <a:rPr lang="en-IN" dirty="0"/>
              <a:t>of magnitude longer than the </a:t>
            </a:r>
            <a:r>
              <a:rPr lang="en-IN" dirty="0" smtClean="0"/>
              <a:t>time-scale for vibrations, </a:t>
            </a:r>
            <a:r>
              <a:rPr lang="en-IN" dirty="0"/>
              <a:t>which in turn is </a:t>
            </a:r>
            <a:r>
              <a:rPr lang="en-IN" dirty="0" smtClean="0"/>
              <a:t>several orders </a:t>
            </a:r>
            <a:r>
              <a:rPr lang="en-IN" dirty="0"/>
              <a:t>of magnitude longer than </a:t>
            </a:r>
            <a:r>
              <a:rPr lang="en-IN" dirty="0" smtClean="0"/>
              <a:t>electronic transitions.</a:t>
            </a:r>
            <a:endParaRPr lang="en-IN" dirty="0"/>
          </a:p>
          <a:p>
            <a:r>
              <a:rPr lang="en-IN" dirty="0" smtClean="0"/>
              <a:t>The energy levels </a:t>
            </a:r>
            <a:r>
              <a:rPr lang="en-IN" dirty="0"/>
              <a:t>are simply the sum of the </a:t>
            </a:r>
            <a:r>
              <a:rPr lang="en-IN" dirty="0" smtClean="0"/>
              <a:t>energy contributions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Why atomic spectra is not enough?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Just identifying the type of atoms in molecules is not enough to identify the compound: </a:t>
            </a:r>
          </a:p>
          <a:p>
            <a:r>
              <a:rPr lang="en-IN" dirty="0" smtClean="0"/>
              <a:t>We need a technique which can give information about the 1. Chemical bonds between the atoms 2. Structure So we are looking for a physical phenomenon which is sensitive to the molecular structure and chemical bond…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References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Web sources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It's a method for identifying chemical compounds based on how infrared radiation interacts with chemical </a:t>
            </a:r>
            <a:r>
              <a:rPr lang="en-IN" dirty="0" err="1" smtClean="0"/>
              <a:t>bonds.Absorption</a:t>
            </a:r>
            <a:r>
              <a:rPr lang="en-IN" dirty="0" smtClean="0"/>
              <a:t> spectroscopy is the most usually applied </a:t>
            </a:r>
            <a:r>
              <a:rPr lang="en-IN" dirty="0" err="1" smtClean="0"/>
              <a:t>technique.Provides</a:t>
            </a:r>
            <a:r>
              <a:rPr lang="en-IN" dirty="0" smtClean="0"/>
              <a:t> details on the functional groups found in molecules.</a:t>
            </a:r>
          </a:p>
          <a:p>
            <a:r>
              <a:rPr lang="en-IN" dirty="0" smtClean="0"/>
              <a:t>IR region of electromagnetic spectrum: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66895" y="1935163"/>
            <a:ext cx="5810209" cy="4389437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Molecular motion: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b="1" dirty="0" smtClean="0"/>
              <a:t>Three types of motion</a:t>
            </a:r>
            <a:r>
              <a:rPr lang="en-IN" dirty="0" smtClean="0"/>
              <a:t>:</a:t>
            </a:r>
            <a:br>
              <a:rPr lang="en-IN" dirty="0" smtClean="0"/>
            </a:br>
            <a:r>
              <a:rPr lang="en-IN" i="1" dirty="0" smtClean="0"/>
              <a:t>Translation</a:t>
            </a:r>
            <a:r>
              <a:rPr lang="en-IN" dirty="0" smtClean="0"/>
              <a:t>, i.e., displacement of the whole molecule</a:t>
            </a:r>
            <a:br>
              <a:rPr lang="en-IN" dirty="0" smtClean="0"/>
            </a:br>
            <a:r>
              <a:rPr lang="en-IN" i="1" dirty="0" smtClean="0"/>
              <a:t>Rotation</a:t>
            </a:r>
            <a:br>
              <a:rPr lang="en-IN" i="1" dirty="0" smtClean="0"/>
            </a:br>
            <a:r>
              <a:rPr lang="en-IN" i="1" dirty="0" smtClean="0"/>
              <a:t>Vibration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All three types of motion have associated energies, but only rotational and </a:t>
            </a:r>
            <a:r>
              <a:rPr lang="en-IN" dirty="0" err="1" smtClean="0"/>
              <a:t>vibrational</a:t>
            </a:r>
            <a:r>
              <a:rPr lang="en-IN" dirty="0" smtClean="0"/>
              <a:t> motion have quantized energies</a:t>
            </a:r>
            <a:br>
              <a:rPr lang="en-IN" dirty="0" smtClean="0"/>
            </a:br>
            <a:r>
              <a:rPr lang="en-IN" dirty="0" smtClean="0"/>
              <a:t>Under certain circumstances, the rotational and </a:t>
            </a:r>
            <a:r>
              <a:rPr lang="en-IN" dirty="0" err="1" smtClean="0"/>
              <a:t>vibrational</a:t>
            </a:r>
            <a:r>
              <a:rPr lang="en-IN" dirty="0" smtClean="0"/>
              <a:t> motion of a molecule can exchange (absorb or emit) energy with EMR this is the basis for rotational and </a:t>
            </a:r>
            <a:r>
              <a:rPr lang="en-IN" dirty="0" err="1" smtClean="0"/>
              <a:t>vibrational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err="1" smtClean="0"/>
              <a:t>spectroscopies</a:t>
            </a:r>
            <a:r>
              <a:rPr lang="en-IN" dirty="0" smtClean="0"/>
              <a:t>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Stretching, bending, and internal rotation around single bonds are all examples of changes in the form of molecules.</a:t>
            </a:r>
          </a:p>
          <a:p>
            <a:r>
              <a:rPr lang="en-IN" dirty="0" smtClean="0"/>
              <a:t> IR absorption happens only when IR radiation interacts with a molecule that is vibrating or rotating and changing its dipole moment.</a:t>
            </a:r>
          </a:p>
          <a:p>
            <a:r>
              <a:rPr lang="en-IN" dirty="0" smtClean="0"/>
              <a:t>Infrared absorption happens only when the energy of the incoming IR photon is adequate to allow transition to the next permissible </a:t>
            </a:r>
            <a:r>
              <a:rPr lang="en-IN" dirty="0" err="1" smtClean="0"/>
              <a:t>vibrational</a:t>
            </a:r>
            <a:r>
              <a:rPr lang="en-IN" dirty="0" smtClean="0"/>
              <a:t> state.</a:t>
            </a:r>
            <a:endParaRPr lang="en-IN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0770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Dipolemoment</a:t>
            </a:r>
            <a:endParaRPr lang="en-IN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47737" y="3272631"/>
            <a:ext cx="72485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632847" cy="55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64895" cy="55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</TotalTime>
  <Words>234</Words>
  <Application>Microsoft Office PowerPoint</Application>
  <PresentationFormat>On-screen Show (4:3)</PresentationFormat>
  <Paragraphs>22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Vibrational Spectroscopy</vt:lpstr>
      <vt:lpstr>Why atomic spectra is not enough?</vt:lpstr>
      <vt:lpstr>Slide 3</vt:lpstr>
      <vt:lpstr>Slide 4</vt:lpstr>
      <vt:lpstr>Slide 5</vt:lpstr>
      <vt:lpstr>Slide 6</vt:lpstr>
      <vt:lpstr>Dipolemoment</vt:lpstr>
      <vt:lpstr>Slide 8</vt:lpstr>
      <vt:lpstr>Slide 9</vt:lpstr>
      <vt:lpstr>Slide 10</vt:lpstr>
      <vt:lpstr>Slide 11</vt:lpstr>
      <vt:lpstr>Slide 12</vt:lpstr>
      <vt:lpstr>Slide 13</vt:lpstr>
      <vt:lpstr>Slide 14</vt:lpstr>
      <vt:lpstr>Vibrational energy</vt:lpstr>
      <vt:lpstr>Slide 16</vt:lpstr>
      <vt:lpstr>Slide 17</vt:lpstr>
      <vt:lpstr>IR spectrophotometer</vt:lpstr>
      <vt:lpstr>Born-Oppenheimer approximation</vt:lpstr>
      <vt:lpstr>References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Vibrational Spectroscopy</dc:title>
  <dc:creator>my</dc:creator>
  <cp:lastModifiedBy>Home</cp:lastModifiedBy>
  <cp:revision>16</cp:revision>
  <dcterms:created xsi:type="dcterms:W3CDTF">2021-12-09T17:41:27Z</dcterms:created>
  <dcterms:modified xsi:type="dcterms:W3CDTF">2021-12-10T08:09:32Z</dcterms:modified>
</cp:coreProperties>
</file>